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heme/theme3.xml" ContentType="application/vnd.openxmlformats-officedocument.theme+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notesSlides/notesSlide1.xml" ContentType="application/vnd.openxmlformats-officedocument.presentationml.notesSlide+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notesSlides/notesSlide2.xml" ContentType="application/vnd.openxmlformats-officedocument.presentationml.notesSlide+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notesSlides/notesSlide3.xml" ContentType="application/vnd.openxmlformats-officedocument.presentationml.notesSlide+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notesSlides/notesSlide4.xml" ContentType="application/vnd.openxmlformats-officedocument.presentationml.notesSlide+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notesSlides/notesSlide5.xml" ContentType="application/vnd.openxmlformats-officedocument.presentationml.notesSlide+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notesSlides/notesSlide6.xml" ContentType="application/vnd.openxmlformats-officedocument.presentationml.notesSlide+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notesSlides/notesSlide7.xml" ContentType="application/vnd.openxmlformats-officedocument.presentationml.notesSlide+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notesSlides/notesSlide8.xml" ContentType="application/vnd.openxmlformats-officedocument.presentationml.notesSlide+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notesSlides/notesSlide9.xml" ContentType="application/vnd.openxmlformats-officedocument.presentationml.notesSlide+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notesSlides/notesSlide10.xml" ContentType="application/vnd.openxmlformats-officedocument.presentationml.notesSlide+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notesSlides/notesSlide11.xml" ContentType="application/vnd.openxmlformats-officedocument.presentationml.notesSlide+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notesSlides/notesSlide12.xml" ContentType="application/vnd.openxmlformats-officedocument.presentationml.notesSlide+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notesSlides/notesSlide13.xml" ContentType="application/vnd.openxmlformats-officedocument.presentationml.notesSlide+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notesSlides/notesSlide14.xml" ContentType="application/vnd.openxmlformats-officedocument.presentationml.notesSlide+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notesSlides/notesSlide15.xml" ContentType="application/vnd.openxmlformats-officedocument.presentationml.notesSlide+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notesSlides/notesSlide16.xml" ContentType="application/vnd.openxmlformats-officedocument.presentationml.notesSlide+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notesSlides/notesSlide17.xml" ContentType="application/vnd.openxmlformats-officedocument.presentationml.notesSlide+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notesSlides/notesSlide18.xml" ContentType="application/vnd.openxmlformats-officedocument.presentationml.notesSlide+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notesSlides/notesSlide19.xml" ContentType="application/vnd.openxmlformats-officedocument.presentationml.notesSlide+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notesSlides/notesSlide22.xml" ContentType="application/vnd.openxmlformats-officedocument.presentationml.notesSlide+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notesSlides/notesSlide23.xml" ContentType="application/vnd.openxmlformats-officedocument.presentationml.notesSlide+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notesSlides/notesSlide24.xml" ContentType="application/vnd.openxmlformats-officedocument.presentationml.notesSlide+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notesSlides/notesSlide25.xml" ContentType="application/vnd.openxmlformats-officedocument.presentationml.notesSlide+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notesSlides/notesSlide26.xml" ContentType="application/vnd.openxmlformats-officedocument.presentationml.notesSlide+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notesSlides/notesSlide27.xml" ContentType="application/vnd.openxmlformats-officedocument.presentationml.notesSlide+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notesSlides/notesSlide28.xml" ContentType="application/vnd.openxmlformats-officedocument.presentationml.notesSlide+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notesSlides/notesSlide29.xml" ContentType="application/vnd.openxmlformats-officedocument.presentationml.notesSlide+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notesSlides/notesSlide30.xml" ContentType="application/vnd.openxmlformats-officedocument.presentationml.notesSlide+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notesSlides/notesSlide31.xml" ContentType="application/vnd.openxmlformats-officedocument.presentationml.notesSlide+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notesSlides/notesSlide32.xml" ContentType="application/vnd.openxmlformats-officedocument.presentationml.notesSlide+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notesSlides/notesSlide33.xml" ContentType="application/vnd.openxmlformats-officedocument.presentationml.notesSlide+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notesSlides/notesSlide34.xml" ContentType="application/vnd.openxmlformats-officedocument.presentationml.notesSlide+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notesSlides/notesSlide35.xml" ContentType="application/vnd.openxmlformats-officedocument.presentationml.notesSlide+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notesSlides/notesSlide36.xml" ContentType="application/vnd.openxmlformats-officedocument.presentationml.notesSlide+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notesSlides/notesSlide37.xml" ContentType="application/vnd.openxmlformats-officedocument.presentationml.notesSlide+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notesSlides/notesSlide38.xml" ContentType="application/vnd.openxmlformats-officedocument.presentationml.notesSlide+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notesSlides/notesSlide39.xml" ContentType="application/vnd.openxmlformats-officedocument.presentationml.notesSlide+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notesSlides/notesSlide40.xml" ContentType="application/vnd.openxmlformats-officedocument.presentationml.notesSlide+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notesSlides/notesSlide41.xml" ContentType="application/vnd.openxmlformats-officedocument.presentationml.notesSlide+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notesSlides/notesSlide42.xml" ContentType="application/vnd.openxmlformats-officedocument.presentationml.notesSlide+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notesSlides/notesSlide43.xml" ContentType="application/vnd.openxmlformats-officedocument.presentationml.notesSlide+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notesSlides/notesSlide44.xml" ContentType="application/vnd.openxmlformats-officedocument.presentationml.notesSlide+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notesSlides/notesSlide45.xml" ContentType="application/vnd.openxmlformats-officedocument.presentationml.notesSlide+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notesSlides/notesSlide46.xml" ContentType="application/vnd.openxmlformats-officedocument.presentationml.notesSlide+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notesSlides/notesSlide47.xml" ContentType="application/vnd.openxmlformats-officedocument.presentationml.notesSlide+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notesSlides/notesSlide48.xml" ContentType="application/vnd.openxmlformats-officedocument.presentationml.notesSlide+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notesSlides/notesSlide49.xml" ContentType="application/vnd.openxmlformats-officedocument.presentationml.notesSlide+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notesSlides/notesSlide50.xml" ContentType="application/vnd.openxmlformats-officedocument.presentationml.notesSlide+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notesSlides/notesSlide51.xml" ContentType="application/vnd.openxmlformats-officedocument.presentationml.notesSlide+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notesSlides/notesSlide52.xml" ContentType="application/vnd.openxmlformats-officedocument.presentationml.notesSlide+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notesSlides/notesSlide53.xml" ContentType="application/vnd.openxmlformats-officedocument.presentationml.notesSlide+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notesSlides/notesSlide54.xml" ContentType="application/vnd.openxmlformats-officedocument.presentationml.notesSlide+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notesSlides/notesSlide55.xml" ContentType="application/vnd.openxmlformats-officedocument.presentationml.notesSlide+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notesSlides/notesSlide56.xml" ContentType="application/vnd.openxmlformats-officedocument.presentationml.notesSlide+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notesSlides/notesSlide57.xml" ContentType="application/vnd.openxmlformats-officedocument.presentationml.notesSlide+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notesSlides/notesSlide58.xml" ContentType="application/vnd.openxmlformats-officedocument.presentationml.notesSlide+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notesSlides/notesSlide59.xml" ContentType="application/vnd.openxmlformats-officedocument.presentationml.notesSlide+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notesSlides/notesSlide60.xml" ContentType="application/vnd.openxmlformats-officedocument.presentationml.notesSlide+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notesSlides/notesSlide61.xml" ContentType="application/vnd.openxmlformats-officedocument.presentationml.notesSlide+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notesSlides/notesSlide62.xml" ContentType="application/vnd.openxmlformats-officedocument.presentationml.notesSlide+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notesSlides/notesSlide63.xml" ContentType="application/vnd.openxmlformats-officedocument.presentationml.notesSlide+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notesSlides/notesSlide64.xml" ContentType="application/vnd.openxmlformats-officedocument.presentationml.notesSlide+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notesSlides/notesSlide65.xml" ContentType="application/vnd.openxmlformats-officedocument.presentationml.notesSlide+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notesSlides/notesSlide66.xml" ContentType="application/vnd.openxmlformats-officedocument.presentationml.notesSlide+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notesSlides/notesSlide67.xml" ContentType="application/vnd.openxmlformats-officedocument.presentationml.notesSlide+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notesSlides/notesSlide68.xml" ContentType="application/vnd.openxmlformats-officedocument.presentationml.notesSlide+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notesSlides/notesSlide69.xml" ContentType="application/vnd.openxmlformats-officedocument.presentationml.notesSlide+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notesSlides/notesSlide70.xml" ContentType="application/vnd.openxmlformats-officedocument.presentationml.notesSlide+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notesSlides/notesSlide71.xml" ContentType="application/vnd.openxmlformats-officedocument.presentationml.notesSlide+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notesSlides/notesSlide72.xml" ContentType="application/vnd.openxmlformats-officedocument.presentationml.notesSlide+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notesSlides/notesSlide73.xml" ContentType="application/vnd.openxmlformats-officedocument.presentationml.notesSlide+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notesSlides/notesSlide74.xml" ContentType="application/vnd.openxmlformats-officedocument.presentationml.notesSlide+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notesSlides/notesSlide75.xml" ContentType="application/vnd.openxmlformats-officedocument.presentationml.notesSlide+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notesSlides/notesSlide76.xml" ContentType="application/vnd.openxmlformats-officedocument.presentationml.notesSlide+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notesSlides/notesSlide7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8" r:id="rId1"/>
    <p:sldMasterId id="2147483852" r:id="rId2"/>
  </p:sldMasterIdLst>
  <p:notesMasterIdLst>
    <p:notesMasterId r:id="rId80"/>
  </p:notesMasterIdLst>
  <p:sldIdLst>
    <p:sldId id="256" r:id="rId3"/>
    <p:sldId id="341" r:id="rId4"/>
    <p:sldId id="385" r:id="rId5"/>
    <p:sldId id="409" r:id="rId6"/>
    <p:sldId id="410" r:id="rId7"/>
    <p:sldId id="411" r:id="rId8"/>
    <p:sldId id="412" r:id="rId9"/>
    <p:sldId id="408" r:id="rId10"/>
    <p:sldId id="415" r:id="rId11"/>
    <p:sldId id="258" r:id="rId12"/>
    <p:sldId id="259" r:id="rId13"/>
    <p:sldId id="260" r:id="rId14"/>
    <p:sldId id="368" r:id="rId15"/>
    <p:sldId id="261" r:id="rId16"/>
    <p:sldId id="262" r:id="rId17"/>
    <p:sldId id="263" r:id="rId18"/>
    <p:sldId id="264" r:id="rId19"/>
    <p:sldId id="265" r:id="rId20"/>
    <p:sldId id="343" r:id="rId21"/>
    <p:sldId id="269" r:id="rId22"/>
    <p:sldId id="416" r:id="rId23"/>
    <p:sldId id="270" r:id="rId24"/>
    <p:sldId id="320" r:id="rId25"/>
    <p:sldId id="414" r:id="rId26"/>
    <p:sldId id="344" r:id="rId27"/>
    <p:sldId id="345" r:id="rId28"/>
    <p:sldId id="326" r:id="rId29"/>
    <p:sldId id="327" r:id="rId30"/>
    <p:sldId id="347" r:id="rId31"/>
    <p:sldId id="346" r:id="rId32"/>
    <p:sldId id="413" r:id="rId33"/>
    <p:sldId id="348" r:id="rId34"/>
    <p:sldId id="350" r:id="rId35"/>
    <p:sldId id="352" r:id="rId36"/>
    <p:sldId id="353" r:id="rId37"/>
    <p:sldId id="354" r:id="rId38"/>
    <p:sldId id="362" r:id="rId39"/>
    <p:sldId id="361" r:id="rId40"/>
    <p:sldId id="360" r:id="rId41"/>
    <p:sldId id="359" r:id="rId42"/>
    <p:sldId id="358" r:id="rId43"/>
    <p:sldId id="271" r:id="rId44"/>
    <p:sldId id="387" r:id="rId45"/>
    <p:sldId id="272" r:id="rId46"/>
    <p:sldId id="274" r:id="rId47"/>
    <p:sldId id="363" r:id="rId48"/>
    <p:sldId id="281" r:id="rId49"/>
    <p:sldId id="282" r:id="rId50"/>
    <p:sldId id="283" r:id="rId51"/>
    <p:sldId id="284" r:id="rId52"/>
    <p:sldId id="285" r:id="rId53"/>
    <p:sldId id="287" r:id="rId54"/>
    <p:sldId id="369" r:id="rId55"/>
    <p:sldId id="402" r:id="rId56"/>
    <p:sldId id="395" r:id="rId57"/>
    <p:sldId id="396" r:id="rId58"/>
    <p:sldId id="398" r:id="rId59"/>
    <p:sldId id="399" r:id="rId60"/>
    <p:sldId id="400" r:id="rId61"/>
    <p:sldId id="370" r:id="rId62"/>
    <p:sldId id="404" r:id="rId63"/>
    <p:sldId id="405" r:id="rId64"/>
    <p:sldId id="372" r:id="rId65"/>
    <p:sldId id="393" r:id="rId66"/>
    <p:sldId id="373" r:id="rId67"/>
    <p:sldId id="374" r:id="rId68"/>
    <p:sldId id="376" r:id="rId69"/>
    <p:sldId id="375" r:id="rId70"/>
    <p:sldId id="392" r:id="rId71"/>
    <p:sldId id="377" r:id="rId72"/>
    <p:sldId id="378" r:id="rId73"/>
    <p:sldId id="379" r:id="rId74"/>
    <p:sldId id="391" r:id="rId75"/>
    <p:sldId id="380" r:id="rId76"/>
    <p:sldId id="381" r:id="rId77"/>
    <p:sldId id="384" r:id="rId78"/>
    <p:sldId id="342" r:id="rId79"/>
  </p:sldIdLst>
  <p:sldSz cx="9144000" cy="6858000" type="screen4x3"/>
  <p:notesSz cx="7023100" cy="9309100"/>
  <p:custDataLst>
    <p:tags r:id="rId8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32">
          <p15:clr>
            <a:srgbClr val="A4A3A4"/>
          </p15:clr>
        </p15:guide>
        <p15:guide id="2" pos="221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6606" autoAdjust="0"/>
  </p:normalViewPr>
  <p:slideViewPr>
    <p:cSldViewPr>
      <p:cViewPr varScale="1">
        <p:scale>
          <a:sx n="51" d="100"/>
          <a:sy n="51" d="100"/>
        </p:scale>
        <p:origin x="2142" y="7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p:scale>
          <a:sx n="200" d="100"/>
          <a:sy n="200" d="100"/>
        </p:scale>
        <p:origin x="630" y="3270"/>
      </p:cViewPr>
      <p:guideLst>
        <p:guide orient="horz" pos="2932"/>
        <p:guide pos="2212"/>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theme" Target="theme/theme1.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presProps" Target="presProps.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notesMaster" Target="notesMasters/notesMaster1.xml"/><Relationship Id="rId85"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43343" cy="465455"/>
          </a:xfrm>
          <a:prstGeom prst="rect">
            <a:avLst/>
          </a:prstGeom>
        </p:spPr>
        <p:txBody>
          <a:bodyPr vert="horz" lIns="93313" tIns="46657" rIns="93313" bIns="46657" rtlCol="0"/>
          <a:lstStyle>
            <a:lvl1pPr algn="l">
              <a:defRPr sz="1200"/>
            </a:lvl1pPr>
          </a:lstStyle>
          <a:p>
            <a:endParaRPr lang="en-US" dirty="0"/>
          </a:p>
        </p:txBody>
      </p:sp>
      <p:sp>
        <p:nvSpPr>
          <p:cNvPr id="3" name="Date Placeholder 2"/>
          <p:cNvSpPr>
            <a:spLocks noGrp="1"/>
          </p:cNvSpPr>
          <p:nvPr>
            <p:ph type="dt" idx="1"/>
          </p:nvPr>
        </p:nvSpPr>
        <p:spPr>
          <a:xfrm>
            <a:off x="3978132" y="1"/>
            <a:ext cx="3043343" cy="465455"/>
          </a:xfrm>
          <a:prstGeom prst="rect">
            <a:avLst/>
          </a:prstGeom>
        </p:spPr>
        <p:txBody>
          <a:bodyPr vert="horz" lIns="93313" tIns="46657" rIns="93313" bIns="46657" rtlCol="0"/>
          <a:lstStyle>
            <a:lvl1pPr algn="r">
              <a:defRPr sz="1200"/>
            </a:lvl1pPr>
          </a:lstStyle>
          <a:p>
            <a:fld id="{739688CD-16B7-4FCD-8B46-403FEB716A91}" type="datetimeFigureOut">
              <a:rPr lang="en-US" smtClean="0"/>
              <a:pPr/>
              <a:t>11-22-2017</a:t>
            </a:fld>
            <a:endParaRPr lang="en-US" dirty="0"/>
          </a:p>
        </p:txBody>
      </p:sp>
      <p:sp>
        <p:nvSpPr>
          <p:cNvPr id="4" name="Slide Image Placeholder 3"/>
          <p:cNvSpPr>
            <a:spLocks noGrp="1" noRot="1" noChangeAspect="1"/>
          </p:cNvSpPr>
          <p:nvPr>
            <p:ph type="sldImg" idx="2"/>
          </p:nvPr>
        </p:nvSpPr>
        <p:spPr>
          <a:xfrm>
            <a:off x="1184275" y="698500"/>
            <a:ext cx="4654550" cy="3490913"/>
          </a:xfrm>
          <a:prstGeom prst="rect">
            <a:avLst/>
          </a:prstGeom>
          <a:noFill/>
          <a:ln w="12700">
            <a:solidFill>
              <a:prstClr val="black"/>
            </a:solidFill>
          </a:ln>
        </p:spPr>
        <p:txBody>
          <a:bodyPr vert="horz" lIns="93313" tIns="46657" rIns="93313" bIns="46657" rtlCol="0" anchor="ctr"/>
          <a:lstStyle/>
          <a:p>
            <a:endParaRPr lang="en-US" dirty="0"/>
          </a:p>
        </p:txBody>
      </p:sp>
      <p:sp>
        <p:nvSpPr>
          <p:cNvPr id="5" name="Notes Placeholder 4"/>
          <p:cNvSpPr>
            <a:spLocks noGrp="1"/>
          </p:cNvSpPr>
          <p:nvPr>
            <p:ph type="body" sz="quarter" idx="3"/>
          </p:nvPr>
        </p:nvSpPr>
        <p:spPr>
          <a:xfrm>
            <a:off x="702310" y="4421823"/>
            <a:ext cx="5618480" cy="4189095"/>
          </a:xfrm>
          <a:prstGeom prst="rect">
            <a:avLst/>
          </a:prstGeom>
        </p:spPr>
        <p:txBody>
          <a:bodyPr vert="horz" lIns="93313" tIns="46657" rIns="93313" bIns="46657"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029"/>
            <a:ext cx="3043343" cy="465455"/>
          </a:xfrm>
          <a:prstGeom prst="rect">
            <a:avLst/>
          </a:prstGeom>
        </p:spPr>
        <p:txBody>
          <a:bodyPr vert="horz" lIns="93313" tIns="46657" rIns="93313" bIns="46657"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8132" y="8842029"/>
            <a:ext cx="3043343" cy="465455"/>
          </a:xfrm>
          <a:prstGeom prst="rect">
            <a:avLst/>
          </a:prstGeom>
        </p:spPr>
        <p:txBody>
          <a:bodyPr vert="horz" lIns="93313" tIns="46657" rIns="93313" bIns="46657" rtlCol="0" anchor="b"/>
          <a:lstStyle>
            <a:lvl1pPr algn="r">
              <a:defRPr sz="1200"/>
            </a:lvl1pPr>
          </a:lstStyle>
          <a:p>
            <a:fld id="{BED8F26A-0380-462C-8764-44906764FB7E}" type="slidenum">
              <a:rPr lang="en-US" smtClean="0"/>
              <a:pPr/>
              <a:t>‹#›</a:t>
            </a:fld>
            <a:endParaRPr lang="en-US" dirty="0"/>
          </a:p>
        </p:txBody>
      </p:sp>
    </p:spTree>
    <p:extLst>
      <p:ext uri="{BB962C8B-B14F-4D97-AF65-F5344CB8AC3E}">
        <p14:creationId xmlns:p14="http://schemas.microsoft.com/office/powerpoint/2010/main" val="17075788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mailto:Justin.Chatelain@ky.gov"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4275" y="698500"/>
            <a:ext cx="4654550" cy="3490913"/>
          </a:xfrm>
        </p:spPr>
      </p:sp>
      <p:sp>
        <p:nvSpPr>
          <p:cNvPr id="3" name="Notes Placeholder 2"/>
          <p:cNvSpPr>
            <a:spLocks noGrp="1"/>
          </p:cNvSpPr>
          <p:nvPr>
            <p:ph type="body" idx="1"/>
          </p:nvPr>
        </p:nvSpPr>
        <p:spPr/>
        <p:txBody>
          <a:bodyPr>
            <a:normAutofit/>
          </a:bodyPr>
          <a:lstStyle/>
          <a:p>
            <a:r>
              <a:rPr lang="en-US" dirty="0"/>
              <a:t>Welcome to the DDID Medication Administration </a:t>
            </a:r>
            <a:r>
              <a:rPr lang="en-US" dirty="0" smtClean="0"/>
              <a:t>for Non-Licensed Personnel, Module 1.</a:t>
            </a:r>
            <a:endParaRPr lang="en-US" dirty="0"/>
          </a:p>
          <a:p>
            <a:endParaRPr lang="en-US" dirty="0"/>
          </a:p>
          <a:p>
            <a:r>
              <a:rPr lang="en-US" dirty="0"/>
              <a:t>I am </a:t>
            </a:r>
            <a:r>
              <a:rPr lang="en-US" dirty="0" smtClean="0"/>
              <a:t>Justin Chatelain, a </a:t>
            </a:r>
            <a:r>
              <a:rPr lang="en-US" dirty="0"/>
              <a:t>member of the </a:t>
            </a:r>
            <a:r>
              <a:rPr lang="en-US" dirty="0" smtClean="0"/>
              <a:t>Provider Development Team </a:t>
            </a:r>
            <a:r>
              <a:rPr lang="en-US" dirty="0"/>
              <a:t>at the Division of Developmental and Intellectual Disabilities. I will be your narrator for this Module</a:t>
            </a:r>
            <a:r>
              <a:rPr lang="en-US" dirty="0" smtClean="0"/>
              <a:t>.</a:t>
            </a:r>
          </a:p>
          <a:p>
            <a:endParaRPr lang="en-US" dirty="0" smtClean="0"/>
          </a:p>
          <a:p>
            <a:r>
              <a:rPr lang="en-US" dirty="0" smtClean="0"/>
              <a:t>As you complete</a:t>
            </a:r>
            <a:r>
              <a:rPr lang="en-US" baseline="0" dirty="0" smtClean="0"/>
              <a:t> the required College of Direct Support Medication Administration Modules, please keep a copy of your </a:t>
            </a:r>
            <a:r>
              <a:rPr lang="en-US" b="1" baseline="0" dirty="0" smtClean="0"/>
              <a:t>Medication Administration Curriculum for Non-Licensed Personnel</a:t>
            </a:r>
            <a:r>
              <a:rPr lang="en-US" baseline="0" dirty="0" smtClean="0"/>
              <a:t> manual within easy access.  This will help you to successfully complete the assessment (test) at the end of each module and it will assist you in studying for the Final Exam.</a:t>
            </a:r>
          </a:p>
          <a:p>
            <a:endParaRPr lang="en-US" baseline="0" dirty="0" smtClean="0"/>
          </a:p>
          <a:p>
            <a:r>
              <a:rPr lang="en-US" baseline="0" dirty="0" smtClean="0"/>
              <a:t>Please note:  </a:t>
            </a:r>
            <a:r>
              <a:rPr lang="en-US" strike="noStrike" baseline="0" dirty="0" smtClean="0"/>
              <a:t>The Kentucky Board of Nursing (KBN) supports the implementation of this curriculum for use in the Supports for Community Living (SCL) Medicaid Waiver program.</a:t>
            </a:r>
            <a:endParaRPr lang="en-US" strike="sngStrike" baseline="0" dirty="0"/>
          </a:p>
          <a:p>
            <a:endParaRPr lang="en-US" dirty="0"/>
          </a:p>
        </p:txBody>
      </p:sp>
      <p:sp>
        <p:nvSpPr>
          <p:cNvPr id="4" name="Slide Number Placeholder 3"/>
          <p:cNvSpPr>
            <a:spLocks noGrp="1"/>
          </p:cNvSpPr>
          <p:nvPr>
            <p:ph type="sldNum" sz="quarter" idx="10"/>
          </p:nvPr>
        </p:nvSpPr>
        <p:spPr/>
        <p:txBody>
          <a:bodyPr/>
          <a:lstStyle/>
          <a:p>
            <a:fld id="{BED8F26A-0380-462C-8764-44906764FB7E}"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Before we continue, please take a moment to review this slide that displays the features you will  be using to advance through this module.  If you have technical issues navigating the system, please contact me at </a:t>
            </a:r>
            <a:r>
              <a:rPr lang="en-US" dirty="0" smtClean="0">
                <a:hlinkClick r:id="rId3"/>
              </a:rPr>
              <a:t>Justin.Chatelain@ky.gov</a:t>
            </a:r>
            <a:r>
              <a:rPr lang="en-US" dirty="0" smtClean="0"/>
              <a:t> or you may call me at 502-782-6206</a:t>
            </a:r>
            <a:r>
              <a:rPr lang="en-US" baseline="0" dirty="0" smtClean="0"/>
              <a:t> during the business hours of 8:30 a.m. to 4:30 p.m. Eastern time.</a:t>
            </a:r>
            <a:endParaRPr lang="en-US" dirty="0" smtClean="0"/>
          </a:p>
          <a:p>
            <a:endParaRPr lang="en-US" dirty="0"/>
          </a:p>
          <a:p>
            <a:endParaRPr lang="en-US" dirty="0"/>
          </a:p>
        </p:txBody>
      </p:sp>
      <p:sp>
        <p:nvSpPr>
          <p:cNvPr id="4" name="Slide Number Placeholder 3"/>
          <p:cNvSpPr>
            <a:spLocks noGrp="1"/>
          </p:cNvSpPr>
          <p:nvPr>
            <p:ph type="sldNum" sz="quarter" idx="10"/>
          </p:nvPr>
        </p:nvSpPr>
        <p:spPr/>
        <p:txBody>
          <a:bodyPr/>
          <a:lstStyle/>
          <a:p>
            <a:fld id="{BED8F26A-0380-462C-8764-44906764FB7E}" type="slidenum">
              <a:rPr lang="en-US" smtClean="0"/>
              <a:pPr/>
              <a:t>2</a:t>
            </a:fld>
            <a:endParaRPr lang="en-US" dirty="0"/>
          </a:p>
        </p:txBody>
      </p:sp>
    </p:spTree>
    <p:extLst>
      <p:ext uri="{BB962C8B-B14F-4D97-AF65-F5344CB8AC3E}">
        <p14:creationId xmlns:p14="http://schemas.microsoft.com/office/powerpoint/2010/main" val="32896463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2310" y="4421822"/>
            <a:ext cx="5618480" cy="4770313"/>
          </a:xfrm>
        </p:spPr>
        <p:txBody>
          <a:bodyPr>
            <a:normAutofit/>
          </a:bodyPr>
          <a:lstStyle/>
          <a:p>
            <a:r>
              <a:rPr lang="en-US" dirty="0" smtClean="0"/>
              <a:t>There is an established protocol for training new employees.  This protocol may also be used to re-train current staff when warranted by agency policy or as recommended.</a:t>
            </a:r>
          </a:p>
          <a:p>
            <a:endParaRPr lang="en-US" dirty="0" smtClean="0"/>
          </a:p>
          <a:p>
            <a:r>
              <a:rPr lang="en-US" dirty="0" smtClean="0"/>
              <a:t>Please know that you</a:t>
            </a:r>
            <a:r>
              <a:rPr lang="en-US" baseline="0" dirty="0" smtClean="0"/>
              <a:t> are expected to listen to the narration as well as read all content presented in this and the subsequent three (3) Medication Administration modules.  Please compare what you are hearing and reading in the modules with the content contained in the manual as you study for each module test and final exam.</a:t>
            </a:r>
            <a:endParaRPr lang="en-US" dirty="0" smtClean="0"/>
          </a:p>
          <a:p>
            <a:endParaRPr lang="en-US" dirty="0"/>
          </a:p>
        </p:txBody>
      </p:sp>
      <p:sp>
        <p:nvSpPr>
          <p:cNvPr id="4" name="Slide Number Placeholder 3"/>
          <p:cNvSpPr>
            <a:spLocks noGrp="1"/>
          </p:cNvSpPr>
          <p:nvPr>
            <p:ph type="sldNum" sz="quarter" idx="10"/>
          </p:nvPr>
        </p:nvSpPr>
        <p:spPr/>
        <p:txBody>
          <a:bodyPr/>
          <a:lstStyle/>
          <a:p>
            <a:fld id="{BED8F26A-0380-462C-8764-44906764FB7E}" type="slidenum">
              <a:rPr lang="en-US" smtClean="0"/>
              <a:pPr/>
              <a:t>3</a:t>
            </a:fld>
            <a:endParaRPr lang="en-US" dirty="0"/>
          </a:p>
        </p:txBody>
      </p:sp>
    </p:spTree>
    <p:extLst>
      <p:ext uri="{BB962C8B-B14F-4D97-AF65-F5344CB8AC3E}">
        <p14:creationId xmlns:p14="http://schemas.microsoft.com/office/powerpoint/2010/main" val="41059179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dirty="0" smtClean="0"/>
              <a:t>Your official training began when you were given a copy of the </a:t>
            </a:r>
            <a:r>
              <a:rPr lang="en-US" b="1" dirty="0" smtClean="0"/>
              <a:t>Medication Administration</a:t>
            </a:r>
            <a:r>
              <a:rPr lang="en-US" b="1" baseline="0" dirty="0" smtClean="0"/>
              <a:t> Curriculum for Non-Licensed Personnel </a:t>
            </a:r>
            <a:r>
              <a:rPr lang="en-US" baseline="0" dirty="0" smtClean="0"/>
              <a:t>manual prior to completing the classroom training with your agency’s RN Direct Trainer.  </a:t>
            </a:r>
            <a:r>
              <a:rPr lang="en-US" dirty="0" smtClean="0"/>
              <a:t>The eight (8) hour classroom training  conducted by a qualified RN Direct Trainer should have covered</a:t>
            </a:r>
            <a:r>
              <a:rPr lang="en-US" baseline="0" dirty="0" smtClean="0"/>
              <a:t> </a:t>
            </a:r>
            <a:r>
              <a:rPr lang="en-US" dirty="0" smtClean="0"/>
              <a:t>specific topics as outlined on page 5 of your </a:t>
            </a:r>
            <a:r>
              <a:rPr lang="en-US" b="1" dirty="0" smtClean="0"/>
              <a:t>Medication Administration Curriculum for Non-Licensed Personnel </a:t>
            </a:r>
            <a:r>
              <a:rPr lang="en-US" dirty="0" smtClean="0"/>
              <a:t>manual.  </a:t>
            </a:r>
          </a:p>
          <a:p>
            <a:endParaRPr lang="en-US" dirty="0" smtClean="0"/>
          </a:p>
          <a:p>
            <a:r>
              <a:rPr lang="en-US" dirty="0" smtClean="0"/>
              <a:t>Your</a:t>
            </a:r>
            <a:r>
              <a:rPr lang="en-US" baseline="0" dirty="0" smtClean="0"/>
              <a:t> Day One training should have covered topics such as:</a:t>
            </a:r>
          </a:p>
          <a:p>
            <a:pPr marL="628650" lvl="1" indent="-171450">
              <a:buFont typeface="Arial" panose="020B0604020202020204" pitchFamily="34" charset="0"/>
              <a:buChar char="•"/>
            </a:pPr>
            <a:r>
              <a:rPr lang="en-US" baseline="0" dirty="0" smtClean="0"/>
              <a:t>Training and testing process;</a:t>
            </a:r>
          </a:p>
          <a:p>
            <a:pPr marL="628650" lvl="1" indent="-171450">
              <a:buFont typeface="Arial" panose="020B0604020202020204" pitchFamily="34" charset="0"/>
              <a:buChar char="•"/>
            </a:pPr>
            <a:r>
              <a:rPr lang="en-US" baseline="0" dirty="0" smtClean="0"/>
              <a:t>The SCL agency’s policies and procedures;</a:t>
            </a:r>
          </a:p>
          <a:p>
            <a:pPr marL="628650" lvl="1" indent="-171450">
              <a:buFont typeface="Arial" panose="020B0604020202020204" pitchFamily="34" charset="0"/>
              <a:buChar char="•"/>
            </a:pPr>
            <a:r>
              <a:rPr lang="en-US" baseline="0" dirty="0" smtClean="0"/>
              <a:t>Viewing of a skills DVD; and</a:t>
            </a:r>
          </a:p>
          <a:p>
            <a:pPr marL="628650" lvl="1" indent="-171450">
              <a:buFont typeface="Arial" panose="020B0604020202020204" pitchFamily="34" charset="0"/>
              <a:buChar char="•"/>
            </a:pPr>
            <a:r>
              <a:rPr lang="en-US" baseline="0" dirty="0" smtClean="0"/>
              <a:t>Review of competency skills from your manual.</a:t>
            </a:r>
          </a:p>
          <a:p>
            <a:pPr marL="457200" lvl="1" indent="0">
              <a:buFont typeface="Arial" panose="020B0604020202020204" pitchFamily="34" charset="0"/>
              <a:buNone/>
            </a:pPr>
            <a:endParaRPr lang="en-US" baseline="0" dirty="0" smtClean="0"/>
          </a:p>
          <a:p>
            <a:r>
              <a:rPr lang="en-US" dirty="0" smtClean="0"/>
              <a:t>You</a:t>
            </a:r>
            <a:r>
              <a:rPr lang="en-US" baseline="0" dirty="0" smtClean="0"/>
              <a:t> are expected to know and understand your specific agency’s policies and procedures in addition to learning the material contained within the Medication Administration modules and manual.</a:t>
            </a:r>
          </a:p>
          <a:p>
            <a:endParaRPr lang="en-US" baseline="0" dirty="0" smtClean="0"/>
          </a:p>
          <a:p>
            <a:r>
              <a:rPr lang="en-US" b="0" strike="noStrike" baseline="0" dirty="0" smtClean="0">
                <a:solidFill>
                  <a:srgbClr val="7030A0"/>
                </a:solidFill>
              </a:rPr>
              <a:t>Although participants may benefit from a week between Day One and Day Two to review training materials and learn the competency skills, this one week time frame is not mandatory.  </a:t>
            </a:r>
            <a:r>
              <a:rPr lang="en-US" baseline="0" dirty="0" smtClean="0"/>
              <a:t>Please make sure that you ask questions if you do not completely understand a process, a concept being covered in the material, or how to perform a specific skill.</a:t>
            </a:r>
          </a:p>
          <a:p>
            <a:endParaRPr lang="en-US" baseline="0" dirty="0" smtClean="0"/>
          </a:p>
          <a:p>
            <a:r>
              <a:rPr lang="en-US" baseline="0" dirty="0" smtClean="0"/>
              <a:t>While this slide indicates this is the training process for new employees, this process may also be used for re-training of staff as indicated in the agency’s policies and procedures or as recommended.</a:t>
            </a:r>
            <a:endParaRPr lang="en-US" dirty="0" smtClean="0"/>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BED8F26A-0380-462C-8764-44906764FB7E}" type="slidenum">
              <a:rPr lang="en-US" smtClean="0"/>
              <a:pPr/>
              <a:t>4</a:t>
            </a:fld>
            <a:endParaRPr lang="en-US" dirty="0"/>
          </a:p>
        </p:txBody>
      </p:sp>
    </p:spTree>
    <p:extLst>
      <p:ext uri="{BB962C8B-B14F-4D97-AF65-F5344CB8AC3E}">
        <p14:creationId xmlns:p14="http://schemas.microsoft.com/office/powerpoint/2010/main" val="4664317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100" dirty="0" smtClean="0"/>
              <a:t>Since you are reading and listening to this information, you have completed Day 1 of training.  You are now entering the on-line modules section listed on page 5 of the manual.  Please note the following requirements:</a:t>
            </a:r>
          </a:p>
          <a:p>
            <a:pPr marL="171450" indent="-171450">
              <a:buFont typeface="Arial" panose="020B0604020202020204" pitchFamily="34" charset="0"/>
              <a:buChar char="•"/>
            </a:pPr>
            <a:r>
              <a:rPr lang="en-US" sz="1100" dirty="0" smtClean="0"/>
              <a:t>You are required to read and listen to the material presented on each slide;</a:t>
            </a:r>
            <a:r>
              <a:rPr lang="en-US" sz="1100" baseline="0" dirty="0" smtClean="0"/>
              <a:t> </a:t>
            </a:r>
          </a:p>
          <a:p>
            <a:pPr marL="171450" indent="-171450">
              <a:buFont typeface="Arial" panose="020B0604020202020204" pitchFamily="34" charset="0"/>
              <a:buChar char="•"/>
            </a:pPr>
            <a:r>
              <a:rPr lang="en-US" sz="1100" dirty="0" smtClean="0"/>
              <a:t>You are required to complete the modules in sequence; and </a:t>
            </a:r>
          </a:p>
          <a:p>
            <a:pPr marL="171450" indent="-171450">
              <a:buFont typeface="Arial" panose="020B0604020202020204" pitchFamily="34" charset="0"/>
              <a:buChar char="•"/>
            </a:pPr>
            <a:r>
              <a:rPr lang="en-US" sz="1100" dirty="0" smtClean="0"/>
              <a:t>You must score a 90% on each test before proceeding to the next module.  </a:t>
            </a:r>
          </a:p>
          <a:p>
            <a:pPr marL="171450" indent="-171450">
              <a:buFont typeface="Arial" panose="020B0604020202020204" pitchFamily="34" charset="0"/>
              <a:buChar char="•"/>
            </a:pPr>
            <a:endParaRPr lang="en-US" sz="1100" dirty="0" smtClean="0"/>
          </a:p>
          <a:p>
            <a:pPr marL="0" indent="0">
              <a:buFont typeface="Arial" panose="020B0604020202020204" pitchFamily="34" charset="0"/>
              <a:buNone/>
            </a:pPr>
            <a:r>
              <a:rPr lang="en-US" sz="1100" dirty="0" smtClean="0"/>
              <a:t>As you work through the modules, you may use your notes and your training manual to complete the test which will be made</a:t>
            </a:r>
            <a:r>
              <a:rPr lang="en-US" sz="1100" baseline="0" dirty="0" smtClean="0"/>
              <a:t> up of 20 questions per module. </a:t>
            </a:r>
            <a:endParaRPr lang="en-US" sz="1100" dirty="0" smtClean="0"/>
          </a:p>
          <a:p>
            <a:endParaRPr lang="en-US" dirty="0" smtClean="0"/>
          </a:p>
        </p:txBody>
      </p:sp>
      <p:sp>
        <p:nvSpPr>
          <p:cNvPr id="4" name="Slide Number Placeholder 3"/>
          <p:cNvSpPr>
            <a:spLocks noGrp="1"/>
          </p:cNvSpPr>
          <p:nvPr>
            <p:ph type="sldNum" sz="quarter" idx="10"/>
          </p:nvPr>
        </p:nvSpPr>
        <p:spPr/>
        <p:txBody>
          <a:bodyPr/>
          <a:lstStyle/>
          <a:p>
            <a:fld id="{BED8F26A-0380-462C-8764-44906764FB7E}" type="slidenum">
              <a:rPr lang="en-US" smtClean="0"/>
              <a:pPr/>
              <a:t>5</a:t>
            </a:fld>
            <a:endParaRPr lang="en-US" dirty="0"/>
          </a:p>
        </p:txBody>
      </p:sp>
    </p:spTree>
    <p:extLst>
      <p:ext uri="{BB962C8B-B14F-4D97-AF65-F5344CB8AC3E}">
        <p14:creationId xmlns:p14="http://schemas.microsoft.com/office/powerpoint/2010/main" val="516708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After completion of the four (4) modules, you will return for Day 2 training with your RN Direct Trainer.  The focus of this day is Skills Demonstration at three competency levels:  Beginner, Intermediate, Advanced.  You must complete each skill level at 100% in order to take the final exam.  </a:t>
            </a:r>
          </a:p>
          <a:p>
            <a:endParaRPr lang="en-US" dirty="0" smtClean="0"/>
          </a:p>
          <a:p>
            <a:r>
              <a:rPr lang="en-US" dirty="0" smtClean="0"/>
              <a:t>After you</a:t>
            </a:r>
            <a:r>
              <a:rPr lang="en-US" baseline="0" dirty="0" smtClean="0"/>
              <a:t> have successfully completed all four (4) modules as well as the three (3) competency levels, you will be approved to take the final exam.  You are encouraged to review and carefully study your manual and any of your notes prior to the final exam.</a:t>
            </a:r>
          </a:p>
          <a:p>
            <a:endParaRPr lang="en-US" baseline="0" dirty="0" smtClean="0"/>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BED8F26A-0380-462C-8764-44906764FB7E}" type="slidenum">
              <a:rPr lang="en-US" smtClean="0"/>
              <a:pPr/>
              <a:t>6</a:t>
            </a:fld>
            <a:endParaRPr lang="en-US" dirty="0"/>
          </a:p>
        </p:txBody>
      </p:sp>
    </p:spTree>
    <p:extLst>
      <p:ext uri="{BB962C8B-B14F-4D97-AF65-F5344CB8AC3E}">
        <p14:creationId xmlns:p14="http://schemas.microsoft.com/office/powerpoint/2010/main" val="1330051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Your final exam will be assigned on the College of Direct Support and will be a proctored exam.  You will not be able to use notes or your training manual to complete the final. You must score a minimum of 85% to pass the course.  Please review Page 6 of your </a:t>
            </a:r>
            <a:r>
              <a:rPr lang="en-US" b="1" dirty="0" smtClean="0"/>
              <a:t>Medication Administration Curriculum for Non-Licensed Personnel </a:t>
            </a:r>
            <a:r>
              <a:rPr lang="en-US" dirty="0" smtClean="0"/>
              <a:t>manual for information related to the training process for direct support professionals transferring from other agencies.</a:t>
            </a:r>
          </a:p>
          <a:p>
            <a:endParaRPr lang="en-US" dirty="0" smtClean="0"/>
          </a:p>
          <a:p>
            <a:r>
              <a:rPr lang="en-US" dirty="0" smtClean="0"/>
              <a:t>You will be able to re-take the final exam one (1) time at the RN Trainer’s discretion.  If you fail the competency evaluation or the final exam two (2) times, you will be required to repeat the entire course.</a:t>
            </a:r>
          </a:p>
          <a:p>
            <a:endParaRPr lang="en-US" dirty="0" smtClean="0"/>
          </a:p>
          <a:p>
            <a:r>
              <a:rPr lang="en-US" dirty="0" smtClean="0"/>
              <a:t>You must complete the entire training process within one (1) month of the Day 1 Training.</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BED8F26A-0380-462C-8764-44906764FB7E}" type="slidenum">
              <a:rPr lang="en-US" smtClean="0"/>
              <a:pPr/>
              <a:t>7</a:t>
            </a:fld>
            <a:endParaRPr lang="en-US" dirty="0"/>
          </a:p>
        </p:txBody>
      </p:sp>
    </p:spTree>
    <p:extLst>
      <p:ext uri="{BB962C8B-B14F-4D97-AF65-F5344CB8AC3E}">
        <p14:creationId xmlns:p14="http://schemas.microsoft.com/office/powerpoint/2010/main" val="9725032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portion of your Day 1 training was a review of the agency’s policies.  At the conclusion of the Day 1 training, you should have signed a form that acknowledges you agree to follow the Agency’s Policies and Procedures.</a:t>
            </a:r>
          </a:p>
          <a:p>
            <a:endParaRPr lang="en-US" dirty="0"/>
          </a:p>
        </p:txBody>
      </p:sp>
      <p:sp>
        <p:nvSpPr>
          <p:cNvPr id="4" name="Slide Number Placeholder 3"/>
          <p:cNvSpPr>
            <a:spLocks noGrp="1"/>
          </p:cNvSpPr>
          <p:nvPr>
            <p:ph type="sldNum" sz="quarter" idx="10"/>
          </p:nvPr>
        </p:nvSpPr>
        <p:spPr/>
        <p:txBody>
          <a:bodyPr/>
          <a:lstStyle/>
          <a:p>
            <a:fld id="{BED8F26A-0380-462C-8764-44906764FB7E}" type="slidenum">
              <a:rPr lang="en-US" smtClean="0"/>
              <a:pPr/>
              <a:t>8</a:t>
            </a:fld>
            <a:endParaRPr lang="en-US" dirty="0"/>
          </a:p>
        </p:txBody>
      </p:sp>
    </p:spTree>
    <p:extLst>
      <p:ext uri="{BB962C8B-B14F-4D97-AF65-F5344CB8AC3E}">
        <p14:creationId xmlns:p14="http://schemas.microsoft.com/office/powerpoint/2010/main" val="12322404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0252">
              <a:defRPr/>
            </a:pPr>
            <a:r>
              <a:rPr lang="en-US" dirty="0" smtClean="0"/>
              <a:t>Please take a moment to review the above sample form that will signify you agree to follow the employing agency’s policies and procedures related to Medication Administration.  You will find a sample copy in the</a:t>
            </a:r>
            <a:r>
              <a:rPr lang="en-US" baseline="0" dirty="0" smtClean="0"/>
              <a:t> </a:t>
            </a:r>
            <a:r>
              <a:rPr lang="en-US" dirty="0" smtClean="0"/>
              <a:t>Medication Administration manual.  The form is also located in</a:t>
            </a:r>
            <a:r>
              <a:rPr lang="en-US" baseline="0" dirty="0" smtClean="0"/>
              <a:t> Global References of Kentucky’s College of Direct Support.</a:t>
            </a:r>
            <a:endParaRPr lang="en-US" dirty="0" smtClean="0"/>
          </a:p>
          <a:p>
            <a:endParaRPr lang="en-US" dirty="0"/>
          </a:p>
        </p:txBody>
      </p:sp>
      <p:sp>
        <p:nvSpPr>
          <p:cNvPr id="4" name="Slide Number Placeholder 3"/>
          <p:cNvSpPr>
            <a:spLocks noGrp="1"/>
          </p:cNvSpPr>
          <p:nvPr>
            <p:ph type="sldNum" sz="quarter" idx="10"/>
          </p:nvPr>
        </p:nvSpPr>
        <p:spPr/>
        <p:txBody>
          <a:bodyPr/>
          <a:lstStyle/>
          <a:p>
            <a:fld id="{BED8F26A-0380-462C-8764-44906764FB7E}" type="slidenum">
              <a:rPr lang="en-US" smtClean="0"/>
              <a:pPr/>
              <a:t>9</a:t>
            </a:fld>
            <a:endParaRPr lang="en-US" dirty="0"/>
          </a:p>
        </p:txBody>
      </p:sp>
    </p:spTree>
    <p:extLst>
      <p:ext uri="{BB962C8B-B14F-4D97-AF65-F5344CB8AC3E}">
        <p14:creationId xmlns:p14="http://schemas.microsoft.com/office/powerpoint/2010/main" val="36929680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Let’s take a moment to review the Medication Administration course objectives.</a:t>
            </a:r>
          </a:p>
          <a:p>
            <a:endParaRPr lang="en-US" dirty="0" smtClean="0"/>
          </a:p>
          <a:p>
            <a:r>
              <a:rPr lang="en-US" dirty="0" smtClean="0"/>
              <a:t>It</a:t>
            </a:r>
            <a:r>
              <a:rPr lang="en-US" baseline="0" dirty="0" smtClean="0"/>
              <a:t> is the intent of the Medication Administration training to prepare non-licensed personnel in the following areas:</a:t>
            </a:r>
          </a:p>
          <a:p>
            <a:endParaRPr lang="en-US" baseline="0" dirty="0" smtClean="0"/>
          </a:p>
          <a:p>
            <a:pPr marL="632673" lvl="1" indent="-172547">
              <a:buFont typeface="Arial" panose="020B0604020202020204" pitchFamily="34" charset="0"/>
              <a:buChar char="•"/>
            </a:pPr>
            <a:r>
              <a:rPr lang="en-US" baseline="0" dirty="0" smtClean="0"/>
              <a:t>Methods of delivering medication;</a:t>
            </a:r>
          </a:p>
          <a:p>
            <a:pPr marL="632673" lvl="1" indent="-172547">
              <a:buFont typeface="Arial" panose="020B0604020202020204" pitchFamily="34" charset="0"/>
              <a:buChar char="•"/>
            </a:pPr>
            <a:r>
              <a:rPr lang="en-US" baseline="0" dirty="0" smtClean="0"/>
              <a:t>Safely and accurately administering medication to ensure the safety of the individuals in your care;</a:t>
            </a:r>
          </a:p>
          <a:p>
            <a:pPr marL="632673" lvl="1" indent="-172547">
              <a:buFont typeface="Arial" panose="020B0604020202020204" pitchFamily="34" charset="0"/>
              <a:buChar char="•"/>
            </a:pPr>
            <a:r>
              <a:rPr lang="en-US" baseline="0" dirty="0" smtClean="0"/>
              <a:t>Understanding the intended effects of medications as well as the potential for adverse side effects;</a:t>
            </a:r>
          </a:p>
          <a:p>
            <a:pPr marL="632673" lvl="1" indent="-172547">
              <a:buFont typeface="Arial" panose="020B0604020202020204" pitchFamily="34" charset="0"/>
              <a:buChar char="•"/>
            </a:pPr>
            <a:r>
              <a:rPr lang="en-US" baseline="0" dirty="0" smtClean="0"/>
              <a:t>Recognizing and differentiating side effects;</a:t>
            </a:r>
          </a:p>
          <a:p>
            <a:pPr marL="632673" lvl="1" indent="-172547">
              <a:buFont typeface="Arial" panose="020B0604020202020204" pitchFamily="34" charset="0"/>
              <a:buChar char="•"/>
            </a:pPr>
            <a:r>
              <a:rPr lang="en-US" baseline="0" dirty="0" smtClean="0"/>
              <a:t>Properly reporting adverse side effects;</a:t>
            </a:r>
          </a:p>
          <a:p>
            <a:pPr marL="632673" lvl="1" indent="-172547">
              <a:buFont typeface="Arial" panose="020B0604020202020204" pitchFamily="34" charset="0"/>
              <a:buChar char="•"/>
            </a:pPr>
            <a:r>
              <a:rPr lang="en-US" baseline="0" dirty="0" smtClean="0"/>
              <a:t>Following instructions given in response to adverse side effects; and</a:t>
            </a:r>
          </a:p>
          <a:p>
            <a:pPr marL="632673" lvl="1" indent="-172547">
              <a:buFont typeface="Arial" panose="020B0604020202020204" pitchFamily="34" charset="0"/>
              <a:buChar char="•"/>
            </a:pPr>
            <a:r>
              <a:rPr lang="en-US" baseline="0" dirty="0" smtClean="0"/>
              <a:t>Demonstrating competency.	</a:t>
            </a:r>
            <a:endParaRPr lang="en-US" dirty="0"/>
          </a:p>
        </p:txBody>
      </p:sp>
      <p:sp>
        <p:nvSpPr>
          <p:cNvPr id="4" name="Slide Number Placeholder 3"/>
          <p:cNvSpPr>
            <a:spLocks noGrp="1"/>
          </p:cNvSpPr>
          <p:nvPr>
            <p:ph type="sldNum" sz="quarter" idx="10"/>
          </p:nvPr>
        </p:nvSpPr>
        <p:spPr/>
        <p:txBody>
          <a:bodyPr/>
          <a:lstStyle/>
          <a:p>
            <a:fld id="{BED8F26A-0380-462C-8764-44906764FB7E}" type="slidenum">
              <a:rPr lang="en-US" smtClean="0"/>
              <a:pPr/>
              <a:t>10</a:t>
            </a:fld>
            <a:endParaRPr lang="en-US" dirty="0"/>
          </a:p>
        </p:txBody>
      </p:sp>
    </p:spTree>
    <p:extLst>
      <p:ext uri="{BB962C8B-B14F-4D97-AF65-F5344CB8AC3E}">
        <p14:creationId xmlns:p14="http://schemas.microsoft.com/office/powerpoint/2010/main" val="21034693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Medication Administration Course is intended for non-licensed personnel who provide direct care of individuals utilizing the Supports for Community Living (SCL) services and supports.  It is understood the employing agency will reserve the right to select non-licensed personnel for this training.</a:t>
            </a:r>
          </a:p>
          <a:p>
            <a:endParaRPr lang="en-US" baseline="0" dirty="0" smtClean="0"/>
          </a:p>
          <a:p>
            <a:r>
              <a:rPr lang="en-US" baseline="0" dirty="0" smtClean="0"/>
              <a:t>Upon successful completion of this course, you as a non-licensed staff person will prove your competency, as determined by a Registered Nurse Direct Trainer, in administration of an individual’s medication and, when appropriate, observation of an individual’s self-administration of medications.</a:t>
            </a:r>
            <a:endParaRPr lang="en-US" dirty="0"/>
          </a:p>
        </p:txBody>
      </p:sp>
      <p:sp>
        <p:nvSpPr>
          <p:cNvPr id="4" name="Slide Number Placeholder 3"/>
          <p:cNvSpPr>
            <a:spLocks noGrp="1"/>
          </p:cNvSpPr>
          <p:nvPr>
            <p:ph type="sldNum" sz="quarter" idx="10"/>
          </p:nvPr>
        </p:nvSpPr>
        <p:spPr/>
        <p:txBody>
          <a:bodyPr/>
          <a:lstStyle/>
          <a:p>
            <a:fld id="{BED8F26A-0380-462C-8764-44906764FB7E}" type="slidenum">
              <a:rPr lang="en-US" smtClean="0"/>
              <a:pPr/>
              <a:t>11</a:t>
            </a:fld>
            <a:endParaRPr lang="en-US" dirty="0"/>
          </a:p>
        </p:txBody>
      </p:sp>
    </p:spTree>
    <p:extLst>
      <p:ext uri="{BB962C8B-B14F-4D97-AF65-F5344CB8AC3E}">
        <p14:creationId xmlns:p14="http://schemas.microsoft.com/office/powerpoint/2010/main" val="19662132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Medication Administration training is a blended training and is designed to include:</a:t>
            </a:r>
          </a:p>
          <a:p>
            <a:endParaRPr lang="en-US" dirty="0" smtClean="0"/>
          </a:p>
          <a:p>
            <a:pPr marL="632673" lvl="1" indent="-172547">
              <a:buFont typeface="Arial" panose="020B0604020202020204" pitchFamily="34" charset="0"/>
              <a:buChar char="•"/>
            </a:pPr>
            <a:r>
              <a:rPr lang="en-US" dirty="0" smtClean="0"/>
              <a:t>Classroom training which is face-to-face</a:t>
            </a:r>
            <a:r>
              <a:rPr lang="en-US" baseline="0" dirty="0" smtClean="0"/>
              <a:t> training with an RN Direct Trainer;</a:t>
            </a:r>
          </a:p>
          <a:p>
            <a:pPr marL="632673" lvl="1" indent="-172547">
              <a:buFont typeface="Arial" panose="020B0604020202020204" pitchFamily="34" charset="0"/>
              <a:buChar char="•"/>
            </a:pPr>
            <a:r>
              <a:rPr lang="en-US" baseline="0" dirty="0" smtClean="0"/>
              <a:t>Completion of on-line learning modules;</a:t>
            </a:r>
          </a:p>
          <a:p>
            <a:pPr marL="632673" lvl="1" indent="-172547">
              <a:buFont typeface="Arial" panose="020B0604020202020204" pitchFamily="34" charset="0"/>
              <a:buChar char="•"/>
            </a:pPr>
            <a:r>
              <a:rPr lang="en-US" baseline="0" dirty="0" smtClean="0"/>
              <a:t>Demonstration of skills where you (the training participant) must pass Basic to proceed to Intermediate, and then pass Intermediate to proceed to Advanced;</a:t>
            </a:r>
          </a:p>
          <a:p>
            <a:pPr marL="632673" lvl="1" indent="-172547">
              <a:buFont typeface="Arial" panose="020B0604020202020204" pitchFamily="34" charset="0"/>
              <a:buChar char="•"/>
            </a:pPr>
            <a:r>
              <a:rPr lang="en-US" baseline="0" dirty="0" smtClean="0"/>
              <a:t>Demonstrate all three (3) skill levels at a 100% accuracy rate for each level; and</a:t>
            </a:r>
          </a:p>
          <a:p>
            <a:pPr marL="632673" lvl="1" indent="-172547">
              <a:buFont typeface="Arial" panose="020B0604020202020204" pitchFamily="34" charset="0"/>
              <a:buChar char="•"/>
            </a:pPr>
            <a:r>
              <a:rPr lang="en-US" baseline="0" dirty="0" smtClean="0"/>
              <a:t>Completion of a closed book, proctored Final Exam.</a:t>
            </a:r>
            <a:endParaRPr lang="en-US" dirty="0"/>
          </a:p>
        </p:txBody>
      </p:sp>
      <p:sp>
        <p:nvSpPr>
          <p:cNvPr id="4" name="Slide Number Placeholder 3"/>
          <p:cNvSpPr>
            <a:spLocks noGrp="1"/>
          </p:cNvSpPr>
          <p:nvPr>
            <p:ph type="sldNum" sz="quarter" idx="10"/>
          </p:nvPr>
        </p:nvSpPr>
        <p:spPr/>
        <p:txBody>
          <a:bodyPr/>
          <a:lstStyle/>
          <a:p>
            <a:fld id="{BED8F26A-0380-462C-8764-44906764FB7E}" type="slidenum">
              <a:rPr lang="en-US" smtClean="0"/>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Each of the four (4) online modules will contain a post examination (test) to determine your competency</a:t>
            </a:r>
            <a:r>
              <a:rPr lang="en-US" baseline="0" dirty="0" smtClean="0"/>
              <a:t> in understanding the information presented.  As stated earlier, you must achieve a passing score of </a:t>
            </a:r>
            <a:r>
              <a:rPr lang="en-US" baseline="0" dirty="0" smtClean="0"/>
              <a:t>85% </a:t>
            </a:r>
            <a:r>
              <a:rPr lang="en-US" baseline="0" dirty="0" smtClean="0"/>
              <a:t>on each module’s post test before proceeding to the next module.  You will have more than one opportunity to take the module post test if you do not achieve a </a:t>
            </a:r>
            <a:r>
              <a:rPr lang="en-US" baseline="0" dirty="0" smtClean="0"/>
              <a:t>85% </a:t>
            </a:r>
            <a:r>
              <a:rPr lang="en-US" baseline="0" dirty="0" smtClean="0"/>
              <a:t>or higher score on your initial attempt.</a:t>
            </a:r>
          </a:p>
          <a:p>
            <a:endParaRPr lang="en-US" baseline="0" dirty="0" smtClean="0"/>
          </a:p>
          <a:p>
            <a:r>
              <a:rPr lang="en-US" b="0" baseline="0" dirty="0" smtClean="0"/>
              <a:t>You will be expected to score an 85% or higher on the final exam </a:t>
            </a:r>
            <a:r>
              <a:rPr lang="en-US" b="0" strike="noStrike" baseline="0" dirty="0" smtClean="0"/>
              <a:t>after passing the</a:t>
            </a:r>
            <a:r>
              <a:rPr lang="en-US" b="0" baseline="0" dirty="0" smtClean="0"/>
              <a:t> demonstration of the competency skills with 100% accuracy as determined by the RN Direct Trainer.</a:t>
            </a:r>
            <a:endParaRPr lang="en-US" b="0" dirty="0"/>
          </a:p>
        </p:txBody>
      </p:sp>
      <p:sp>
        <p:nvSpPr>
          <p:cNvPr id="4" name="Slide Number Placeholder 3"/>
          <p:cNvSpPr>
            <a:spLocks noGrp="1"/>
          </p:cNvSpPr>
          <p:nvPr>
            <p:ph type="sldNum" sz="quarter" idx="10"/>
          </p:nvPr>
        </p:nvSpPr>
        <p:spPr/>
        <p:txBody>
          <a:bodyPr/>
          <a:lstStyle/>
          <a:p>
            <a:fld id="{BED8F26A-0380-462C-8764-44906764FB7E}" type="slidenum">
              <a:rPr lang="en-US" smtClean="0"/>
              <a:pPr/>
              <a:t>13</a:t>
            </a:fld>
            <a:endParaRPr lang="en-US" dirty="0"/>
          </a:p>
        </p:txBody>
      </p:sp>
    </p:spTree>
    <p:extLst>
      <p:ext uri="{BB962C8B-B14F-4D97-AF65-F5344CB8AC3E}">
        <p14:creationId xmlns:p14="http://schemas.microsoft.com/office/powerpoint/2010/main" val="29931170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successful</a:t>
            </a:r>
            <a:r>
              <a:rPr lang="en-US" baseline="0" dirty="0" smtClean="0"/>
              <a:t> completion of this course by non-licensed personnel will result in increased knowledge in the following 12 areas:</a:t>
            </a:r>
          </a:p>
          <a:p>
            <a:endParaRPr lang="en-US" baseline="0" dirty="0" smtClean="0"/>
          </a:p>
          <a:p>
            <a:pPr marL="230063" indent="-230063">
              <a:buFont typeface="+mj-lt"/>
              <a:buAutoNum type="arabicPeriod"/>
            </a:pPr>
            <a:r>
              <a:rPr lang="en-US" baseline="0" dirty="0" smtClean="0"/>
              <a:t>Accurate transcription of medication from the order/prescription on to the appropriate Medication Administration Record (MAR);</a:t>
            </a:r>
          </a:p>
          <a:p>
            <a:pPr marL="230063" indent="-230063">
              <a:buFont typeface="+mj-lt"/>
              <a:buAutoNum type="arabicPeriod"/>
            </a:pPr>
            <a:r>
              <a:rPr lang="en-US" baseline="0" dirty="0" smtClean="0"/>
              <a:t>Reviewing an individual’s history on a Medication Administration Record (allergies and other co-existing medical conditions);</a:t>
            </a:r>
          </a:p>
          <a:p>
            <a:pPr marL="230063" indent="-230063">
              <a:buFont typeface="+mj-lt"/>
              <a:buAutoNum type="arabicPeriod"/>
            </a:pPr>
            <a:r>
              <a:rPr lang="en-US" baseline="0" dirty="0" smtClean="0"/>
              <a:t>Using proper hygiene/universal precautions in medication preparation.</a:t>
            </a:r>
            <a:endParaRPr lang="en-US" dirty="0"/>
          </a:p>
        </p:txBody>
      </p:sp>
      <p:sp>
        <p:nvSpPr>
          <p:cNvPr id="4" name="Slide Number Placeholder 3"/>
          <p:cNvSpPr>
            <a:spLocks noGrp="1"/>
          </p:cNvSpPr>
          <p:nvPr>
            <p:ph type="sldNum" sz="quarter" idx="10"/>
          </p:nvPr>
        </p:nvSpPr>
        <p:spPr/>
        <p:txBody>
          <a:bodyPr/>
          <a:lstStyle/>
          <a:p>
            <a:fld id="{BED8F26A-0380-462C-8764-44906764FB7E}" type="slidenum">
              <a:rPr lang="en-US" smtClean="0"/>
              <a:pPr/>
              <a:t>14</a:t>
            </a:fld>
            <a:endParaRPr lang="en-US" dirty="0"/>
          </a:p>
        </p:txBody>
      </p:sp>
    </p:spTree>
    <p:extLst>
      <p:ext uri="{BB962C8B-B14F-4D97-AF65-F5344CB8AC3E}">
        <p14:creationId xmlns:p14="http://schemas.microsoft.com/office/powerpoint/2010/main" val="28956376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0063" indent="-230063">
              <a:buFont typeface="+mj-lt"/>
              <a:buAutoNum type="arabicPeriod" startAt="4"/>
            </a:pPr>
            <a:r>
              <a:rPr lang="en-US" dirty="0" smtClean="0"/>
              <a:t>Accurate individual/medication identification by comparing medication label</a:t>
            </a:r>
            <a:r>
              <a:rPr lang="en-US" baseline="0" dirty="0" smtClean="0"/>
              <a:t> and prescription, to the transcribed Medication Administration Record (MAR):</a:t>
            </a:r>
          </a:p>
          <a:p>
            <a:endParaRPr lang="en-US" baseline="0" dirty="0" smtClean="0"/>
          </a:p>
          <a:p>
            <a:pPr marL="690189" lvl="1" indent="-230063">
              <a:buFont typeface="+mj-lt"/>
              <a:buAutoNum type="alphaLcPeriod"/>
            </a:pPr>
            <a:r>
              <a:rPr lang="en-US" baseline="0" dirty="0" smtClean="0"/>
              <a:t>Right Individual or client;</a:t>
            </a:r>
          </a:p>
          <a:p>
            <a:pPr marL="690189" lvl="1" indent="-230063">
              <a:buFont typeface="+mj-lt"/>
              <a:buAutoNum type="alphaLcPeriod"/>
            </a:pPr>
            <a:r>
              <a:rPr lang="en-US" baseline="0" dirty="0" smtClean="0"/>
              <a:t>Right Medication;</a:t>
            </a:r>
          </a:p>
          <a:p>
            <a:pPr marL="690189" lvl="1" indent="-230063">
              <a:buFont typeface="+mj-lt"/>
              <a:buAutoNum type="alphaLcPeriod"/>
            </a:pPr>
            <a:r>
              <a:rPr lang="en-US" baseline="0" dirty="0" smtClean="0"/>
              <a:t>Right Time;</a:t>
            </a:r>
          </a:p>
          <a:p>
            <a:pPr marL="690189" lvl="1" indent="-230063">
              <a:buFont typeface="+mj-lt"/>
              <a:buAutoNum type="alphaLcPeriod"/>
            </a:pPr>
            <a:r>
              <a:rPr lang="en-US" baseline="0" dirty="0" smtClean="0"/>
              <a:t>Right Dose;</a:t>
            </a:r>
          </a:p>
          <a:p>
            <a:pPr marL="690189" lvl="1" indent="-230063">
              <a:buFont typeface="+mj-lt"/>
              <a:buAutoNum type="alphaLcPeriod"/>
            </a:pPr>
            <a:r>
              <a:rPr lang="en-US" baseline="0" dirty="0" smtClean="0"/>
              <a:t>Right Route; and</a:t>
            </a:r>
          </a:p>
          <a:p>
            <a:pPr marL="690189" lvl="1" indent="-230063">
              <a:buFont typeface="+mj-lt"/>
              <a:buAutoNum type="alphaLcPeriod"/>
            </a:pPr>
            <a:r>
              <a:rPr lang="en-US" baseline="0" dirty="0" smtClean="0"/>
              <a:t>Right Documentation</a:t>
            </a:r>
          </a:p>
          <a:p>
            <a:endParaRPr lang="en-US" baseline="0" dirty="0" smtClean="0"/>
          </a:p>
          <a:p>
            <a:pPr marL="690189" lvl="1" indent="-230063">
              <a:buFont typeface="+mj-lt"/>
              <a:buAutoNum type="alphaLcPeriod" startAt="4"/>
            </a:pPr>
            <a:endParaRPr lang="en-US" dirty="0"/>
          </a:p>
        </p:txBody>
      </p:sp>
      <p:sp>
        <p:nvSpPr>
          <p:cNvPr id="4" name="Slide Number Placeholder 3"/>
          <p:cNvSpPr>
            <a:spLocks noGrp="1"/>
          </p:cNvSpPr>
          <p:nvPr>
            <p:ph type="sldNum" sz="quarter" idx="10"/>
          </p:nvPr>
        </p:nvSpPr>
        <p:spPr/>
        <p:txBody>
          <a:bodyPr/>
          <a:lstStyle/>
          <a:p>
            <a:fld id="{BED8F26A-0380-462C-8764-44906764FB7E}" type="slidenum">
              <a:rPr lang="en-US" smtClean="0"/>
              <a:pPr/>
              <a:t>15</a:t>
            </a:fld>
            <a:endParaRPr lang="en-US" dirty="0"/>
          </a:p>
        </p:txBody>
      </p:sp>
    </p:spTree>
    <p:extLst>
      <p:ext uri="{BB962C8B-B14F-4D97-AF65-F5344CB8AC3E}">
        <p14:creationId xmlns:p14="http://schemas.microsoft.com/office/powerpoint/2010/main" val="6218780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0063" indent="-230063">
              <a:buFont typeface="+mj-lt"/>
              <a:buAutoNum type="arabicPeriod" startAt="5"/>
            </a:pPr>
            <a:r>
              <a:rPr lang="en-US" dirty="0" smtClean="0"/>
              <a:t>Educating the individual on medication being administered</a:t>
            </a:r>
          </a:p>
          <a:p>
            <a:pPr marL="230063" indent="-230063">
              <a:buFont typeface="+mj-lt"/>
              <a:buAutoNum type="arabicPeriod" startAt="5"/>
            </a:pPr>
            <a:r>
              <a:rPr lang="en-US" dirty="0" smtClean="0"/>
              <a:t>Application/Administration of:</a:t>
            </a:r>
          </a:p>
          <a:p>
            <a:endParaRPr lang="en-US" dirty="0" smtClean="0"/>
          </a:p>
          <a:p>
            <a:pPr marL="690189" lvl="1" indent="-230063">
              <a:buFont typeface="+mj-lt"/>
              <a:buAutoNum type="alphaLcPeriod"/>
            </a:pPr>
            <a:r>
              <a:rPr lang="en-US" dirty="0" smtClean="0"/>
              <a:t>Oral/Sublingual Medications</a:t>
            </a:r>
          </a:p>
          <a:p>
            <a:pPr marL="690189" lvl="1" indent="-230063">
              <a:buFont typeface="+mj-lt"/>
              <a:buAutoNum type="alphaLcPeriod"/>
            </a:pPr>
            <a:r>
              <a:rPr lang="en-US" dirty="0" smtClean="0"/>
              <a:t>Eye Ointment or Eye Drops</a:t>
            </a:r>
          </a:p>
          <a:p>
            <a:pPr marL="690189" lvl="1" indent="-230063">
              <a:buFont typeface="+mj-lt"/>
              <a:buAutoNum type="alphaLcPeriod"/>
            </a:pPr>
            <a:r>
              <a:rPr lang="en-US" dirty="0" smtClean="0"/>
              <a:t>Ear Drops</a:t>
            </a:r>
          </a:p>
          <a:p>
            <a:pPr marL="690189" lvl="1" indent="-230063">
              <a:buFont typeface="+mj-lt"/>
              <a:buAutoNum type="alphaLcPeriod"/>
            </a:pPr>
            <a:r>
              <a:rPr lang="en-US" dirty="0" smtClean="0"/>
              <a:t>Topical Ointments/Creams</a:t>
            </a:r>
          </a:p>
          <a:p>
            <a:endParaRPr lang="en-US" dirty="0" smtClean="0"/>
          </a:p>
          <a:p>
            <a:pPr marL="0" indent="0">
              <a:buFont typeface="+mj-lt"/>
              <a:buNone/>
            </a:pPr>
            <a:r>
              <a:rPr lang="en-US" dirty="0" smtClean="0"/>
              <a:t>7. Epi-Pen Use</a:t>
            </a:r>
          </a:p>
          <a:p>
            <a:pPr marL="0" indent="0">
              <a:buFont typeface="+mj-lt"/>
              <a:buNone/>
            </a:pPr>
            <a:r>
              <a:rPr lang="en-US" dirty="0" smtClean="0"/>
              <a:t>8. Correct use of oral and nasal inhalers</a:t>
            </a:r>
            <a:endParaRPr lang="en-US" dirty="0"/>
          </a:p>
        </p:txBody>
      </p:sp>
      <p:sp>
        <p:nvSpPr>
          <p:cNvPr id="4" name="Slide Number Placeholder 3"/>
          <p:cNvSpPr>
            <a:spLocks noGrp="1"/>
          </p:cNvSpPr>
          <p:nvPr>
            <p:ph type="sldNum" sz="quarter" idx="10"/>
          </p:nvPr>
        </p:nvSpPr>
        <p:spPr/>
        <p:txBody>
          <a:bodyPr/>
          <a:lstStyle/>
          <a:p>
            <a:fld id="{BED8F26A-0380-462C-8764-44906764FB7E}" type="slidenum">
              <a:rPr lang="en-US" smtClean="0"/>
              <a:pPr/>
              <a:t>16</a:t>
            </a:fld>
            <a:endParaRPr lang="en-US" dirty="0"/>
          </a:p>
        </p:txBody>
      </p:sp>
    </p:spTree>
    <p:extLst>
      <p:ext uri="{BB962C8B-B14F-4D97-AF65-F5344CB8AC3E}">
        <p14:creationId xmlns:p14="http://schemas.microsoft.com/office/powerpoint/2010/main" val="16852786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0063" indent="-230063">
              <a:buFont typeface="+mj-lt"/>
              <a:buAutoNum type="arabicPeriod" startAt="9"/>
            </a:pPr>
            <a:r>
              <a:rPr lang="en-US" dirty="0" smtClean="0"/>
              <a:t>Correct counting of controlled medications and documentation of count</a:t>
            </a:r>
          </a:p>
          <a:p>
            <a:pPr marL="230063" indent="-230063">
              <a:buFont typeface="+mj-lt"/>
              <a:buAutoNum type="arabicPeriod" startAt="9"/>
            </a:pPr>
            <a:r>
              <a:rPr lang="en-US" dirty="0" smtClean="0"/>
              <a:t>Observation of individuals during</a:t>
            </a:r>
            <a:r>
              <a:rPr lang="en-US" baseline="0" dirty="0" smtClean="0"/>
              <a:t> and </a:t>
            </a:r>
            <a:r>
              <a:rPr lang="en-US" dirty="0" smtClean="0"/>
              <a:t>after medication administration:</a:t>
            </a:r>
          </a:p>
          <a:p>
            <a:endParaRPr lang="en-US" dirty="0" smtClean="0"/>
          </a:p>
          <a:p>
            <a:pPr marL="690189" lvl="1" indent="-230063">
              <a:buFont typeface="+mj-lt"/>
              <a:buAutoNum type="alphaLcPeriod"/>
            </a:pPr>
            <a:r>
              <a:rPr lang="en-US" dirty="0" smtClean="0"/>
              <a:t>For cheeked</a:t>
            </a:r>
            <a:r>
              <a:rPr lang="en-US" baseline="0" dirty="0" smtClean="0"/>
              <a:t> medication</a:t>
            </a:r>
          </a:p>
          <a:p>
            <a:pPr marL="690189" lvl="1" indent="-230063">
              <a:buFont typeface="+mj-lt"/>
              <a:buAutoNum type="alphaLcPeriod"/>
            </a:pPr>
            <a:r>
              <a:rPr lang="en-US" baseline="0" dirty="0" smtClean="0"/>
              <a:t>How to observe and report adverse effects</a:t>
            </a:r>
            <a:endParaRPr lang="en-US" dirty="0" smtClean="0"/>
          </a:p>
          <a:p>
            <a:endParaRPr lang="en-US" dirty="0" smtClean="0"/>
          </a:p>
          <a:p>
            <a:pPr marL="230063" indent="-230063">
              <a:buFont typeface="+mj-lt"/>
              <a:buAutoNum type="arabicPeriod" startAt="11"/>
            </a:pPr>
            <a:r>
              <a:rPr lang="en-US" dirty="0" smtClean="0"/>
              <a:t>Taking vital signs</a:t>
            </a:r>
          </a:p>
          <a:p>
            <a:endParaRPr lang="en-US" dirty="0" smtClean="0"/>
          </a:p>
          <a:p>
            <a:pPr marL="690189" lvl="1" indent="-230063">
              <a:buFont typeface="+mj-lt"/>
              <a:buAutoNum type="alphaLcPeriod"/>
            </a:pPr>
            <a:r>
              <a:rPr lang="en-US" dirty="0" smtClean="0"/>
              <a:t>Blood pressure</a:t>
            </a:r>
          </a:p>
          <a:p>
            <a:pPr marL="690189" lvl="1" indent="-230063">
              <a:buFont typeface="+mj-lt"/>
              <a:buAutoNum type="alphaLcPeriod"/>
            </a:pPr>
            <a:r>
              <a:rPr lang="en-US" dirty="0" smtClean="0"/>
              <a:t>Temperature</a:t>
            </a:r>
          </a:p>
          <a:p>
            <a:pPr marL="690189" lvl="1" indent="-230063">
              <a:buFont typeface="+mj-lt"/>
              <a:buAutoNum type="alphaLcPeriod"/>
            </a:pPr>
            <a:r>
              <a:rPr lang="en-US" dirty="0" smtClean="0"/>
              <a:t>Respirations</a:t>
            </a:r>
          </a:p>
          <a:p>
            <a:pPr marL="690189" lvl="1" indent="-230063">
              <a:buFont typeface="+mj-lt"/>
              <a:buAutoNum type="alphaLcPeriod"/>
            </a:pPr>
            <a:r>
              <a:rPr lang="en-US" dirty="0" smtClean="0"/>
              <a:t>Pulse</a:t>
            </a:r>
          </a:p>
          <a:p>
            <a:endParaRPr lang="en-US" dirty="0" smtClean="0"/>
          </a:p>
          <a:p>
            <a:pPr marL="230063" indent="-230063">
              <a:buFont typeface="+mj-lt"/>
              <a:buAutoNum type="arabicPeriod" startAt="12"/>
            </a:pPr>
            <a:r>
              <a:rPr lang="en-US" dirty="0" smtClean="0"/>
              <a:t>An</a:t>
            </a:r>
            <a:r>
              <a:rPr lang="en-US" baseline="0" dirty="0" smtClean="0"/>
              <a:t> understanding of agency policies and procedures.</a:t>
            </a:r>
          </a:p>
          <a:p>
            <a:pPr marL="230063" indent="-230063">
              <a:buFont typeface="+mj-lt"/>
              <a:buAutoNum type="arabicPeriod" startAt="12"/>
            </a:pPr>
            <a:endParaRPr lang="en-US" baseline="0" dirty="0" smtClean="0"/>
          </a:p>
          <a:p>
            <a:r>
              <a:rPr lang="en-US" baseline="0" dirty="0" smtClean="0"/>
              <a:t>Please note:  This curriculum does not address insulin administration</a:t>
            </a:r>
            <a:r>
              <a:rPr lang="en-US" b="0" baseline="0" dirty="0" smtClean="0"/>
              <a:t>, </a:t>
            </a:r>
            <a:r>
              <a:rPr lang="en-US" b="0" baseline="0" dirty="0" err="1" smtClean="0"/>
              <a:t>Diastat</a:t>
            </a:r>
            <a:r>
              <a:rPr lang="en-US" b="0" baseline="0" dirty="0" smtClean="0"/>
              <a:t>, or </a:t>
            </a:r>
            <a:r>
              <a:rPr lang="en-US" baseline="0" dirty="0" smtClean="0"/>
              <a:t>feeding tube management.  Please refer to your manual for a link to the Kentucky Board of Nursing for more information on these topics.</a:t>
            </a:r>
            <a:endParaRPr lang="en-US" dirty="0"/>
          </a:p>
        </p:txBody>
      </p:sp>
      <p:sp>
        <p:nvSpPr>
          <p:cNvPr id="4" name="Slide Number Placeholder 3"/>
          <p:cNvSpPr>
            <a:spLocks noGrp="1"/>
          </p:cNvSpPr>
          <p:nvPr>
            <p:ph type="sldNum" sz="quarter" idx="10"/>
          </p:nvPr>
        </p:nvSpPr>
        <p:spPr/>
        <p:txBody>
          <a:bodyPr/>
          <a:lstStyle/>
          <a:p>
            <a:fld id="{BED8F26A-0380-462C-8764-44906764FB7E}" type="slidenum">
              <a:rPr lang="en-US" smtClean="0"/>
              <a:pPr/>
              <a:t>17</a:t>
            </a:fld>
            <a:endParaRPr lang="en-US" dirty="0"/>
          </a:p>
        </p:txBody>
      </p:sp>
    </p:spTree>
    <p:extLst>
      <p:ext uri="{BB962C8B-B14F-4D97-AF65-F5344CB8AC3E}">
        <p14:creationId xmlns:p14="http://schemas.microsoft.com/office/powerpoint/2010/main" val="7698264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with any training program, we have identified some</a:t>
            </a:r>
            <a:r>
              <a:rPr lang="en-US" baseline="0" dirty="0" smtClean="0"/>
              <a:t> frequently asked questions.  We would like to take a moment and review these with you.</a:t>
            </a:r>
          </a:p>
          <a:p>
            <a:endParaRPr lang="en-US" baseline="0" dirty="0" smtClean="0"/>
          </a:p>
          <a:p>
            <a:r>
              <a:rPr lang="en-US" baseline="0" dirty="0" smtClean="0"/>
              <a:t>Question:  Who will be responsible for training this course?</a:t>
            </a:r>
          </a:p>
          <a:p>
            <a:endParaRPr lang="en-US" baseline="0" dirty="0" smtClean="0"/>
          </a:p>
          <a:p>
            <a:r>
              <a:rPr lang="en-US" b="1" i="1" baseline="0" dirty="0" smtClean="0"/>
              <a:t>Answer:	Only a Registered Nurse (RN), who has completed the Behavioral Health, Developmental and Intellectual Disabilities (BHDID) Medication Administration Train the RN  Direct Trainer program, can provide Medication Administration Training or retraining.</a:t>
            </a:r>
            <a:endParaRPr lang="en-US" b="1" i="1" dirty="0"/>
          </a:p>
        </p:txBody>
      </p:sp>
      <p:sp>
        <p:nvSpPr>
          <p:cNvPr id="4" name="Slide Number Placeholder 3"/>
          <p:cNvSpPr>
            <a:spLocks noGrp="1"/>
          </p:cNvSpPr>
          <p:nvPr>
            <p:ph type="sldNum" sz="quarter" idx="10"/>
          </p:nvPr>
        </p:nvSpPr>
        <p:spPr/>
        <p:txBody>
          <a:bodyPr/>
          <a:lstStyle/>
          <a:p>
            <a:fld id="{BED8F26A-0380-462C-8764-44906764FB7E}" type="slidenum">
              <a:rPr lang="en-US" smtClean="0"/>
              <a:pPr/>
              <a:t>18</a:t>
            </a:fld>
            <a:endParaRPr lang="en-US" dirty="0"/>
          </a:p>
        </p:txBody>
      </p:sp>
    </p:spTree>
    <p:extLst>
      <p:ext uri="{BB962C8B-B14F-4D97-AF65-F5344CB8AC3E}">
        <p14:creationId xmlns:p14="http://schemas.microsoft.com/office/powerpoint/2010/main" val="16198079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smtClean="0"/>
              <a:t>Question:	Who needs to be trained using the DDID curriculum?</a:t>
            </a:r>
          </a:p>
          <a:p>
            <a:endParaRPr lang="en-US" b="0" dirty="0" smtClean="0"/>
          </a:p>
          <a:p>
            <a:r>
              <a:rPr lang="en-US" b="1" i="1" dirty="0" smtClean="0"/>
              <a:t>Answer:	Per 907 KAR 12:010</a:t>
            </a:r>
            <a:r>
              <a:rPr lang="en-US" b="1" i="1" baseline="0" dirty="0" smtClean="0"/>
              <a:t> Section 3 (</a:t>
            </a:r>
            <a:r>
              <a:rPr lang="en-US" b="1" i="1" strike="noStrike" baseline="0" dirty="0" smtClean="0"/>
              <a:t>10)(a)(</a:t>
            </a:r>
            <a:r>
              <a:rPr lang="en-US" b="1" i="1" strike="noStrike" baseline="0" dirty="0" err="1" smtClean="0"/>
              <a:t>i</a:t>
            </a:r>
            <a:r>
              <a:rPr lang="en-US" b="1" i="1" strike="noStrike" baseline="0" dirty="0" smtClean="0"/>
              <a:t>-ii</a:t>
            </a:r>
            <a:r>
              <a:rPr lang="en-US" b="1" i="1" baseline="0" dirty="0" smtClean="0"/>
              <a:t>), every case manager and any employee who will be administering medication, unless the employee is a currently licensed or registered nurse, has: (i) Specific training provided by a registered nurse per a DBHDID medication administration approved curriculum; and (ii) Documented competency on medication administration, medication cause and effect, and proper administration and storage of medication.</a:t>
            </a:r>
          </a:p>
          <a:p>
            <a:endParaRPr lang="en-US" b="0" dirty="0"/>
          </a:p>
        </p:txBody>
      </p:sp>
      <p:sp>
        <p:nvSpPr>
          <p:cNvPr id="4" name="Slide Number Placeholder 3"/>
          <p:cNvSpPr>
            <a:spLocks noGrp="1"/>
          </p:cNvSpPr>
          <p:nvPr>
            <p:ph type="sldNum" sz="quarter" idx="10"/>
          </p:nvPr>
        </p:nvSpPr>
        <p:spPr/>
        <p:txBody>
          <a:bodyPr/>
          <a:lstStyle/>
          <a:p>
            <a:fld id="{BED8F26A-0380-462C-8764-44906764FB7E}" type="slidenum">
              <a:rPr lang="en-US" smtClean="0"/>
              <a:pPr/>
              <a:t>19</a:t>
            </a:fld>
            <a:endParaRPr lang="en-US" dirty="0"/>
          </a:p>
        </p:txBody>
      </p:sp>
    </p:spTree>
    <p:extLst>
      <p:ext uri="{BB962C8B-B14F-4D97-AF65-F5344CB8AC3E}">
        <p14:creationId xmlns:p14="http://schemas.microsoft.com/office/powerpoint/2010/main" val="29817770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Question:  	</a:t>
            </a:r>
            <a:r>
              <a:rPr lang="en-US" b="0" dirty="0" smtClean="0"/>
              <a:t>Will</a:t>
            </a:r>
            <a:r>
              <a:rPr lang="en-US" b="0" baseline="0" dirty="0" smtClean="0"/>
              <a:t> non-licensed </a:t>
            </a:r>
            <a:r>
              <a:rPr lang="en-US" b="0" strike="noStrike" baseline="0" dirty="0" smtClean="0"/>
              <a:t>personnel</a:t>
            </a:r>
            <a:r>
              <a:rPr lang="en-US" b="1" strike="noStrike" baseline="0" dirty="0" smtClean="0"/>
              <a:t> </a:t>
            </a:r>
            <a:r>
              <a:rPr lang="en-US" b="0" strike="noStrike" baseline="0" dirty="0" smtClean="0"/>
              <a:t>be</a:t>
            </a:r>
            <a:r>
              <a:rPr lang="en-US" b="0" baseline="0" dirty="0" smtClean="0"/>
              <a:t> “certified” to pass medications after completing this course?</a:t>
            </a:r>
          </a:p>
          <a:p>
            <a:endParaRPr lang="en-US" b="0" baseline="0" dirty="0" smtClean="0"/>
          </a:p>
          <a:p>
            <a:r>
              <a:rPr lang="en-US" b="1" baseline="0" dirty="0" smtClean="0"/>
              <a:t>Answer:	No.  After successfully completing this course, they (you) will receive a “proof of completion” certificate through the employing agency and scores will be reflected on the staff person’s (your) CDS transcript.  This in no way identifies them (you) as a Certified Medication Technician (CMT).</a:t>
            </a:r>
          </a:p>
          <a:p>
            <a:endParaRPr lang="en-US" b="1" dirty="0"/>
          </a:p>
        </p:txBody>
      </p:sp>
      <p:sp>
        <p:nvSpPr>
          <p:cNvPr id="4" name="Slide Number Placeholder 3"/>
          <p:cNvSpPr>
            <a:spLocks noGrp="1"/>
          </p:cNvSpPr>
          <p:nvPr>
            <p:ph type="sldNum" sz="quarter" idx="10"/>
          </p:nvPr>
        </p:nvSpPr>
        <p:spPr/>
        <p:txBody>
          <a:bodyPr/>
          <a:lstStyle/>
          <a:p>
            <a:fld id="{BED8F26A-0380-462C-8764-44906764FB7E}" type="slidenum">
              <a:rPr lang="en-US" smtClean="0"/>
              <a:pPr/>
              <a:t>20</a:t>
            </a:fld>
            <a:endParaRPr lang="en-US" dirty="0"/>
          </a:p>
        </p:txBody>
      </p:sp>
    </p:spTree>
    <p:extLst>
      <p:ext uri="{BB962C8B-B14F-4D97-AF65-F5344CB8AC3E}">
        <p14:creationId xmlns:p14="http://schemas.microsoft.com/office/powerpoint/2010/main" val="25697506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400" b="1" dirty="0" smtClean="0"/>
              <a:t>Q. </a:t>
            </a:r>
            <a:r>
              <a:rPr lang="en-US" sz="1400" dirty="0" smtClean="0"/>
              <a:t>How long will it take to complete this course? </a:t>
            </a:r>
          </a:p>
          <a:p>
            <a:pPr marL="0" indent="0">
              <a:buNone/>
            </a:pPr>
            <a:endParaRPr lang="en-US" sz="1400" dirty="0" smtClean="0"/>
          </a:p>
          <a:p>
            <a:pPr marL="339725" indent="-339725">
              <a:buNone/>
            </a:pPr>
            <a:r>
              <a:rPr lang="en-US" sz="1400" b="1" dirty="0" smtClean="0"/>
              <a:t>A</a:t>
            </a:r>
            <a:r>
              <a:rPr lang="en-US" sz="1200" b="1" dirty="0" smtClean="0"/>
              <a:t>. The direct support professional staff must complete the entire training process within one month of the Day One training.  One-week minimum is recommended, but not mandatory.  The direct support professional (training participant) may benefit from a week between Day One Training and Day Two Training to have the opportunity to:  (1) shadow other employees who have successfully completed DDID Medication Administration as they administer medications; (2) review the training material; and (3) learn the competency skills.  While this is a recommended best practice, it is not mandatory.  Day One consists of eight (8) hours of classroom training with a maximum of 20 students.  After completion of Day One Training, the Registered Nurse Direct Trainer will notify the agency’s College of Direct Support sub-administrator to assign Modules I through IV to the non-licensed individual for completion.  Upon completion of the modules, the RN Direct Trainer will evaluate the non-licensed person’s skill demonstration.  Upon completion of Day One Training, Modules I-IV, and the successful skills demonstration, the final exam may be assigned to the individual.  The Registered Nurse Direct Trainer will serve as the proctor for the final, closed book exam, and will be present at all times as the individual is completing the final exam.</a:t>
            </a:r>
            <a:endParaRPr lang="en-US" dirty="0"/>
          </a:p>
        </p:txBody>
      </p:sp>
      <p:sp>
        <p:nvSpPr>
          <p:cNvPr id="4" name="Slide Number Placeholder 3"/>
          <p:cNvSpPr>
            <a:spLocks noGrp="1"/>
          </p:cNvSpPr>
          <p:nvPr>
            <p:ph type="sldNum" sz="quarter" idx="10"/>
          </p:nvPr>
        </p:nvSpPr>
        <p:spPr/>
        <p:txBody>
          <a:bodyPr/>
          <a:lstStyle/>
          <a:p>
            <a:fld id="{BED8F26A-0380-462C-8764-44906764FB7E}" type="slidenum">
              <a:rPr lang="en-US" smtClean="0"/>
              <a:pPr/>
              <a:t>21</a:t>
            </a:fld>
            <a:endParaRPr lang="en-US" dirty="0"/>
          </a:p>
        </p:txBody>
      </p:sp>
    </p:spTree>
    <p:extLst>
      <p:ext uri="{BB962C8B-B14F-4D97-AF65-F5344CB8AC3E}">
        <p14:creationId xmlns:p14="http://schemas.microsoft.com/office/powerpoint/2010/main" val="35432663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4275" y="698500"/>
            <a:ext cx="4654550" cy="3490913"/>
          </a:xfrm>
        </p:spPr>
      </p:sp>
      <p:sp>
        <p:nvSpPr>
          <p:cNvPr id="3" name="Notes Placeholder 2"/>
          <p:cNvSpPr>
            <a:spLocks noGrp="1"/>
          </p:cNvSpPr>
          <p:nvPr>
            <p:ph type="body" idx="1"/>
          </p:nvPr>
        </p:nvSpPr>
        <p:spPr/>
        <p:txBody>
          <a:bodyPr>
            <a:normAutofit/>
          </a:bodyPr>
          <a:lstStyle/>
          <a:p>
            <a:r>
              <a:rPr lang="en-US" b="1" dirty="0" smtClean="0"/>
              <a:t>Question:	</a:t>
            </a:r>
            <a:r>
              <a:rPr lang="en-US" b="0" dirty="0" smtClean="0"/>
              <a:t>If a person completes this course at one agency and then transfers to a different</a:t>
            </a:r>
            <a:r>
              <a:rPr lang="en-US" b="0" baseline="0" dirty="0" smtClean="0"/>
              <a:t> SCL agency will the proof of completion be valid after transfer?</a:t>
            </a:r>
          </a:p>
          <a:p>
            <a:endParaRPr lang="en-US" b="0" baseline="0" dirty="0" smtClean="0"/>
          </a:p>
          <a:p>
            <a:r>
              <a:rPr lang="en-US" b="1" baseline="0" dirty="0" smtClean="0"/>
              <a:t>Answer:	It will be each hiring agency’s responsibility to determine competency of their employees.  Only the RN Direct Trainer can determine the competency of</a:t>
            </a:r>
            <a:r>
              <a:rPr lang="en-US" sz="1200" dirty="0" smtClean="0"/>
              <a:t> </a:t>
            </a:r>
            <a:r>
              <a:rPr lang="en-US" sz="1200" b="1" dirty="0" smtClean="0"/>
              <a:t>a person who has completed this course at one agency and then transfers to a different SCL agency.</a:t>
            </a:r>
            <a:endParaRPr lang="en-US" b="1" dirty="0"/>
          </a:p>
        </p:txBody>
      </p:sp>
      <p:sp>
        <p:nvSpPr>
          <p:cNvPr id="4" name="Slide Number Placeholder 3"/>
          <p:cNvSpPr>
            <a:spLocks noGrp="1"/>
          </p:cNvSpPr>
          <p:nvPr>
            <p:ph type="sldNum" sz="quarter" idx="10"/>
          </p:nvPr>
        </p:nvSpPr>
        <p:spPr/>
        <p:txBody>
          <a:bodyPr/>
          <a:lstStyle/>
          <a:p>
            <a:fld id="{BED8F26A-0380-462C-8764-44906764FB7E}" type="slidenum">
              <a:rPr lang="en-US" smtClean="0"/>
              <a:pPr/>
              <a:t>22</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Let’s take a moment to review</a:t>
            </a:r>
            <a:r>
              <a:rPr lang="en-US" baseline="0" dirty="0" smtClean="0"/>
              <a:t> the Roles and Responsibilities of the Division of Developmental and Intellectual Disabilities Registered Nurse; the RN Direct Trainer; the SCL Agency; and you, the Non-Licensed Personnel in this process.</a:t>
            </a:r>
          </a:p>
          <a:p>
            <a:endParaRPr lang="en-US" baseline="0" dirty="0" smtClean="0"/>
          </a:p>
          <a:p>
            <a:r>
              <a:rPr lang="en-US" baseline="0" dirty="0" smtClean="0"/>
              <a:t>We will begin with DDID.</a:t>
            </a:r>
          </a:p>
          <a:p>
            <a:endParaRPr lang="en-US" baseline="0" dirty="0" smtClean="0"/>
          </a:p>
          <a:p>
            <a:r>
              <a:rPr lang="en-US" baseline="0" dirty="0" smtClean="0"/>
              <a:t>The Division of Developmental and Intellectual Disabilities employs qualified, Kentucky licensed nurses on their staff.  It is the role and responsibility of the DDID staff to complete the following:</a:t>
            </a:r>
          </a:p>
          <a:p>
            <a:endParaRPr lang="en-US" dirty="0" smtClean="0"/>
          </a:p>
          <a:p>
            <a:pPr marL="632673" lvl="1" indent="-172547">
              <a:buFont typeface="Arial" panose="020B0604020202020204" pitchFamily="34" charset="0"/>
              <a:buChar char="•"/>
            </a:pPr>
            <a:r>
              <a:rPr lang="en-US" dirty="0" smtClean="0"/>
              <a:t>Train the RN Direct Trainer;</a:t>
            </a:r>
          </a:p>
          <a:p>
            <a:pPr marL="632673" lvl="1" indent="-172547">
              <a:buFont typeface="Arial" panose="020B0604020202020204" pitchFamily="34" charset="0"/>
              <a:buChar char="•"/>
            </a:pPr>
            <a:r>
              <a:rPr lang="en-US" dirty="0" smtClean="0"/>
              <a:t>Conduct</a:t>
            </a:r>
            <a:r>
              <a:rPr lang="en-US" baseline="0" dirty="0" smtClean="0"/>
              <a:t> site visits and certification reviews of the SCL Agency;</a:t>
            </a:r>
          </a:p>
          <a:p>
            <a:pPr marL="632673" lvl="1" indent="-172547">
              <a:buFont typeface="Arial" panose="020B0604020202020204" pitchFamily="34" charset="0"/>
              <a:buChar char="•"/>
            </a:pPr>
            <a:r>
              <a:rPr lang="en-US" baseline="0" dirty="0" smtClean="0"/>
              <a:t>Review medication error reports and documentation;</a:t>
            </a:r>
          </a:p>
          <a:p>
            <a:pPr marL="632673" lvl="1" indent="-172547">
              <a:buFont typeface="Arial" panose="020B0604020202020204" pitchFamily="34" charset="0"/>
              <a:buChar char="•"/>
            </a:pPr>
            <a:r>
              <a:rPr lang="en-US" baseline="0" dirty="0" smtClean="0"/>
              <a:t>Provide technical assistance; and</a:t>
            </a:r>
          </a:p>
          <a:p>
            <a:pPr marL="632673" lvl="1" indent="-172547">
              <a:buFont typeface="Arial" panose="020B0604020202020204" pitchFamily="34" charset="0"/>
              <a:buChar char="•"/>
            </a:pPr>
            <a:r>
              <a:rPr lang="en-US" baseline="0" dirty="0" smtClean="0"/>
              <a:t>Conduct quality assurance monitoring of the RN Direct Trainer.</a:t>
            </a:r>
            <a:endParaRPr lang="en-US" dirty="0"/>
          </a:p>
        </p:txBody>
      </p:sp>
      <p:sp>
        <p:nvSpPr>
          <p:cNvPr id="4" name="Slide Number Placeholder 3"/>
          <p:cNvSpPr>
            <a:spLocks noGrp="1"/>
          </p:cNvSpPr>
          <p:nvPr>
            <p:ph type="sldNum" sz="quarter" idx="10"/>
          </p:nvPr>
        </p:nvSpPr>
        <p:spPr/>
        <p:txBody>
          <a:bodyPr/>
          <a:lstStyle/>
          <a:p>
            <a:fld id="{BED8F26A-0380-462C-8764-44906764FB7E}" type="slidenum">
              <a:rPr lang="en-US" smtClean="0"/>
              <a:pPr/>
              <a:t>23</a:t>
            </a:fld>
            <a:endParaRPr lang="en-US" dirty="0"/>
          </a:p>
        </p:txBody>
      </p:sp>
    </p:spTree>
    <p:extLst>
      <p:ext uri="{BB962C8B-B14F-4D97-AF65-F5344CB8AC3E}">
        <p14:creationId xmlns:p14="http://schemas.microsoft.com/office/powerpoint/2010/main" val="16079367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RN Direct Trainer has the following roles</a:t>
            </a:r>
            <a:r>
              <a:rPr lang="en-US" baseline="0" dirty="0" smtClean="0"/>
              <a:t> and responsibilities in this training process:</a:t>
            </a:r>
          </a:p>
          <a:p>
            <a:endParaRPr lang="en-US" baseline="0" dirty="0" smtClean="0"/>
          </a:p>
          <a:p>
            <a:pPr marL="172547" indent="-172547">
              <a:buFont typeface="Arial" panose="020B0604020202020204" pitchFamily="34" charset="0"/>
              <a:buChar char="•"/>
            </a:pPr>
            <a:r>
              <a:rPr lang="en-US" baseline="0" dirty="0" smtClean="0"/>
              <a:t>He or she is employed or contracted by an SCL provider agency to conduct Medication Administration Training for Non-Licensed Personnel;</a:t>
            </a:r>
          </a:p>
          <a:p>
            <a:pPr marL="172547" indent="-172547">
              <a:buFont typeface="Arial" panose="020B0604020202020204" pitchFamily="34" charset="0"/>
              <a:buChar char="•"/>
            </a:pPr>
            <a:r>
              <a:rPr lang="en-US" baseline="0" dirty="0" smtClean="0"/>
              <a:t>Maintains a valid Kentucky nursing license issued by the Kentucky Board of Nursing;</a:t>
            </a:r>
          </a:p>
          <a:p>
            <a:pPr marL="172547" indent="-172547">
              <a:buFont typeface="Arial" panose="020B0604020202020204" pitchFamily="34" charset="0"/>
              <a:buChar char="•"/>
            </a:pPr>
            <a:r>
              <a:rPr lang="en-US" baseline="0" dirty="0" smtClean="0"/>
              <a:t>Trains non-licensed personnel to administer medications using the SCL Medication Administration Training curriculum and established protocols;</a:t>
            </a:r>
          </a:p>
          <a:p>
            <a:pPr marL="172547" indent="-172547">
              <a:buFont typeface="Arial" panose="020B0604020202020204" pitchFamily="34" charset="0"/>
              <a:buChar char="•"/>
            </a:pPr>
            <a:r>
              <a:rPr lang="en-US" baseline="0" dirty="0" smtClean="0"/>
              <a:t>Understands scope of practice as outlined in 201 KAR 20:400 and KBN AOS #15.</a:t>
            </a:r>
            <a:endParaRPr lang="en-US" dirty="0"/>
          </a:p>
        </p:txBody>
      </p:sp>
      <p:sp>
        <p:nvSpPr>
          <p:cNvPr id="4" name="Slide Number Placeholder 3"/>
          <p:cNvSpPr>
            <a:spLocks noGrp="1"/>
          </p:cNvSpPr>
          <p:nvPr>
            <p:ph type="sldNum" sz="quarter" idx="10"/>
          </p:nvPr>
        </p:nvSpPr>
        <p:spPr/>
        <p:txBody>
          <a:bodyPr/>
          <a:lstStyle/>
          <a:p>
            <a:fld id="{BED8F26A-0380-462C-8764-44906764FB7E}" type="slidenum">
              <a:rPr lang="en-US" smtClean="0"/>
              <a:pPr/>
              <a:t>24</a:t>
            </a:fld>
            <a:endParaRPr lang="en-US" dirty="0"/>
          </a:p>
        </p:txBody>
      </p:sp>
    </p:spTree>
    <p:extLst>
      <p:ext uri="{BB962C8B-B14F-4D97-AF65-F5344CB8AC3E}">
        <p14:creationId xmlns:p14="http://schemas.microsoft.com/office/powerpoint/2010/main" val="14476958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SCL Agency has specific roles and responsibilities in the area</a:t>
            </a:r>
            <a:r>
              <a:rPr lang="en-US" baseline="0" dirty="0" smtClean="0"/>
              <a:t> of Medication Administration.  These include:</a:t>
            </a:r>
          </a:p>
          <a:p>
            <a:endParaRPr lang="en-US" baseline="0" dirty="0" smtClean="0"/>
          </a:p>
          <a:p>
            <a:pPr marL="172547" indent="-172547">
              <a:buFont typeface="Arial" panose="020B0604020202020204" pitchFamily="34" charset="0"/>
              <a:buChar char="•"/>
            </a:pPr>
            <a:r>
              <a:rPr lang="en-US" baseline="0" dirty="0" smtClean="0"/>
              <a:t>Setting up CDS accounts for employees and train the employee on its use in regard to the SCL Curriculum;</a:t>
            </a:r>
          </a:p>
          <a:p>
            <a:pPr marL="172547" indent="-172547">
              <a:buFont typeface="Arial" panose="020B0604020202020204" pitchFamily="34" charset="0"/>
              <a:buChar char="•"/>
            </a:pPr>
            <a:r>
              <a:rPr lang="en-US" baseline="0" dirty="0" smtClean="0"/>
              <a:t>Developing policies and procedures to provide monitoring, oversight, and retraining of non-licensed personnel in medication administration by the RN Direct Trainer;</a:t>
            </a:r>
          </a:p>
          <a:p>
            <a:pPr marL="172547" indent="-172547">
              <a:buFont typeface="Arial" panose="020B0604020202020204" pitchFamily="34" charset="0"/>
              <a:buChar char="•"/>
            </a:pPr>
            <a:r>
              <a:rPr lang="en-US" baseline="0" dirty="0" smtClean="0"/>
              <a:t>Ensuring that tasks given to non-licensed personnel are not beyond his/her skill set or knowledge.  Non-licensed staff cannot do calculations or conversions of a medication dose, or a task that requires nursing skills, assessment and judgment;</a:t>
            </a:r>
          </a:p>
          <a:p>
            <a:pPr marL="172547" indent="-172547">
              <a:buFont typeface="Arial" panose="020B0604020202020204" pitchFamily="34" charset="0"/>
              <a:buChar char="•"/>
            </a:pPr>
            <a:r>
              <a:rPr lang="en-US" b="0" strike="noStrike" baseline="0" dirty="0" smtClean="0"/>
              <a:t>Ensure direct support professionals have access to a copy of the current </a:t>
            </a:r>
            <a:r>
              <a:rPr lang="en-US" b="1" strike="noStrike" baseline="0" dirty="0" smtClean="0"/>
              <a:t>Medication Administration </a:t>
            </a:r>
            <a:r>
              <a:rPr lang="en-US" b="0" strike="noStrike" baseline="0" dirty="0" smtClean="0"/>
              <a:t>Manual at each service site with the exception of an individual’s private home; </a:t>
            </a:r>
            <a:r>
              <a:rPr lang="en-US" b="0" baseline="0" dirty="0" smtClean="0"/>
              <a:t>and</a:t>
            </a:r>
          </a:p>
          <a:p>
            <a:pPr marL="172547" indent="-172547">
              <a:buFont typeface="Arial" panose="020B0604020202020204" pitchFamily="34" charset="0"/>
              <a:buChar char="•"/>
            </a:pPr>
            <a:r>
              <a:rPr lang="en-US" b="0" baseline="0" dirty="0" smtClean="0"/>
              <a:t>Maintaining Quality Assurance processes to identify root cause analysis of medication errors and preventative measures.</a:t>
            </a:r>
            <a:endParaRPr lang="en-US" dirty="0"/>
          </a:p>
        </p:txBody>
      </p:sp>
      <p:sp>
        <p:nvSpPr>
          <p:cNvPr id="4" name="Slide Number Placeholder 3"/>
          <p:cNvSpPr>
            <a:spLocks noGrp="1"/>
          </p:cNvSpPr>
          <p:nvPr>
            <p:ph type="sldNum" sz="quarter" idx="10"/>
          </p:nvPr>
        </p:nvSpPr>
        <p:spPr/>
        <p:txBody>
          <a:bodyPr/>
          <a:lstStyle/>
          <a:p>
            <a:fld id="{BED8F26A-0380-462C-8764-44906764FB7E}" type="slidenum">
              <a:rPr lang="en-US" smtClean="0"/>
              <a:pPr/>
              <a:t>25</a:t>
            </a:fld>
            <a:endParaRPr lang="en-US" dirty="0"/>
          </a:p>
        </p:txBody>
      </p:sp>
    </p:spTree>
    <p:extLst>
      <p:ext uri="{BB962C8B-B14F-4D97-AF65-F5344CB8AC3E}">
        <p14:creationId xmlns:p14="http://schemas.microsoft.com/office/powerpoint/2010/main" val="73320626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a staff person</a:t>
            </a:r>
            <a:r>
              <a:rPr lang="en-US" baseline="0" dirty="0" smtClean="0"/>
              <a:t> employed to provide supports for individuals within the SCL Medicaid Waiver program, you have certain responsibilities related to medication administration.  These include:</a:t>
            </a:r>
          </a:p>
          <a:p>
            <a:endParaRPr lang="en-US" baseline="0" dirty="0" smtClean="0"/>
          </a:p>
          <a:p>
            <a:pPr marL="172547" indent="-172547">
              <a:buFont typeface="Arial" panose="020B0604020202020204" pitchFamily="34" charset="0"/>
              <a:buChar char="•"/>
            </a:pPr>
            <a:r>
              <a:rPr lang="en-US" baseline="0" dirty="0" smtClean="0"/>
              <a:t>Successfully completing the SCL curriculum prior to administrating medications in the SCL program;</a:t>
            </a:r>
          </a:p>
          <a:p>
            <a:pPr marL="172547" indent="-172547">
              <a:buFont typeface="Arial" panose="020B0604020202020204" pitchFamily="34" charset="0"/>
              <a:buChar char="•"/>
            </a:pPr>
            <a:r>
              <a:rPr lang="en-US" baseline="0" dirty="0" smtClean="0"/>
              <a:t>Following the SCL agency’s policies and procedures; and</a:t>
            </a:r>
          </a:p>
          <a:p>
            <a:pPr marL="172547" indent="-172547">
              <a:buFont typeface="Arial" panose="020B0604020202020204" pitchFamily="34" charset="0"/>
              <a:buChar char="•"/>
            </a:pPr>
            <a:r>
              <a:rPr lang="en-US" b="1" baseline="0" dirty="0" smtClean="0">
                <a:solidFill>
                  <a:srgbClr val="FF0000"/>
                </a:solidFill>
              </a:rPr>
              <a:t>Never</a:t>
            </a:r>
            <a:r>
              <a:rPr lang="en-US" baseline="0" dirty="0" smtClean="0"/>
              <a:t> accepting a task that is beyond your skill set or knowledge, including calculations or conversions of a medication dose or a task that requires nursing skills, assessment and judgment.</a:t>
            </a:r>
          </a:p>
          <a:p>
            <a:pPr marL="172547" indent="-172547">
              <a:buFont typeface="Arial" panose="020B0604020202020204" pitchFamily="34" charset="0"/>
              <a:buChar char="•"/>
            </a:pPr>
            <a:endParaRPr lang="en-US" baseline="0" dirty="0" smtClean="0"/>
          </a:p>
          <a:p>
            <a:pPr defTabSz="920252">
              <a:defRPr/>
            </a:pPr>
            <a:r>
              <a:rPr lang="en-US" dirty="0" smtClean="0"/>
              <a:t>Now we are ready to begin the actual training material on Medication Administration.  If you have questions regarding the training protocols, please check with your RN Direct Trainer.  We encourage you to work with your RN Direct Trainer regarding any questions you might have as you go through the material.  If you find that you don’t understand something completely, please seek assistance.  Seeking answers to questions and ensuring you know the material only makes you better</a:t>
            </a:r>
            <a:r>
              <a:rPr lang="en-US" baseline="0" dirty="0" smtClean="0"/>
              <a:t> prepared for dealing with situations related to medication administration</a:t>
            </a:r>
            <a:r>
              <a:rPr lang="en-US" dirty="0" smtClean="0"/>
              <a:t>.</a:t>
            </a:r>
          </a:p>
          <a:p>
            <a:endParaRPr lang="en-US" dirty="0"/>
          </a:p>
        </p:txBody>
      </p:sp>
      <p:sp>
        <p:nvSpPr>
          <p:cNvPr id="4" name="Slide Number Placeholder 3"/>
          <p:cNvSpPr>
            <a:spLocks noGrp="1"/>
          </p:cNvSpPr>
          <p:nvPr>
            <p:ph type="sldNum" sz="quarter" idx="10"/>
          </p:nvPr>
        </p:nvSpPr>
        <p:spPr/>
        <p:txBody>
          <a:bodyPr/>
          <a:lstStyle/>
          <a:p>
            <a:fld id="{BED8F26A-0380-462C-8764-44906764FB7E}" type="slidenum">
              <a:rPr lang="en-US" smtClean="0"/>
              <a:pPr/>
              <a:t>26</a:t>
            </a:fld>
            <a:endParaRPr lang="en-US" dirty="0"/>
          </a:p>
        </p:txBody>
      </p:sp>
    </p:spTree>
    <p:extLst>
      <p:ext uri="{BB962C8B-B14F-4D97-AF65-F5344CB8AC3E}">
        <p14:creationId xmlns:p14="http://schemas.microsoft.com/office/powerpoint/2010/main" val="40204037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0252">
              <a:defRPr/>
            </a:pPr>
            <a:r>
              <a:rPr lang="en-US" dirty="0" smtClean="0"/>
              <a:t>Module</a:t>
            </a:r>
            <a:r>
              <a:rPr lang="en-US" baseline="0" dirty="0" smtClean="0"/>
              <a:t> 1:	Legal Issues, Policies and Procedures</a:t>
            </a:r>
            <a:endParaRPr lang="en-US" dirty="0" smtClean="0"/>
          </a:p>
          <a:p>
            <a:endParaRPr lang="en-US" dirty="0"/>
          </a:p>
        </p:txBody>
      </p:sp>
      <p:sp>
        <p:nvSpPr>
          <p:cNvPr id="4" name="Slide Number Placeholder 3"/>
          <p:cNvSpPr>
            <a:spLocks noGrp="1"/>
          </p:cNvSpPr>
          <p:nvPr>
            <p:ph type="sldNum" sz="quarter" idx="10"/>
          </p:nvPr>
        </p:nvSpPr>
        <p:spPr/>
        <p:txBody>
          <a:bodyPr/>
          <a:lstStyle/>
          <a:p>
            <a:fld id="{BED8F26A-0380-462C-8764-44906764FB7E}" type="slidenum">
              <a:rPr lang="en-US" smtClean="0"/>
              <a:pPr/>
              <a:t>27</a:t>
            </a:fld>
            <a:endParaRPr lang="en-US" dirty="0"/>
          </a:p>
        </p:txBody>
      </p:sp>
    </p:spTree>
    <p:extLst>
      <p:ext uri="{BB962C8B-B14F-4D97-AF65-F5344CB8AC3E}">
        <p14:creationId xmlns:p14="http://schemas.microsoft.com/office/powerpoint/2010/main" val="27237069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this module we will be looking at legal issues and policies and procedure</a:t>
            </a:r>
            <a:r>
              <a:rPr lang="en-US" baseline="0" dirty="0" smtClean="0"/>
              <a:t> </a:t>
            </a:r>
            <a:r>
              <a:rPr lang="en-US" dirty="0" smtClean="0"/>
              <a:t>regarding Medication Administration.  By the end of this module, you should</a:t>
            </a:r>
            <a:r>
              <a:rPr lang="en-US" baseline="0" dirty="0" smtClean="0"/>
              <a:t>:</a:t>
            </a:r>
          </a:p>
          <a:p>
            <a:endParaRPr lang="en-US" baseline="0" dirty="0" smtClean="0"/>
          </a:p>
          <a:p>
            <a:pPr marL="172547" indent="-172547">
              <a:buFont typeface="Arial" panose="020B0604020202020204" pitchFamily="34" charset="0"/>
              <a:buChar char="•"/>
            </a:pPr>
            <a:r>
              <a:rPr lang="en-US" baseline="0" dirty="0" smtClean="0"/>
              <a:t>Understand developmental and intellectual disabilities as they relate to the SCL program, including:</a:t>
            </a:r>
          </a:p>
          <a:p>
            <a:pPr marL="632673" lvl="1" indent="-172547">
              <a:buFont typeface="Arial" panose="020B0604020202020204" pitchFamily="34" charset="0"/>
              <a:buChar char="•"/>
            </a:pPr>
            <a:r>
              <a:rPr lang="en-US" baseline="0" dirty="0" smtClean="0"/>
              <a:t>Definition;</a:t>
            </a:r>
          </a:p>
          <a:p>
            <a:pPr marL="632673" lvl="1" indent="-172547">
              <a:buFont typeface="Arial" panose="020B0604020202020204" pitchFamily="34" charset="0"/>
              <a:buChar char="•"/>
            </a:pPr>
            <a:r>
              <a:rPr lang="en-US" baseline="0" dirty="0" smtClean="0"/>
              <a:t>Diagnosis; and</a:t>
            </a:r>
          </a:p>
          <a:p>
            <a:pPr marL="632673" lvl="1" indent="-172547">
              <a:buFont typeface="Arial" panose="020B0604020202020204" pitchFamily="34" charset="0"/>
              <a:buChar char="•"/>
            </a:pPr>
            <a:r>
              <a:rPr lang="en-US" baseline="0" dirty="0" smtClean="0"/>
              <a:t>Treatment;</a:t>
            </a:r>
          </a:p>
          <a:p>
            <a:pPr marL="172547" indent="-172547">
              <a:buFont typeface="Arial" panose="020B0604020202020204" pitchFamily="34" charset="0"/>
              <a:buChar char="•"/>
            </a:pPr>
            <a:r>
              <a:rPr lang="en-US" baseline="0" dirty="0" smtClean="0"/>
              <a:t>Understand that training of processes and skills that may be required for an individual’s specific needs or medical condition will not be covered in the manual or in this training;</a:t>
            </a:r>
          </a:p>
          <a:p>
            <a:pPr marL="172547" indent="-172547">
              <a:buFont typeface="Arial" panose="020B0604020202020204" pitchFamily="34" charset="0"/>
              <a:buChar char="•"/>
            </a:pPr>
            <a:r>
              <a:rPr lang="en-US" baseline="0" dirty="0" smtClean="0"/>
              <a:t>Understand scope of practice especially in the knowledge and understanding that completion of this course does not certify you as a Certified Medication Technician </a:t>
            </a:r>
            <a:r>
              <a:rPr lang="en-US" b="0" strike="noStrike" baseline="0" dirty="0" smtClean="0"/>
              <a:t>(CMT)</a:t>
            </a:r>
            <a:endParaRPr lang="en-US" b="0" strike="sngStrike" dirty="0"/>
          </a:p>
        </p:txBody>
      </p:sp>
      <p:sp>
        <p:nvSpPr>
          <p:cNvPr id="4" name="Slide Number Placeholder 3"/>
          <p:cNvSpPr>
            <a:spLocks noGrp="1"/>
          </p:cNvSpPr>
          <p:nvPr>
            <p:ph type="sldNum" sz="quarter" idx="10"/>
          </p:nvPr>
        </p:nvSpPr>
        <p:spPr/>
        <p:txBody>
          <a:bodyPr/>
          <a:lstStyle/>
          <a:p>
            <a:fld id="{BED8F26A-0380-462C-8764-44906764FB7E}" type="slidenum">
              <a:rPr lang="en-US" smtClean="0"/>
              <a:pPr/>
              <a:t>28</a:t>
            </a:fld>
            <a:endParaRPr lang="en-US" dirty="0"/>
          </a:p>
        </p:txBody>
      </p:sp>
    </p:spTree>
    <p:extLst>
      <p:ext uri="{BB962C8B-B14F-4D97-AF65-F5344CB8AC3E}">
        <p14:creationId xmlns:p14="http://schemas.microsoft.com/office/powerpoint/2010/main" val="185805670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By the end</a:t>
            </a:r>
            <a:r>
              <a:rPr lang="en-US" baseline="0" dirty="0" smtClean="0"/>
              <a:t> of this module you should be familiar with your agency’s specific policies and procedures related to the following topics:</a:t>
            </a:r>
          </a:p>
          <a:p>
            <a:endParaRPr lang="en-US" baseline="0" dirty="0" smtClean="0"/>
          </a:p>
          <a:p>
            <a:pPr marL="632673" lvl="1" indent="-172547">
              <a:buFont typeface="Arial" panose="020B0604020202020204" pitchFamily="34" charset="0"/>
              <a:buChar char="•"/>
            </a:pPr>
            <a:r>
              <a:rPr lang="en-US" baseline="0" dirty="0" smtClean="0"/>
              <a:t>Storing medications;</a:t>
            </a:r>
          </a:p>
          <a:p>
            <a:pPr marL="632673" lvl="1" indent="-172547">
              <a:buFont typeface="Arial" panose="020B0604020202020204" pitchFamily="34" charset="0"/>
              <a:buChar char="•"/>
            </a:pPr>
            <a:r>
              <a:rPr lang="en-US" baseline="0" dirty="0" smtClean="0"/>
              <a:t>Medication keys;</a:t>
            </a:r>
          </a:p>
          <a:p>
            <a:pPr marL="632673" lvl="1" indent="-172547">
              <a:buFont typeface="Arial" panose="020B0604020202020204" pitchFamily="34" charset="0"/>
              <a:buChar char="•"/>
            </a:pPr>
            <a:r>
              <a:rPr lang="en-US" baseline="0" dirty="0" smtClean="0"/>
              <a:t>Medication disposal;</a:t>
            </a:r>
          </a:p>
          <a:p>
            <a:pPr marL="632673" lvl="1" indent="-172547">
              <a:buFont typeface="Arial" panose="020B0604020202020204" pitchFamily="34" charset="0"/>
              <a:buChar char="•"/>
            </a:pPr>
            <a:r>
              <a:rPr lang="en-US" baseline="0" dirty="0" smtClean="0"/>
              <a:t>Medications upon admission and discharge;</a:t>
            </a:r>
          </a:p>
          <a:p>
            <a:pPr marL="632673" lvl="1" indent="-172547">
              <a:buFont typeface="Arial" panose="020B0604020202020204" pitchFamily="34" charset="0"/>
              <a:buChar char="•"/>
            </a:pPr>
            <a:r>
              <a:rPr lang="en-US" baseline="0" dirty="0" smtClean="0"/>
              <a:t>Medication education;</a:t>
            </a:r>
          </a:p>
          <a:p>
            <a:pPr marL="632673" lvl="1" indent="-172547">
              <a:buFont typeface="Arial" panose="020B0604020202020204" pitchFamily="34" charset="0"/>
              <a:buChar char="•"/>
            </a:pPr>
            <a:r>
              <a:rPr lang="en-US" baseline="0" dirty="0" smtClean="0"/>
              <a:t>Medication Administration Records (MARs)</a:t>
            </a:r>
          </a:p>
          <a:p>
            <a:pPr marL="632673" lvl="1" indent="-172547">
              <a:buFont typeface="Arial" panose="020B0604020202020204" pitchFamily="34" charset="0"/>
              <a:buChar char="•"/>
            </a:pPr>
            <a:r>
              <a:rPr lang="en-US" baseline="0" dirty="0" smtClean="0"/>
              <a:t>Refusal of medications;</a:t>
            </a:r>
          </a:p>
          <a:p>
            <a:pPr marL="632673" lvl="1" indent="-172547">
              <a:buFont typeface="Arial" panose="020B0604020202020204" pitchFamily="34" charset="0"/>
              <a:buChar char="•"/>
            </a:pPr>
            <a:r>
              <a:rPr lang="en-US" baseline="0" dirty="0" smtClean="0"/>
              <a:t>Medication errors; and</a:t>
            </a:r>
          </a:p>
          <a:p>
            <a:pPr marL="632673" lvl="1" indent="-172547">
              <a:buFont typeface="Arial" panose="020B0604020202020204" pitchFamily="34" charset="0"/>
              <a:buChar char="•"/>
            </a:pPr>
            <a:r>
              <a:rPr lang="en-US" baseline="0" dirty="0" smtClean="0"/>
              <a:t>Medication Administration Monitoring Policy</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BED8F26A-0380-462C-8764-44906764FB7E}" type="slidenum">
              <a:rPr lang="en-US" smtClean="0"/>
              <a:pPr/>
              <a:t>29</a:t>
            </a:fld>
            <a:endParaRPr lang="en-US" dirty="0"/>
          </a:p>
        </p:txBody>
      </p:sp>
    </p:spTree>
    <p:extLst>
      <p:ext uri="{BB962C8B-B14F-4D97-AF65-F5344CB8AC3E}">
        <p14:creationId xmlns:p14="http://schemas.microsoft.com/office/powerpoint/2010/main" val="33715349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By the end of this module, you will also demonstrate</a:t>
            </a:r>
            <a:r>
              <a:rPr lang="en-US" baseline="0" dirty="0" smtClean="0"/>
              <a:t> learning in the following areas:</a:t>
            </a:r>
          </a:p>
          <a:p>
            <a:endParaRPr lang="en-US" baseline="0" dirty="0" smtClean="0"/>
          </a:p>
          <a:p>
            <a:pPr marL="172547" indent="-172547">
              <a:buFont typeface="Arial" panose="020B0604020202020204" pitchFamily="34" charset="0"/>
              <a:buChar char="•"/>
            </a:pPr>
            <a:r>
              <a:rPr lang="en-US" baseline="0" dirty="0" smtClean="0"/>
              <a:t>Medications during SCL Leave; and</a:t>
            </a:r>
          </a:p>
          <a:p>
            <a:pPr marL="172547" indent="-172547">
              <a:buFont typeface="Arial" panose="020B0604020202020204" pitchFamily="34" charset="0"/>
              <a:buChar char="•"/>
            </a:pPr>
            <a:r>
              <a:rPr lang="en-US" baseline="0" dirty="0" smtClean="0"/>
              <a:t>Understanding medication errors, including:</a:t>
            </a:r>
          </a:p>
          <a:p>
            <a:pPr marL="632673" lvl="1" indent="-172547">
              <a:buFont typeface="Arial" panose="020B0604020202020204" pitchFamily="34" charset="0"/>
              <a:buChar char="•"/>
            </a:pPr>
            <a:r>
              <a:rPr lang="en-US" baseline="0" dirty="0" smtClean="0"/>
              <a:t>Definition;</a:t>
            </a:r>
          </a:p>
          <a:p>
            <a:pPr marL="632673" lvl="1" indent="-172547">
              <a:buFont typeface="Arial" panose="020B0604020202020204" pitchFamily="34" charset="0"/>
              <a:buChar char="•"/>
            </a:pPr>
            <a:r>
              <a:rPr lang="en-US" baseline="0" dirty="0" smtClean="0"/>
              <a:t>Six rights;</a:t>
            </a:r>
          </a:p>
          <a:p>
            <a:pPr marL="632673" lvl="1" indent="-172547">
              <a:buFont typeface="Arial" panose="020B0604020202020204" pitchFamily="34" charset="0"/>
              <a:buChar char="•"/>
            </a:pPr>
            <a:r>
              <a:rPr lang="en-US" baseline="0" dirty="0" smtClean="0"/>
              <a:t>Prevention, reporting, contributing causes; and</a:t>
            </a:r>
          </a:p>
          <a:p>
            <a:pPr marL="632673" lvl="1" indent="-172547">
              <a:buFont typeface="Arial" panose="020B0604020202020204" pitchFamily="34" charset="0"/>
              <a:buChar char="•"/>
            </a:pPr>
            <a:r>
              <a:rPr lang="en-US" baseline="0" dirty="0" smtClean="0"/>
              <a:t>Refusals</a:t>
            </a:r>
          </a:p>
          <a:p>
            <a:pPr marL="632673" lvl="1" indent="-172547">
              <a:buFont typeface="Arial" panose="020B0604020202020204" pitchFamily="34" charset="0"/>
              <a:buChar char="•"/>
            </a:pPr>
            <a:endParaRPr lang="en-US" baseline="0" dirty="0" smtClean="0"/>
          </a:p>
          <a:p>
            <a:pPr marL="2926" lvl="0" indent="0">
              <a:buFont typeface="Arial" panose="020B0604020202020204" pitchFamily="34" charset="0"/>
              <a:buNone/>
            </a:pPr>
            <a:r>
              <a:rPr lang="en-US" b="1" baseline="0" dirty="0" smtClean="0"/>
              <a:t>Note:  The training of processes and skills that may be required for an individual’s specific needs or medical condition will not be covered in the manual nor this training.</a:t>
            </a:r>
          </a:p>
        </p:txBody>
      </p:sp>
      <p:sp>
        <p:nvSpPr>
          <p:cNvPr id="4" name="Slide Number Placeholder 3"/>
          <p:cNvSpPr>
            <a:spLocks noGrp="1"/>
          </p:cNvSpPr>
          <p:nvPr>
            <p:ph type="sldNum" sz="quarter" idx="10"/>
          </p:nvPr>
        </p:nvSpPr>
        <p:spPr/>
        <p:txBody>
          <a:bodyPr/>
          <a:lstStyle/>
          <a:p>
            <a:fld id="{BED8F26A-0380-462C-8764-44906764FB7E}" type="slidenum">
              <a:rPr lang="en-US" smtClean="0"/>
              <a:pPr/>
              <a:t>30</a:t>
            </a:fld>
            <a:endParaRPr lang="en-US" dirty="0"/>
          </a:p>
        </p:txBody>
      </p:sp>
    </p:spTree>
    <p:extLst>
      <p:ext uri="{BB962C8B-B14F-4D97-AF65-F5344CB8AC3E}">
        <p14:creationId xmlns:p14="http://schemas.microsoft.com/office/powerpoint/2010/main" val="384867881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will begin by discussing what are developmental</a:t>
            </a:r>
            <a:r>
              <a:rPr lang="en-US" baseline="0" dirty="0" smtClean="0"/>
              <a:t> and intellectual disabilities.  If you are following along in your manual, you may want to turn to page </a:t>
            </a:r>
            <a:r>
              <a:rPr lang="en-US" b="0" baseline="0" dirty="0" smtClean="0"/>
              <a:t>20</a:t>
            </a:r>
            <a:r>
              <a:rPr lang="en-US" b="1" baseline="0" dirty="0" smtClean="0"/>
              <a:t> </a:t>
            </a:r>
            <a:r>
              <a:rPr lang="en-US" baseline="0" dirty="0" smtClean="0"/>
              <a:t>where we begin this topic.</a:t>
            </a:r>
            <a:endParaRPr lang="en-US" dirty="0"/>
          </a:p>
        </p:txBody>
      </p:sp>
      <p:sp>
        <p:nvSpPr>
          <p:cNvPr id="4" name="Slide Number Placeholder 3"/>
          <p:cNvSpPr>
            <a:spLocks noGrp="1"/>
          </p:cNvSpPr>
          <p:nvPr>
            <p:ph type="sldNum" sz="quarter" idx="10"/>
          </p:nvPr>
        </p:nvSpPr>
        <p:spPr/>
        <p:txBody>
          <a:bodyPr/>
          <a:lstStyle/>
          <a:p>
            <a:fld id="{BED8F26A-0380-462C-8764-44906764FB7E}" type="slidenum">
              <a:rPr lang="en-US" smtClean="0"/>
              <a:pPr/>
              <a:t>31</a:t>
            </a:fld>
            <a:endParaRPr lang="en-US" dirty="0"/>
          </a:p>
        </p:txBody>
      </p:sp>
    </p:spTree>
    <p:extLst>
      <p:ext uri="{BB962C8B-B14F-4D97-AF65-F5344CB8AC3E}">
        <p14:creationId xmlns:p14="http://schemas.microsoft.com/office/powerpoint/2010/main" val="6233987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Developmental disabilities are chronic</a:t>
            </a:r>
            <a:r>
              <a:rPr lang="en-US" baseline="0" dirty="0" smtClean="0"/>
              <a:t> physical and mental impairments that cause limitations in learning, language, mobility and behavior.  People with developmental disabilities are often unable to completely meet their own needs.  They often do not have the skills to support themselves financially or live independently.  Even communication can be a challenge, particularly if they struggle with both receptive and expressive language skills.  People with developmental disabilities often have trouble solving problems, understanding rules of social behavior, and connecting actions with consequences.  They may require ongoing specialized services and supports in order to lead full, active lives.</a:t>
            </a:r>
            <a:endParaRPr lang="en-US" dirty="0"/>
          </a:p>
        </p:txBody>
      </p:sp>
      <p:sp>
        <p:nvSpPr>
          <p:cNvPr id="4" name="Slide Number Placeholder 3"/>
          <p:cNvSpPr>
            <a:spLocks noGrp="1"/>
          </p:cNvSpPr>
          <p:nvPr>
            <p:ph type="sldNum" sz="quarter" idx="10"/>
          </p:nvPr>
        </p:nvSpPr>
        <p:spPr/>
        <p:txBody>
          <a:bodyPr/>
          <a:lstStyle/>
          <a:p>
            <a:fld id="{BED8F26A-0380-462C-8764-44906764FB7E}" type="slidenum">
              <a:rPr lang="en-US" smtClean="0"/>
              <a:pPr/>
              <a:t>32</a:t>
            </a:fld>
            <a:endParaRPr lang="en-US" dirty="0"/>
          </a:p>
        </p:txBody>
      </p:sp>
    </p:spTree>
    <p:extLst>
      <p:ext uri="{BB962C8B-B14F-4D97-AF65-F5344CB8AC3E}">
        <p14:creationId xmlns:p14="http://schemas.microsoft.com/office/powerpoint/2010/main" val="335168238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Developmental</a:t>
            </a:r>
            <a:r>
              <a:rPr lang="en-US" baseline="0" dirty="0" smtClean="0"/>
              <a:t> disabilities are typically caused by some kind of damage to the young developing brain, either before, during or after birth.  Common causes of developmental disabilities include:</a:t>
            </a:r>
          </a:p>
          <a:p>
            <a:endParaRPr lang="en-US" baseline="0" dirty="0" smtClean="0"/>
          </a:p>
          <a:p>
            <a:pPr marL="172547" indent="-172547">
              <a:buFont typeface="Arial" panose="020B0604020202020204" pitchFamily="34" charset="0"/>
              <a:buChar char="•"/>
            </a:pPr>
            <a:r>
              <a:rPr lang="en-US" baseline="0" dirty="0" smtClean="0"/>
              <a:t>Genetic disorders (Down syndrome, Fragile X);</a:t>
            </a:r>
          </a:p>
          <a:p>
            <a:pPr marL="172547" indent="-172547">
              <a:buFont typeface="Arial" panose="020B0604020202020204" pitchFamily="34" charset="0"/>
              <a:buChar char="•"/>
            </a:pPr>
            <a:r>
              <a:rPr lang="en-US" baseline="0" dirty="0" smtClean="0"/>
              <a:t>Malnutrition (either during pregnancy or in infancy/childhood);</a:t>
            </a:r>
          </a:p>
          <a:p>
            <a:pPr marL="172547" indent="-172547">
              <a:buFont typeface="Arial" panose="020B0604020202020204" pitchFamily="34" charset="0"/>
              <a:buChar char="•"/>
            </a:pPr>
            <a:r>
              <a:rPr lang="en-US" baseline="0" dirty="0" smtClean="0"/>
              <a:t>Exposure to toxins like lead and mercury during childhood; exposure to cigarette smoke, caffeine, alcohol, and street drugs during pregnancy;</a:t>
            </a:r>
          </a:p>
          <a:p>
            <a:pPr marL="172547" indent="-172547">
              <a:buFont typeface="Arial" panose="020B0604020202020204" pitchFamily="34" charset="0"/>
              <a:buChar char="•"/>
            </a:pPr>
            <a:r>
              <a:rPr lang="en-US" baseline="0" dirty="0" smtClean="0"/>
              <a:t>Childhood accidents (car accidents, near drowning’s, child abuse);</a:t>
            </a:r>
          </a:p>
          <a:p>
            <a:pPr marL="172547" indent="-172547">
              <a:buFont typeface="Arial" panose="020B0604020202020204" pitchFamily="34" charset="0"/>
              <a:buChar char="•"/>
            </a:pPr>
            <a:r>
              <a:rPr lang="en-US" baseline="0" dirty="0" smtClean="0"/>
              <a:t>Metabolic disorders (PKU, hypothyroidism); and</a:t>
            </a:r>
          </a:p>
          <a:p>
            <a:pPr marL="172547" indent="-172547">
              <a:buFont typeface="Arial" panose="020B0604020202020204" pitchFamily="34" charset="0"/>
              <a:buChar char="•"/>
            </a:pPr>
            <a:r>
              <a:rPr lang="en-US" baseline="0" dirty="0" smtClean="0"/>
              <a:t>Risk factors of pregnancy (prematurity, low birth weight, mother’s age, infectious diseases during pregnancy).</a:t>
            </a:r>
          </a:p>
        </p:txBody>
      </p:sp>
      <p:sp>
        <p:nvSpPr>
          <p:cNvPr id="4" name="Slide Number Placeholder 3"/>
          <p:cNvSpPr>
            <a:spLocks noGrp="1"/>
          </p:cNvSpPr>
          <p:nvPr>
            <p:ph type="sldNum" sz="quarter" idx="10"/>
          </p:nvPr>
        </p:nvSpPr>
        <p:spPr/>
        <p:txBody>
          <a:bodyPr/>
          <a:lstStyle/>
          <a:p>
            <a:fld id="{BED8F26A-0380-462C-8764-44906764FB7E}" type="slidenum">
              <a:rPr lang="en-US" smtClean="0"/>
              <a:pPr/>
              <a:t>33</a:t>
            </a:fld>
            <a:endParaRPr lang="en-US" dirty="0"/>
          </a:p>
        </p:txBody>
      </p:sp>
    </p:spTree>
    <p:extLst>
      <p:ext uri="{BB962C8B-B14F-4D97-AF65-F5344CB8AC3E}">
        <p14:creationId xmlns:p14="http://schemas.microsoft.com/office/powerpoint/2010/main" val="360255390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 intellectual disability is one of many developmental disabilities,</a:t>
            </a:r>
            <a:r>
              <a:rPr lang="en-US" baseline="0" dirty="0" smtClean="0"/>
              <a:t> and causes significant limitations in both intellectual functioning and adaptive behaviors.</a:t>
            </a:r>
          </a:p>
          <a:p>
            <a:endParaRPr lang="en-US" baseline="0" dirty="0" smtClean="0"/>
          </a:p>
          <a:p>
            <a:r>
              <a:rPr lang="en-US" baseline="0" dirty="0" smtClean="0"/>
              <a:t>Intellectual functioning reflects a person’s capacity to learn, reason and problem solve.  Testing the IQ is one way to measure intellectual functioning.  An IQ score of below 70, or as high as 75, can indicate a limitation.</a:t>
            </a:r>
            <a:endParaRPr lang="en-US" dirty="0"/>
          </a:p>
        </p:txBody>
      </p:sp>
      <p:sp>
        <p:nvSpPr>
          <p:cNvPr id="4" name="Slide Number Placeholder 3"/>
          <p:cNvSpPr>
            <a:spLocks noGrp="1"/>
          </p:cNvSpPr>
          <p:nvPr>
            <p:ph type="sldNum" sz="quarter" idx="10"/>
          </p:nvPr>
        </p:nvSpPr>
        <p:spPr/>
        <p:txBody>
          <a:bodyPr/>
          <a:lstStyle/>
          <a:p>
            <a:fld id="{BED8F26A-0380-462C-8764-44906764FB7E}" type="slidenum">
              <a:rPr lang="en-US" smtClean="0"/>
              <a:pPr/>
              <a:t>34</a:t>
            </a:fld>
            <a:endParaRPr lang="en-US" dirty="0"/>
          </a:p>
        </p:txBody>
      </p:sp>
    </p:spTree>
    <p:extLst>
      <p:ext uri="{BB962C8B-B14F-4D97-AF65-F5344CB8AC3E}">
        <p14:creationId xmlns:p14="http://schemas.microsoft.com/office/powerpoint/2010/main" val="357120721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Adaptive behaviors include the age-appropriate behaviors people</a:t>
            </a:r>
            <a:r>
              <a:rPr lang="en-US" baseline="0" dirty="0" smtClean="0"/>
              <a:t> need in order to live independently.  They allow us to function safely and appropriately in our daily lives.  Adaptive behaviors include the life skills required to work, cook, clean and manage money.  They also include social skills like the ability to make friends and interact with other people.</a:t>
            </a:r>
            <a:endParaRPr lang="en-US" dirty="0"/>
          </a:p>
        </p:txBody>
      </p:sp>
      <p:sp>
        <p:nvSpPr>
          <p:cNvPr id="4" name="Slide Number Placeholder 3"/>
          <p:cNvSpPr>
            <a:spLocks noGrp="1"/>
          </p:cNvSpPr>
          <p:nvPr>
            <p:ph type="sldNum" sz="quarter" idx="10"/>
          </p:nvPr>
        </p:nvSpPr>
        <p:spPr/>
        <p:txBody>
          <a:bodyPr/>
          <a:lstStyle/>
          <a:p>
            <a:fld id="{BED8F26A-0380-462C-8764-44906764FB7E}" type="slidenum">
              <a:rPr lang="en-US" smtClean="0"/>
              <a:pPr/>
              <a:t>35</a:t>
            </a:fld>
            <a:endParaRPr lang="en-US" dirty="0"/>
          </a:p>
        </p:txBody>
      </p:sp>
    </p:spTree>
    <p:extLst>
      <p:ext uri="{BB962C8B-B14F-4D97-AF65-F5344CB8AC3E}">
        <p14:creationId xmlns:p14="http://schemas.microsoft.com/office/powerpoint/2010/main" val="19526811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Developmental disabilities are often diagnosed when babies fail to meet their developmental milestones.  Developmental milestones are the physical, cognitive,</a:t>
            </a:r>
            <a:r>
              <a:rPr lang="en-US" baseline="0" dirty="0" smtClean="0"/>
              <a:t> communication and social skills that children should achieve by a certain age.  For example, babies should start smiling at people and holding their heads up by the time they are 8 weeks old.  Eighteen month olds should be able to say several single words.  By the time children are 4 years old, they should be able to catch a ball and recognize colors and numbers.  </a:t>
            </a:r>
            <a:endParaRPr lang="en-US" dirty="0"/>
          </a:p>
        </p:txBody>
      </p:sp>
      <p:sp>
        <p:nvSpPr>
          <p:cNvPr id="4" name="Slide Number Placeholder 3"/>
          <p:cNvSpPr>
            <a:spLocks noGrp="1"/>
          </p:cNvSpPr>
          <p:nvPr>
            <p:ph type="sldNum" sz="quarter" idx="10"/>
          </p:nvPr>
        </p:nvSpPr>
        <p:spPr/>
        <p:txBody>
          <a:bodyPr/>
          <a:lstStyle/>
          <a:p>
            <a:fld id="{BED8F26A-0380-462C-8764-44906764FB7E}" type="slidenum">
              <a:rPr lang="en-US" smtClean="0"/>
              <a:pPr/>
              <a:t>36</a:t>
            </a:fld>
            <a:endParaRPr lang="en-US" dirty="0"/>
          </a:p>
        </p:txBody>
      </p:sp>
    </p:spTree>
    <p:extLst>
      <p:ext uri="{BB962C8B-B14F-4D97-AF65-F5344CB8AC3E}">
        <p14:creationId xmlns:p14="http://schemas.microsoft.com/office/powerpoint/2010/main" val="176711664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they grow, children with developmental disabilities may require</a:t>
            </a:r>
            <a:r>
              <a:rPr lang="en-US" baseline="0" dirty="0" smtClean="0"/>
              <a:t> medical equipment to accommodate their physical limitations.  Special education classes along with speech, occupational, and physical therapies help children reach their full potential.  Community integration training, supported employment, positive behavior supports, case management services and residential supports give adults the tools they need to live as independently as possible.</a:t>
            </a:r>
            <a:endParaRPr lang="en-US" dirty="0"/>
          </a:p>
        </p:txBody>
      </p:sp>
      <p:sp>
        <p:nvSpPr>
          <p:cNvPr id="4" name="Slide Number Placeholder 3"/>
          <p:cNvSpPr>
            <a:spLocks noGrp="1"/>
          </p:cNvSpPr>
          <p:nvPr>
            <p:ph type="sldNum" sz="quarter" idx="10"/>
          </p:nvPr>
        </p:nvSpPr>
        <p:spPr/>
        <p:txBody>
          <a:bodyPr/>
          <a:lstStyle/>
          <a:p>
            <a:fld id="{BED8F26A-0380-462C-8764-44906764FB7E}" type="slidenum">
              <a:rPr lang="en-US" smtClean="0"/>
              <a:pPr/>
              <a:t>37</a:t>
            </a:fld>
            <a:endParaRPr lang="en-US" dirty="0"/>
          </a:p>
        </p:txBody>
      </p:sp>
    </p:spTree>
    <p:extLst>
      <p:ext uri="{BB962C8B-B14F-4D97-AF65-F5344CB8AC3E}">
        <p14:creationId xmlns:p14="http://schemas.microsoft.com/office/powerpoint/2010/main" val="196861979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DD/ID</a:t>
            </a:r>
            <a:r>
              <a:rPr lang="en-US" baseline="0" dirty="0" smtClean="0"/>
              <a:t> population is at higher risk for multiple health complications and tends to have a shorter life span than the general population.  Certain disabilities are commonly associated with a unique set of physical health conditions.  For example, people with Down Syndrome are prone to congenital heart defects, and people with cerebral palsy often have seizures.  Obesity, heart disease, musculoskeletal problems, dental issues and digestive disorders are very common in people with developmental and intellectual disabilities.  To complicate matters, accessing good health care is challenging for people who do not have adequate support systems, particularly when they cannot communicate their symptoms and ask for help.</a:t>
            </a:r>
            <a:endParaRPr lang="en-US" dirty="0"/>
          </a:p>
        </p:txBody>
      </p:sp>
      <p:sp>
        <p:nvSpPr>
          <p:cNvPr id="4" name="Slide Number Placeholder 3"/>
          <p:cNvSpPr>
            <a:spLocks noGrp="1"/>
          </p:cNvSpPr>
          <p:nvPr>
            <p:ph type="sldNum" sz="quarter" idx="10"/>
          </p:nvPr>
        </p:nvSpPr>
        <p:spPr/>
        <p:txBody>
          <a:bodyPr/>
          <a:lstStyle/>
          <a:p>
            <a:fld id="{BED8F26A-0380-462C-8764-44906764FB7E}" type="slidenum">
              <a:rPr lang="en-US" smtClean="0"/>
              <a:pPr/>
              <a:t>38</a:t>
            </a:fld>
            <a:endParaRPr lang="en-US" dirty="0"/>
          </a:p>
        </p:txBody>
      </p:sp>
    </p:spTree>
    <p:extLst>
      <p:ext uri="{BB962C8B-B14F-4D97-AF65-F5344CB8AC3E}">
        <p14:creationId xmlns:p14="http://schemas.microsoft.com/office/powerpoint/2010/main" val="301832315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Mental health issues like depression, anxiety, and bipolar disorder often occur within the DD/ID</a:t>
            </a:r>
            <a:r>
              <a:rPr lang="en-US" baseline="0" dirty="0" smtClean="0"/>
              <a:t> population.  Communication barriers can make it difficult to determine if a certain behavior is the result of a physical symptom like pain, a psychiatric symptom like hallucinations, or an attempt to communicate an emotion like anger, anxiety, sadness, or joy.  Psychiatric evaluation and treatment are crucial for people who have both DD/ID </a:t>
            </a:r>
            <a:r>
              <a:rPr lang="en-US" b="1" i="0" u="sng" baseline="0" dirty="0" smtClean="0"/>
              <a:t>and</a:t>
            </a:r>
            <a:r>
              <a:rPr lang="en-US" b="0" i="0" baseline="0" dirty="0" smtClean="0"/>
              <a:t> a mental illness.</a:t>
            </a:r>
          </a:p>
          <a:p>
            <a:endParaRPr lang="en-US" b="0" i="0" baseline="0" dirty="0" smtClean="0"/>
          </a:p>
          <a:p>
            <a:r>
              <a:rPr lang="en-US" b="0" i="0" baseline="0" dirty="0" smtClean="0"/>
              <a:t>Please check the References listed in the Medication Administration Manual for additional information regarding individuals with intellectual/developmental disabilities.</a:t>
            </a:r>
            <a:endParaRPr lang="en-US" dirty="0"/>
          </a:p>
        </p:txBody>
      </p:sp>
      <p:sp>
        <p:nvSpPr>
          <p:cNvPr id="4" name="Slide Number Placeholder 3"/>
          <p:cNvSpPr>
            <a:spLocks noGrp="1"/>
          </p:cNvSpPr>
          <p:nvPr>
            <p:ph type="sldNum" sz="quarter" idx="10"/>
          </p:nvPr>
        </p:nvSpPr>
        <p:spPr/>
        <p:txBody>
          <a:bodyPr/>
          <a:lstStyle/>
          <a:p>
            <a:fld id="{BED8F26A-0380-462C-8764-44906764FB7E}" type="slidenum">
              <a:rPr lang="en-US" smtClean="0"/>
              <a:pPr/>
              <a:t>39</a:t>
            </a:fld>
            <a:endParaRPr lang="en-US" dirty="0"/>
          </a:p>
        </p:txBody>
      </p:sp>
    </p:spTree>
    <p:extLst>
      <p:ext uri="{BB962C8B-B14F-4D97-AF65-F5344CB8AC3E}">
        <p14:creationId xmlns:p14="http://schemas.microsoft.com/office/powerpoint/2010/main" val="271942948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is the Supports for Community Living (SCL) Program?</a:t>
            </a:r>
          </a:p>
          <a:p>
            <a:endParaRPr lang="en-US" dirty="0" smtClean="0"/>
          </a:p>
          <a:p>
            <a:r>
              <a:rPr lang="en-US" dirty="0" smtClean="0"/>
              <a:t>The SCL waiver program is a home and community-based program. It was developed for people</a:t>
            </a:r>
            <a:r>
              <a:rPr lang="en-US" baseline="0" dirty="0" smtClean="0"/>
              <a:t> in Kentucky with Developmental or Intellectual Disabilities as an alternative to institutionalization.  SCL agencies provide supports for people with developmental or intellectual disabilities so they can live in and be a part of their community.  Non-licensed personnel play a vital role in the SCL program by providing many of the supportive services people need to live in their homes, including medication administration.</a:t>
            </a:r>
            <a:endParaRPr lang="en-US" dirty="0"/>
          </a:p>
        </p:txBody>
      </p:sp>
      <p:sp>
        <p:nvSpPr>
          <p:cNvPr id="4" name="Slide Number Placeholder 3"/>
          <p:cNvSpPr>
            <a:spLocks noGrp="1"/>
          </p:cNvSpPr>
          <p:nvPr>
            <p:ph type="sldNum" sz="quarter" idx="10"/>
          </p:nvPr>
        </p:nvSpPr>
        <p:spPr/>
        <p:txBody>
          <a:bodyPr/>
          <a:lstStyle/>
          <a:p>
            <a:fld id="{BED8F26A-0380-462C-8764-44906764FB7E}" type="slidenum">
              <a:rPr lang="en-US" smtClean="0"/>
              <a:pPr/>
              <a:t>40</a:t>
            </a:fld>
            <a:endParaRPr lang="en-US" dirty="0"/>
          </a:p>
        </p:txBody>
      </p:sp>
    </p:spTree>
    <p:extLst>
      <p:ext uri="{BB962C8B-B14F-4D97-AF65-F5344CB8AC3E}">
        <p14:creationId xmlns:p14="http://schemas.microsoft.com/office/powerpoint/2010/main" val="146601091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States have licensing boards that determine which procedures, tasks, processes and actions are permitted for licensed</a:t>
            </a:r>
            <a:r>
              <a:rPr lang="en-US" baseline="0" dirty="0" smtClean="0"/>
              <a:t> professionals.  Scope of practice is determined by what each state’s laws allow licensed professionals to do in regard to their education, experience and competency.  It is important for all professionals to understand their scope of practice, particularly in the realm of medication administration.</a:t>
            </a:r>
          </a:p>
          <a:p>
            <a:endParaRPr lang="en-US" dirty="0"/>
          </a:p>
        </p:txBody>
      </p:sp>
      <p:sp>
        <p:nvSpPr>
          <p:cNvPr id="4" name="Slide Number Placeholder 3"/>
          <p:cNvSpPr>
            <a:spLocks noGrp="1"/>
          </p:cNvSpPr>
          <p:nvPr>
            <p:ph type="sldNum" sz="quarter" idx="10"/>
          </p:nvPr>
        </p:nvSpPr>
        <p:spPr/>
        <p:txBody>
          <a:bodyPr/>
          <a:lstStyle/>
          <a:p>
            <a:fld id="{BED8F26A-0380-462C-8764-44906764FB7E}" type="slidenum">
              <a:rPr lang="en-US" smtClean="0"/>
              <a:pPr/>
              <a:t>41</a:t>
            </a:fld>
            <a:endParaRPr lang="en-US" dirty="0"/>
          </a:p>
        </p:txBody>
      </p:sp>
    </p:spTree>
    <p:extLst>
      <p:ext uri="{BB962C8B-B14F-4D97-AF65-F5344CB8AC3E}">
        <p14:creationId xmlns:p14="http://schemas.microsoft.com/office/powerpoint/2010/main" val="180409307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Only</a:t>
            </a:r>
            <a:r>
              <a:rPr lang="en-US" baseline="0" dirty="0" smtClean="0"/>
              <a:t> physicians, dentists, advanced registered nurse practitioners, or physician assistants may “prescribe” medication.  Physicians, dentists and pharmacists are licensed to “dispense” medications.</a:t>
            </a:r>
            <a:endParaRPr lang="en-US" dirty="0"/>
          </a:p>
        </p:txBody>
      </p:sp>
      <p:sp>
        <p:nvSpPr>
          <p:cNvPr id="4" name="Slide Number Placeholder 3"/>
          <p:cNvSpPr>
            <a:spLocks noGrp="1"/>
          </p:cNvSpPr>
          <p:nvPr>
            <p:ph type="sldNum" sz="quarter" idx="10"/>
          </p:nvPr>
        </p:nvSpPr>
        <p:spPr/>
        <p:txBody>
          <a:bodyPr/>
          <a:lstStyle/>
          <a:p>
            <a:fld id="{BED8F26A-0380-462C-8764-44906764FB7E}" type="slidenum">
              <a:rPr lang="en-US" smtClean="0"/>
              <a:pPr/>
              <a:t>42</a:t>
            </a:fld>
            <a:endParaRPr lang="en-US" dirty="0"/>
          </a:p>
        </p:txBody>
      </p:sp>
    </p:spTree>
    <p:extLst>
      <p:ext uri="{BB962C8B-B14F-4D97-AF65-F5344CB8AC3E}">
        <p14:creationId xmlns:p14="http://schemas.microsoft.com/office/powerpoint/2010/main" val="6116373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Nurses are licensed to “administer” medications and in the SCL waiver a licensed Registered Nurse may teach medication administration</a:t>
            </a:r>
            <a:r>
              <a:rPr lang="en-US" baseline="0" dirty="0" smtClean="0"/>
              <a:t> to non-licensed personnel.  Only licensed nurses can take verbal or phone orders for medications or treatment from a prescribing practitioner.</a:t>
            </a:r>
            <a:endParaRPr lang="en-US" dirty="0"/>
          </a:p>
        </p:txBody>
      </p:sp>
      <p:sp>
        <p:nvSpPr>
          <p:cNvPr id="4" name="Slide Number Placeholder 3"/>
          <p:cNvSpPr>
            <a:spLocks noGrp="1"/>
          </p:cNvSpPr>
          <p:nvPr>
            <p:ph type="sldNum" sz="quarter" idx="10"/>
          </p:nvPr>
        </p:nvSpPr>
        <p:spPr/>
        <p:txBody>
          <a:bodyPr/>
          <a:lstStyle/>
          <a:p>
            <a:fld id="{BED8F26A-0380-462C-8764-44906764FB7E}" type="slidenum">
              <a:rPr lang="en-US" smtClean="0"/>
              <a:pPr/>
              <a:t>43</a:t>
            </a:fld>
            <a:endParaRPr lang="en-US" dirty="0"/>
          </a:p>
        </p:txBody>
      </p:sp>
    </p:spTree>
    <p:extLst>
      <p:ext uri="{BB962C8B-B14F-4D97-AF65-F5344CB8AC3E}">
        <p14:creationId xmlns:p14="http://schemas.microsoft.com/office/powerpoint/2010/main" val="106774996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smtClean="0">
                <a:solidFill>
                  <a:srgbClr val="7030A0"/>
                </a:solidFill>
              </a:rPr>
              <a:t>While there are similarities in the Licensed Registered Nurse (RN) and the Licensed Practical Nurse (LPN) scope of practice, the degree of education preparation and responsibilities of each differ.</a:t>
            </a:r>
          </a:p>
          <a:p>
            <a:endParaRPr lang="en-US" dirty="0" smtClean="0"/>
          </a:p>
          <a:p>
            <a:r>
              <a:rPr lang="en-US" dirty="0" smtClean="0"/>
              <a:t>In order to be eligible for either license, the candidate must have completed the required amount of education from either an Registered Nurse or LPN accredited program.  Once the accredited program has been successfully completed, the candidate is eligible to sit for the National Council Licensure Examination (NCLEX).</a:t>
            </a:r>
          </a:p>
          <a:p>
            <a:endParaRPr lang="en-US" dirty="0" smtClean="0"/>
          </a:p>
          <a:p>
            <a:r>
              <a:rPr lang="en-US" dirty="0" smtClean="0"/>
              <a:t>After successfully passing that first</a:t>
            </a:r>
            <a:r>
              <a:rPr lang="en-US" baseline="0" dirty="0" smtClean="0"/>
              <a:t> exam, ongoing education is required to ensure competency.  Each nurse is required to complete approved continuing education each year or provide documentation of a State Board approved alternative.</a:t>
            </a:r>
            <a:endParaRPr lang="en-US" dirty="0"/>
          </a:p>
        </p:txBody>
      </p:sp>
      <p:sp>
        <p:nvSpPr>
          <p:cNvPr id="4" name="Slide Number Placeholder 3"/>
          <p:cNvSpPr>
            <a:spLocks noGrp="1"/>
          </p:cNvSpPr>
          <p:nvPr>
            <p:ph type="sldNum" sz="quarter" idx="10"/>
          </p:nvPr>
        </p:nvSpPr>
        <p:spPr/>
        <p:txBody>
          <a:bodyPr/>
          <a:lstStyle/>
          <a:p>
            <a:fld id="{BED8F26A-0380-462C-8764-44906764FB7E}" type="slidenum">
              <a:rPr lang="en-US" smtClean="0"/>
              <a:pPr/>
              <a:t>44</a:t>
            </a:fld>
            <a:endParaRPr lang="en-US" dirty="0"/>
          </a:p>
        </p:txBody>
      </p:sp>
    </p:spTree>
    <p:extLst>
      <p:ext uri="{BB962C8B-B14F-4D97-AF65-F5344CB8AC3E}">
        <p14:creationId xmlns:p14="http://schemas.microsoft.com/office/powerpoint/2010/main" val="178826048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Registered nurses may work directly</a:t>
            </a:r>
            <a:r>
              <a:rPr lang="en-US" baseline="0" dirty="0" smtClean="0"/>
              <a:t> under the direction of physicians, dentists, and advance practice nurses.  Licensed practical nurses are not considered independent practitioners and must work under the direction of a registered nurse.</a:t>
            </a:r>
            <a:endParaRPr lang="en-US" dirty="0"/>
          </a:p>
        </p:txBody>
      </p:sp>
      <p:sp>
        <p:nvSpPr>
          <p:cNvPr id="4" name="Slide Number Placeholder 3"/>
          <p:cNvSpPr>
            <a:spLocks noGrp="1"/>
          </p:cNvSpPr>
          <p:nvPr>
            <p:ph type="sldNum" sz="quarter" idx="10"/>
          </p:nvPr>
        </p:nvSpPr>
        <p:spPr/>
        <p:txBody>
          <a:bodyPr/>
          <a:lstStyle/>
          <a:p>
            <a:fld id="{BED8F26A-0380-462C-8764-44906764FB7E}" type="slidenum">
              <a:rPr lang="en-US" smtClean="0"/>
              <a:pPr/>
              <a:t>45</a:t>
            </a:fld>
            <a:endParaRPr lang="en-US" dirty="0"/>
          </a:p>
        </p:txBody>
      </p:sp>
    </p:spTree>
    <p:extLst>
      <p:ext uri="{BB962C8B-B14F-4D97-AF65-F5344CB8AC3E}">
        <p14:creationId xmlns:p14="http://schemas.microsoft.com/office/powerpoint/2010/main" val="164715199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After successfully completing this course, th</a:t>
            </a:r>
            <a:r>
              <a:rPr lang="en-US" baseline="0" dirty="0" smtClean="0"/>
              <a:t>e non-licensed personnel will receive a certificate and be qualified to participate in medication administration at SCL agencies.  Each SCL provider agency is responsible for developing policies and procedures to ensure ongoing training and competency of non-licensed personnel.</a:t>
            </a:r>
          </a:p>
          <a:p>
            <a:endParaRPr lang="en-US" baseline="0" dirty="0" smtClean="0"/>
          </a:p>
          <a:p>
            <a:r>
              <a:rPr lang="en-US" b="1" dirty="0" smtClean="0">
                <a:solidFill>
                  <a:srgbClr val="FF0000"/>
                </a:solidFill>
              </a:rPr>
              <a:t>**The</a:t>
            </a:r>
            <a:r>
              <a:rPr lang="en-US" b="1" baseline="0" dirty="0" smtClean="0">
                <a:solidFill>
                  <a:srgbClr val="FF0000"/>
                </a:solidFill>
              </a:rPr>
              <a:t> certificate of completion in no way identifies the non-licensed personnel as a Certified Medication Administration Technician.**</a:t>
            </a:r>
            <a:endParaRPr lang="en-US" b="1" dirty="0">
              <a:solidFill>
                <a:srgbClr val="FF0000"/>
              </a:solidFill>
            </a:endParaRPr>
          </a:p>
        </p:txBody>
      </p:sp>
      <p:sp>
        <p:nvSpPr>
          <p:cNvPr id="4" name="Slide Number Placeholder 3"/>
          <p:cNvSpPr>
            <a:spLocks noGrp="1"/>
          </p:cNvSpPr>
          <p:nvPr>
            <p:ph type="sldNum" sz="quarter" idx="10"/>
          </p:nvPr>
        </p:nvSpPr>
        <p:spPr/>
        <p:txBody>
          <a:bodyPr/>
          <a:lstStyle/>
          <a:p>
            <a:fld id="{BED8F26A-0380-462C-8764-44906764FB7E}" type="slidenum">
              <a:rPr lang="en-US" smtClean="0"/>
              <a:pPr/>
              <a:t>46</a:t>
            </a:fld>
            <a:endParaRPr lang="en-US" dirty="0"/>
          </a:p>
        </p:txBody>
      </p:sp>
    </p:spTree>
    <p:extLst>
      <p:ext uri="{BB962C8B-B14F-4D97-AF65-F5344CB8AC3E}">
        <p14:creationId xmlns:p14="http://schemas.microsoft.com/office/powerpoint/2010/main" val="321485171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will now begin to look at five (5) other</a:t>
            </a:r>
            <a:r>
              <a:rPr lang="en-US" baseline="0" dirty="0" smtClean="0"/>
              <a:t> legal considerations in medication administration.  </a:t>
            </a:r>
          </a:p>
          <a:p>
            <a:r>
              <a:rPr lang="en-US" baseline="0" dirty="0" smtClean="0"/>
              <a:t>First, we will look at Packaging of Medications.</a:t>
            </a:r>
          </a:p>
          <a:p>
            <a:endParaRPr lang="en-US" baseline="0" dirty="0" smtClean="0"/>
          </a:p>
          <a:p>
            <a:r>
              <a:rPr lang="en-US" baseline="0" dirty="0" smtClean="0"/>
              <a:t>Pharmacies have the responsibility of dispensing medications in a way that will ensure an individual’s safety.  Medications prescribed for SCL individuals are often packaged in what are called unit doses which means there is one dose of medication in each area of a package.</a:t>
            </a:r>
          </a:p>
          <a:p>
            <a:endParaRPr lang="en-US" baseline="0" dirty="0" smtClean="0"/>
          </a:p>
          <a:p>
            <a:r>
              <a:rPr lang="en-US" b="1" baseline="0" dirty="0" smtClean="0"/>
              <a:t>It is illegal to transfer ANY medication from one container to another container (KRS 315.010 and KRS 217.182(6)).</a:t>
            </a:r>
            <a:r>
              <a:rPr lang="en-US" b="0" baseline="0" dirty="0" smtClean="0"/>
              <a:t>  This includes both controlled and non-controlled substances.</a:t>
            </a:r>
            <a:endParaRPr lang="en-US" b="1" dirty="0"/>
          </a:p>
        </p:txBody>
      </p:sp>
      <p:sp>
        <p:nvSpPr>
          <p:cNvPr id="4" name="Slide Number Placeholder 3"/>
          <p:cNvSpPr>
            <a:spLocks noGrp="1"/>
          </p:cNvSpPr>
          <p:nvPr>
            <p:ph type="sldNum" sz="quarter" idx="10"/>
          </p:nvPr>
        </p:nvSpPr>
        <p:spPr/>
        <p:txBody>
          <a:bodyPr/>
          <a:lstStyle/>
          <a:p>
            <a:fld id="{BED8F26A-0380-462C-8764-44906764FB7E}" type="slidenum">
              <a:rPr lang="en-US" smtClean="0"/>
              <a:pPr/>
              <a:t>47</a:t>
            </a:fld>
            <a:endParaRPr lang="en-US" dirty="0"/>
          </a:p>
        </p:txBody>
      </p:sp>
    </p:spTree>
    <p:extLst>
      <p:ext uri="{BB962C8B-B14F-4D97-AF65-F5344CB8AC3E}">
        <p14:creationId xmlns:p14="http://schemas.microsoft.com/office/powerpoint/2010/main" val="60596911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Second we need to review the Storage</a:t>
            </a:r>
            <a:r>
              <a:rPr lang="en-US" baseline="0" dirty="0" smtClean="0"/>
              <a:t> of Medications.</a:t>
            </a:r>
          </a:p>
          <a:p>
            <a:endParaRPr lang="en-US" baseline="0" dirty="0" smtClean="0"/>
          </a:p>
          <a:p>
            <a:r>
              <a:rPr lang="en-US" b="1" baseline="0" dirty="0" smtClean="0"/>
              <a:t>ALL medications will be kept locked</a:t>
            </a:r>
            <a:r>
              <a:rPr lang="en-US" b="0" baseline="0" dirty="0" smtClean="0"/>
              <a:t> in accordance with agency policies and procedures following Drug Enforcement Agency (DEA) requirements.</a:t>
            </a:r>
          </a:p>
          <a:p>
            <a:endParaRPr lang="en-US" b="0" baseline="0" dirty="0" smtClean="0"/>
          </a:p>
          <a:p>
            <a:r>
              <a:rPr lang="en-US" b="0" baseline="0" dirty="0" smtClean="0"/>
              <a:t>Controlled/scheduled medications must be kept separate from other medications and under double lock and key.  It is recommended these medications be placed in a locked box within a locked cabinet to ensure safety.</a:t>
            </a:r>
          </a:p>
          <a:p>
            <a:endParaRPr lang="en-US" b="0" baseline="0" dirty="0" smtClean="0"/>
          </a:p>
          <a:p>
            <a:r>
              <a:rPr lang="en-US" b="0" baseline="0" dirty="0" smtClean="0"/>
              <a:t>It will be the responsibility of persons administering medications to count the controlled medications per the agency’s policy and sign an agency form stating they have counted and the count is accurate.  If </a:t>
            </a:r>
            <a:r>
              <a:rPr lang="en-US" b="0" baseline="0" smtClean="0"/>
              <a:t>the count </a:t>
            </a:r>
            <a:r>
              <a:rPr lang="en-US" b="0" baseline="0" dirty="0" smtClean="0"/>
              <a:t>is not accurate, it is recommended that immediate action take place to identify why the count is off.  Counts will be done in accordance with agency policy and procedures with counts performed by two separate SCL staff when possible.</a:t>
            </a:r>
            <a:endParaRPr lang="en-US" b="1" dirty="0"/>
          </a:p>
        </p:txBody>
      </p:sp>
      <p:sp>
        <p:nvSpPr>
          <p:cNvPr id="4" name="Slide Number Placeholder 3"/>
          <p:cNvSpPr>
            <a:spLocks noGrp="1"/>
          </p:cNvSpPr>
          <p:nvPr>
            <p:ph type="sldNum" sz="quarter" idx="10"/>
          </p:nvPr>
        </p:nvSpPr>
        <p:spPr/>
        <p:txBody>
          <a:bodyPr/>
          <a:lstStyle/>
          <a:p>
            <a:fld id="{BED8F26A-0380-462C-8764-44906764FB7E}" type="slidenum">
              <a:rPr lang="en-US" smtClean="0"/>
              <a:pPr/>
              <a:t>48</a:t>
            </a:fld>
            <a:endParaRPr lang="en-US" dirty="0"/>
          </a:p>
        </p:txBody>
      </p:sp>
    </p:spTree>
    <p:extLst>
      <p:ext uri="{BB962C8B-B14F-4D97-AF65-F5344CB8AC3E}">
        <p14:creationId xmlns:p14="http://schemas.microsoft.com/office/powerpoint/2010/main" val="275629144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r>
              <a:rPr lang="en-US" sz="1400" dirty="0"/>
              <a:t>Let’s continue our review of the storage of medications.  Medications requiring refrigeration will be kept either in </a:t>
            </a:r>
            <a:r>
              <a:rPr lang="en-US" sz="1400" dirty="0" smtClean="0"/>
              <a:t>a locked </a:t>
            </a:r>
            <a:r>
              <a:rPr lang="en-US" sz="1400" dirty="0"/>
              <a:t>refrigerator designated for medications, or in a lockable container secured in the refrigerator.  Per SCL regulation, if the medication is a controlled substance, it will be double locked.  This must be clearly identified per agency policy.</a:t>
            </a:r>
          </a:p>
          <a:p>
            <a:pPr>
              <a:buNone/>
            </a:pPr>
            <a:endParaRPr lang="en-US" sz="1400" dirty="0"/>
          </a:p>
          <a:p>
            <a:pPr>
              <a:buNone/>
            </a:pPr>
            <a:r>
              <a:rPr lang="en-US" sz="1400" dirty="0"/>
              <a:t>The temperature of the refrigerator will be checked according to agency policy.  </a:t>
            </a:r>
            <a:r>
              <a:rPr lang="en-US" sz="1400" dirty="0" smtClean="0"/>
              <a:t>Temperatures</a:t>
            </a:r>
            <a:r>
              <a:rPr lang="en-US" sz="1400" baseline="0" dirty="0" smtClean="0"/>
              <a:t> </a:t>
            </a:r>
            <a:r>
              <a:rPr lang="en-US" sz="1400" dirty="0" smtClean="0"/>
              <a:t>should </a:t>
            </a:r>
            <a:r>
              <a:rPr lang="en-US" sz="1400" dirty="0"/>
              <a:t>be maintained between 33 and 45 degrees Fahrenheit.</a:t>
            </a:r>
          </a:p>
        </p:txBody>
      </p:sp>
      <p:sp>
        <p:nvSpPr>
          <p:cNvPr id="4" name="Slide Number Placeholder 3"/>
          <p:cNvSpPr>
            <a:spLocks noGrp="1"/>
          </p:cNvSpPr>
          <p:nvPr>
            <p:ph type="sldNum" sz="quarter" idx="10"/>
          </p:nvPr>
        </p:nvSpPr>
        <p:spPr/>
        <p:txBody>
          <a:bodyPr/>
          <a:lstStyle/>
          <a:p>
            <a:fld id="{BED8F26A-0380-462C-8764-44906764FB7E}" type="slidenum">
              <a:rPr lang="en-US" smtClean="0"/>
              <a:pPr/>
              <a:t>49</a:t>
            </a:fld>
            <a:endParaRPr lang="en-US" dirty="0"/>
          </a:p>
        </p:txBody>
      </p:sp>
    </p:spTree>
    <p:extLst>
      <p:ext uri="{BB962C8B-B14F-4D97-AF65-F5344CB8AC3E}">
        <p14:creationId xmlns:p14="http://schemas.microsoft.com/office/powerpoint/2010/main" val="413164827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Our third consideration focuses</a:t>
            </a:r>
            <a:r>
              <a:rPr lang="en-US" baseline="0" dirty="0" smtClean="0"/>
              <a:t> on medications brought into the SCL agency upon admission.</a:t>
            </a:r>
          </a:p>
          <a:p>
            <a:endParaRPr lang="en-US" baseline="0" dirty="0" smtClean="0"/>
          </a:p>
          <a:p>
            <a:r>
              <a:rPr lang="en-US" baseline="0" dirty="0" smtClean="0"/>
              <a:t>Individuals often present to provider agencies with current medications.  SCL providers have a responsibility to make sure the medication within the package is the medication that has been prescribed for the individual.</a:t>
            </a:r>
          </a:p>
          <a:p>
            <a:endParaRPr lang="en-US" baseline="0" dirty="0" smtClean="0"/>
          </a:p>
          <a:p>
            <a:r>
              <a:rPr lang="en-US" baseline="0" dirty="0" smtClean="0"/>
              <a:t>SCL providers </a:t>
            </a:r>
            <a:r>
              <a:rPr lang="en-US" b="1" baseline="0" dirty="0" smtClean="0"/>
              <a:t>MUST</a:t>
            </a:r>
            <a:r>
              <a:rPr lang="en-US" b="0" baseline="0" dirty="0" smtClean="0"/>
              <a:t> develop the necessary policies regarding the means to handle medications that are brought in with the individual and taking into consideration HIPPA guidelines.</a:t>
            </a:r>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BED8F26A-0380-462C-8764-44906764FB7E}" type="slidenum">
              <a:rPr lang="en-US" smtClean="0"/>
              <a:pPr/>
              <a:t>50</a:t>
            </a:fld>
            <a:endParaRPr lang="en-US" dirty="0"/>
          </a:p>
        </p:txBody>
      </p:sp>
    </p:spTree>
    <p:extLst>
      <p:ext uri="{BB962C8B-B14F-4D97-AF65-F5344CB8AC3E}">
        <p14:creationId xmlns:p14="http://schemas.microsoft.com/office/powerpoint/2010/main" val="204850174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Our fourth consideration</a:t>
            </a:r>
            <a:r>
              <a:rPr lang="en-US" baseline="0" dirty="0" smtClean="0"/>
              <a:t> involves the discharge and/or transfer of medications.</a:t>
            </a:r>
          </a:p>
          <a:p>
            <a:endParaRPr lang="en-US" baseline="0" dirty="0" smtClean="0"/>
          </a:p>
          <a:p>
            <a:r>
              <a:rPr lang="en-US" baseline="0" dirty="0" smtClean="0"/>
              <a:t>SCL providers </a:t>
            </a:r>
            <a:r>
              <a:rPr lang="en-US" b="1" baseline="0" dirty="0" smtClean="0"/>
              <a:t>MUST</a:t>
            </a:r>
            <a:r>
              <a:rPr lang="en-US" b="0" baseline="0" dirty="0" smtClean="0"/>
              <a:t> have in place policies and/or procedures that would address how the organization handles individual’s current medications upon discharge or transfer from that provider agency.</a:t>
            </a:r>
          </a:p>
          <a:p>
            <a:endParaRPr lang="en-US" b="0" baseline="0" dirty="0" smtClean="0"/>
          </a:p>
          <a:p>
            <a:r>
              <a:rPr lang="en-US" b="0" baseline="0" dirty="0" smtClean="0"/>
              <a:t>Policies, procedures, and forms should be agency specific.  Some examples of form content are listed below:</a:t>
            </a:r>
          </a:p>
          <a:p>
            <a:pPr marL="172547" indent="-172547">
              <a:buFont typeface="Arial" panose="020B0604020202020204" pitchFamily="34" charset="0"/>
              <a:buChar char="•"/>
            </a:pPr>
            <a:r>
              <a:rPr lang="en-US" b="0" baseline="0" dirty="0" smtClean="0"/>
              <a:t>Individual’s full name;</a:t>
            </a:r>
          </a:p>
          <a:p>
            <a:pPr marL="172547" indent="-172547">
              <a:buFont typeface="Arial" panose="020B0604020202020204" pitchFamily="34" charset="0"/>
              <a:buChar char="•"/>
            </a:pPr>
            <a:r>
              <a:rPr lang="en-US" b="0" baseline="0" dirty="0" smtClean="0"/>
              <a:t>Date of birth;</a:t>
            </a:r>
          </a:p>
          <a:p>
            <a:pPr marL="172547" indent="-172547">
              <a:buFont typeface="Arial" panose="020B0604020202020204" pitchFamily="34" charset="0"/>
              <a:buChar char="•"/>
            </a:pPr>
            <a:r>
              <a:rPr lang="en-US" b="0" baseline="0" dirty="0" smtClean="0"/>
              <a:t>Program of placement;</a:t>
            </a:r>
          </a:p>
          <a:p>
            <a:pPr marL="172547" indent="-172547">
              <a:buFont typeface="Arial" panose="020B0604020202020204" pitchFamily="34" charset="0"/>
              <a:buChar char="•"/>
            </a:pPr>
            <a:r>
              <a:rPr lang="en-US" b="0" baseline="0" dirty="0" smtClean="0"/>
              <a:t>Discharge/transfer date;</a:t>
            </a:r>
          </a:p>
          <a:p>
            <a:pPr marL="172547" indent="-172547">
              <a:buFont typeface="Arial" panose="020B0604020202020204" pitchFamily="34" charset="0"/>
              <a:buChar char="•"/>
            </a:pPr>
            <a:r>
              <a:rPr lang="en-US" b="0" baseline="0" dirty="0" smtClean="0"/>
              <a:t>Medications/strength/route/dosage/number sent;</a:t>
            </a:r>
          </a:p>
          <a:p>
            <a:pPr marL="172547" indent="-172547">
              <a:buFont typeface="Arial" panose="020B0604020202020204" pitchFamily="34" charset="0"/>
              <a:buChar char="•"/>
            </a:pPr>
            <a:r>
              <a:rPr lang="en-US" b="0" baseline="0" dirty="0" smtClean="0"/>
              <a:t>Instructions for the guardian and/or receiving facility; and</a:t>
            </a:r>
          </a:p>
          <a:p>
            <a:pPr marL="172547" indent="-172547">
              <a:buFont typeface="Arial" panose="020B0604020202020204" pitchFamily="34" charset="0"/>
              <a:buChar char="•"/>
            </a:pPr>
            <a:r>
              <a:rPr lang="en-US" b="0" baseline="0" dirty="0" smtClean="0"/>
              <a:t>Areas for signatures of staff, receiving personnel, and/or parent or guardian.</a:t>
            </a:r>
            <a:endParaRPr lang="en-US" dirty="0"/>
          </a:p>
        </p:txBody>
      </p:sp>
      <p:sp>
        <p:nvSpPr>
          <p:cNvPr id="4" name="Slide Number Placeholder 3"/>
          <p:cNvSpPr>
            <a:spLocks noGrp="1"/>
          </p:cNvSpPr>
          <p:nvPr>
            <p:ph type="sldNum" sz="quarter" idx="10"/>
          </p:nvPr>
        </p:nvSpPr>
        <p:spPr/>
        <p:txBody>
          <a:bodyPr/>
          <a:lstStyle/>
          <a:p>
            <a:fld id="{BED8F26A-0380-462C-8764-44906764FB7E}" type="slidenum">
              <a:rPr lang="en-US" smtClean="0"/>
              <a:pPr/>
              <a:t>51</a:t>
            </a:fld>
            <a:endParaRPr lang="en-US" dirty="0"/>
          </a:p>
        </p:txBody>
      </p:sp>
    </p:spTree>
    <p:extLst>
      <p:ext uri="{BB962C8B-B14F-4D97-AF65-F5344CB8AC3E}">
        <p14:creationId xmlns:p14="http://schemas.microsoft.com/office/powerpoint/2010/main" val="192338045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Our fifth consideration is medications</a:t>
            </a:r>
            <a:r>
              <a:rPr lang="en-US" baseline="0" dirty="0" smtClean="0"/>
              <a:t> to be administered during an individual’s leave from the agency.</a:t>
            </a:r>
          </a:p>
          <a:p>
            <a:endParaRPr lang="en-US" baseline="0" dirty="0" smtClean="0"/>
          </a:p>
          <a:p>
            <a:r>
              <a:rPr lang="en-US" baseline="0" dirty="0" smtClean="0"/>
              <a:t>Agencies </a:t>
            </a:r>
            <a:r>
              <a:rPr lang="en-US" b="1" baseline="0" dirty="0" smtClean="0"/>
              <a:t>MUST</a:t>
            </a:r>
            <a:r>
              <a:rPr lang="en-US" b="0" baseline="0" dirty="0" smtClean="0"/>
              <a:t> have in place policies and procedures to identify how individuals will receive medicine while away from their home.  This should include a means for documentation that medicine given to the individual to take with them during trips, vacation, etc. was administered as ordered by the physician.  Agency policies and procedures should be discussed with family members or guardian as soon as an individual begins receiving services.</a:t>
            </a:r>
            <a:endParaRPr lang="en-US" dirty="0"/>
          </a:p>
        </p:txBody>
      </p:sp>
      <p:sp>
        <p:nvSpPr>
          <p:cNvPr id="4" name="Slide Number Placeholder 3"/>
          <p:cNvSpPr>
            <a:spLocks noGrp="1"/>
          </p:cNvSpPr>
          <p:nvPr>
            <p:ph type="sldNum" sz="quarter" idx="10"/>
          </p:nvPr>
        </p:nvSpPr>
        <p:spPr/>
        <p:txBody>
          <a:bodyPr/>
          <a:lstStyle/>
          <a:p>
            <a:fld id="{BED8F26A-0380-462C-8764-44906764FB7E}" type="slidenum">
              <a:rPr lang="en-US" smtClean="0"/>
              <a:pPr/>
              <a:t>52</a:t>
            </a:fld>
            <a:endParaRPr lang="en-US" dirty="0"/>
          </a:p>
        </p:txBody>
      </p:sp>
    </p:spTree>
    <p:extLst>
      <p:ext uri="{BB962C8B-B14F-4D97-AF65-F5344CB8AC3E}">
        <p14:creationId xmlns:p14="http://schemas.microsoft.com/office/powerpoint/2010/main" val="146882473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a Direct Support Professional or non-licensed</a:t>
            </a:r>
            <a:r>
              <a:rPr lang="en-US" baseline="0" dirty="0" smtClean="0"/>
              <a:t> person working in the SCL waiver program, it will be your responsibility to practice medication administration in a manner that promotes the health, safety and welfare of the individuals you support.  Medications are given to treat or prevent health problems in order to improve quality of life. The goal is that the people you support will have a positive outcome from the medications you administer; however, the medications carry risks for them as well. Some risks, like unpleasant side effects, cannot always be foreseen and prevented. Other risks, like medication errors, can be avoided by understanding the factors that can lead to them and taking the steps necessary to prevent them.</a:t>
            </a:r>
            <a:endParaRPr lang="en-US" dirty="0"/>
          </a:p>
        </p:txBody>
      </p:sp>
      <p:sp>
        <p:nvSpPr>
          <p:cNvPr id="4" name="Slide Number Placeholder 3"/>
          <p:cNvSpPr>
            <a:spLocks noGrp="1"/>
          </p:cNvSpPr>
          <p:nvPr>
            <p:ph type="sldNum" sz="quarter" idx="10"/>
          </p:nvPr>
        </p:nvSpPr>
        <p:spPr/>
        <p:txBody>
          <a:bodyPr/>
          <a:lstStyle/>
          <a:p>
            <a:fld id="{BED8F26A-0380-462C-8764-44906764FB7E}" type="slidenum">
              <a:rPr lang="en-US" smtClean="0"/>
              <a:pPr/>
              <a:t>53</a:t>
            </a:fld>
            <a:endParaRPr lang="en-US" dirty="0"/>
          </a:p>
        </p:txBody>
      </p:sp>
    </p:spTree>
    <p:extLst>
      <p:ext uri="{BB962C8B-B14F-4D97-AF65-F5344CB8AC3E}">
        <p14:creationId xmlns:p14="http://schemas.microsoft.com/office/powerpoint/2010/main" val="363650369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What is a medication error? </a:t>
            </a:r>
            <a:r>
              <a:rPr lang="en-US" sz="1200" b="0" dirty="0" smtClean="0"/>
              <a:t>A medication error occurs when one of the “six  rights” of medication administration has been violated.  </a:t>
            </a:r>
          </a:p>
        </p:txBody>
      </p:sp>
      <p:sp>
        <p:nvSpPr>
          <p:cNvPr id="4" name="Slide Number Placeholder 3"/>
          <p:cNvSpPr>
            <a:spLocks noGrp="1"/>
          </p:cNvSpPr>
          <p:nvPr>
            <p:ph type="sldNum" sz="quarter" idx="10"/>
          </p:nvPr>
        </p:nvSpPr>
        <p:spPr/>
        <p:txBody>
          <a:bodyPr/>
          <a:lstStyle/>
          <a:p>
            <a:fld id="{BED8F26A-0380-462C-8764-44906764FB7E}" type="slidenum">
              <a:rPr lang="en-US" smtClean="0"/>
              <a:pPr/>
              <a:t>54</a:t>
            </a:fld>
            <a:endParaRPr lang="en-US" dirty="0"/>
          </a:p>
        </p:txBody>
      </p:sp>
    </p:spTree>
    <p:extLst>
      <p:ext uri="{BB962C8B-B14F-4D97-AF65-F5344CB8AC3E}">
        <p14:creationId xmlns:p14="http://schemas.microsoft.com/office/powerpoint/2010/main" val="346922786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Medication errors may result in adverse</a:t>
            </a:r>
            <a:r>
              <a:rPr lang="en-US" baseline="0" dirty="0" smtClean="0"/>
              <a:t> reactions to the individual.  These reactions could range from a rash to death.</a:t>
            </a:r>
            <a:endParaRPr lang="en-US" dirty="0"/>
          </a:p>
        </p:txBody>
      </p:sp>
      <p:sp>
        <p:nvSpPr>
          <p:cNvPr id="4" name="Slide Number Placeholder 3"/>
          <p:cNvSpPr>
            <a:spLocks noGrp="1"/>
          </p:cNvSpPr>
          <p:nvPr>
            <p:ph type="sldNum" sz="quarter" idx="10"/>
          </p:nvPr>
        </p:nvSpPr>
        <p:spPr/>
        <p:txBody>
          <a:bodyPr/>
          <a:lstStyle/>
          <a:p>
            <a:fld id="{BED8F26A-0380-462C-8764-44906764FB7E}" type="slidenum">
              <a:rPr lang="en-US" smtClean="0"/>
              <a:pPr/>
              <a:t>55</a:t>
            </a:fld>
            <a:endParaRPr lang="en-US" dirty="0"/>
          </a:p>
        </p:txBody>
      </p:sp>
    </p:spTree>
    <p:extLst>
      <p:ext uri="{BB962C8B-B14F-4D97-AF65-F5344CB8AC3E}">
        <p14:creationId xmlns:p14="http://schemas.microsoft.com/office/powerpoint/2010/main" val="133601420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medication</a:t>
            </a:r>
            <a:r>
              <a:rPr lang="en-US" baseline="0" dirty="0" smtClean="0"/>
              <a:t> error is:</a:t>
            </a:r>
          </a:p>
          <a:p>
            <a:pPr marL="172547" indent="-172547">
              <a:buFont typeface="Arial" panose="020B0604020202020204" pitchFamily="34" charset="0"/>
              <a:buChar char="•"/>
            </a:pPr>
            <a:r>
              <a:rPr lang="en-US" baseline="0" dirty="0" smtClean="0"/>
              <a:t>Administering the wrong medication;</a:t>
            </a:r>
          </a:p>
          <a:p>
            <a:pPr marL="172547" indent="-172547">
              <a:buFont typeface="Arial" panose="020B0604020202020204" pitchFamily="34" charset="0"/>
              <a:buChar char="•"/>
            </a:pPr>
            <a:r>
              <a:rPr lang="en-US" baseline="0" dirty="0" smtClean="0"/>
              <a:t>Administering the wrong dose of medication.</a:t>
            </a:r>
            <a:endParaRPr lang="en-US" dirty="0"/>
          </a:p>
        </p:txBody>
      </p:sp>
      <p:sp>
        <p:nvSpPr>
          <p:cNvPr id="4" name="Slide Number Placeholder 3"/>
          <p:cNvSpPr>
            <a:spLocks noGrp="1"/>
          </p:cNvSpPr>
          <p:nvPr>
            <p:ph type="sldNum" sz="quarter" idx="10"/>
          </p:nvPr>
        </p:nvSpPr>
        <p:spPr/>
        <p:txBody>
          <a:bodyPr/>
          <a:lstStyle/>
          <a:p>
            <a:fld id="{BED8F26A-0380-462C-8764-44906764FB7E}" type="slidenum">
              <a:rPr lang="en-US" smtClean="0"/>
              <a:pPr/>
              <a:t>56</a:t>
            </a:fld>
            <a:endParaRPr lang="en-US" dirty="0"/>
          </a:p>
        </p:txBody>
      </p:sp>
    </p:spTree>
    <p:extLst>
      <p:ext uri="{BB962C8B-B14F-4D97-AF65-F5344CB8AC3E}">
        <p14:creationId xmlns:p14="http://schemas.microsoft.com/office/powerpoint/2010/main" val="277086939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medication</a:t>
            </a:r>
            <a:r>
              <a:rPr lang="en-US" baseline="0" dirty="0" smtClean="0"/>
              <a:t> error is administering medication at the wrong time.  (Please note: medication may be administered per agency policy one hour prior to, or past the time ordered, and still be considered to be on time).</a:t>
            </a:r>
            <a:endParaRPr lang="en-US" dirty="0"/>
          </a:p>
        </p:txBody>
      </p:sp>
      <p:sp>
        <p:nvSpPr>
          <p:cNvPr id="4" name="Slide Number Placeholder 3"/>
          <p:cNvSpPr>
            <a:spLocks noGrp="1"/>
          </p:cNvSpPr>
          <p:nvPr>
            <p:ph type="sldNum" sz="quarter" idx="10"/>
          </p:nvPr>
        </p:nvSpPr>
        <p:spPr/>
        <p:txBody>
          <a:bodyPr/>
          <a:lstStyle/>
          <a:p>
            <a:fld id="{BED8F26A-0380-462C-8764-44906764FB7E}" type="slidenum">
              <a:rPr lang="en-US" smtClean="0"/>
              <a:pPr/>
              <a:t>57</a:t>
            </a:fld>
            <a:endParaRPr lang="en-US" dirty="0"/>
          </a:p>
        </p:txBody>
      </p:sp>
    </p:spTree>
    <p:extLst>
      <p:ext uri="{BB962C8B-B14F-4D97-AF65-F5344CB8AC3E}">
        <p14:creationId xmlns:p14="http://schemas.microsoft.com/office/powerpoint/2010/main" val="93903959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medication error is administering medication by the wrong route</a:t>
            </a:r>
            <a:r>
              <a:rPr lang="en-US" baseline="0" dirty="0" smtClean="0"/>
              <a:t> such as dermatological ointment administered to the eye.</a:t>
            </a:r>
            <a:endParaRPr lang="en-US" dirty="0"/>
          </a:p>
        </p:txBody>
      </p:sp>
      <p:sp>
        <p:nvSpPr>
          <p:cNvPr id="4" name="Slide Number Placeholder 3"/>
          <p:cNvSpPr>
            <a:spLocks noGrp="1"/>
          </p:cNvSpPr>
          <p:nvPr>
            <p:ph type="sldNum" sz="quarter" idx="10"/>
          </p:nvPr>
        </p:nvSpPr>
        <p:spPr/>
        <p:txBody>
          <a:bodyPr/>
          <a:lstStyle/>
          <a:p>
            <a:fld id="{BED8F26A-0380-462C-8764-44906764FB7E}" type="slidenum">
              <a:rPr lang="en-US" smtClean="0"/>
              <a:pPr/>
              <a:t>58</a:t>
            </a:fld>
            <a:endParaRPr lang="en-US" dirty="0"/>
          </a:p>
        </p:txBody>
      </p:sp>
    </p:spTree>
    <p:extLst>
      <p:ext uri="{BB962C8B-B14F-4D97-AF65-F5344CB8AC3E}">
        <p14:creationId xmlns:p14="http://schemas.microsoft.com/office/powerpoint/2010/main" val="134328853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medication administration</a:t>
            </a:r>
            <a:r>
              <a:rPr lang="en-US" baseline="0" dirty="0" smtClean="0"/>
              <a:t> error occurs when the medication was administered to the wrong individual.</a:t>
            </a:r>
          </a:p>
          <a:p>
            <a:endParaRPr lang="en-US" baseline="0" dirty="0" smtClean="0"/>
          </a:p>
          <a:p>
            <a:r>
              <a:rPr lang="en-US" baseline="0" dirty="0" smtClean="0"/>
              <a:t>A medication administration error is failing to document medication was given, or inaccurate documentation of medication given.</a:t>
            </a:r>
            <a:endParaRPr lang="en-US" dirty="0"/>
          </a:p>
        </p:txBody>
      </p:sp>
      <p:sp>
        <p:nvSpPr>
          <p:cNvPr id="4" name="Slide Number Placeholder 3"/>
          <p:cNvSpPr>
            <a:spLocks noGrp="1"/>
          </p:cNvSpPr>
          <p:nvPr>
            <p:ph type="sldNum" sz="quarter" idx="10"/>
          </p:nvPr>
        </p:nvSpPr>
        <p:spPr/>
        <p:txBody>
          <a:bodyPr/>
          <a:lstStyle/>
          <a:p>
            <a:fld id="{BED8F26A-0380-462C-8764-44906764FB7E}" type="slidenum">
              <a:rPr lang="en-US" smtClean="0"/>
              <a:pPr/>
              <a:t>59</a:t>
            </a:fld>
            <a:endParaRPr lang="en-US" dirty="0"/>
          </a:p>
        </p:txBody>
      </p:sp>
    </p:spTree>
    <p:extLst>
      <p:ext uri="{BB962C8B-B14F-4D97-AF65-F5344CB8AC3E}">
        <p14:creationId xmlns:p14="http://schemas.microsoft.com/office/powerpoint/2010/main" val="318808672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a:t>
            </a:r>
            <a:r>
              <a:rPr lang="en-US" baseline="0" dirty="0" smtClean="0"/>
              <a:t> we defined Medication Errors, we referred to the “Six Rights of Medication Administration ”.  Let’s take a moment to review the Six Rights of Medication Administration</a:t>
            </a:r>
            <a:r>
              <a:rPr lang="en-US" baseline="0" smtClean="0"/>
              <a:t>.  </a:t>
            </a:r>
            <a:endParaRPr lang="en-US" baseline="0" dirty="0" smtClean="0"/>
          </a:p>
          <a:p>
            <a:endParaRPr lang="en-US" baseline="0" dirty="0" smtClean="0"/>
          </a:p>
          <a:p>
            <a:r>
              <a:rPr lang="en-US" baseline="0" dirty="0" smtClean="0"/>
              <a:t>Number 1:	</a:t>
            </a:r>
            <a:r>
              <a:rPr lang="en-US" b="1" baseline="0" dirty="0" smtClean="0"/>
              <a:t>Right Individual.</a:t>
            </a:r>
            <a:r>
              <a:rPr lang="en-US" baseline="0" dirty="0" smtClean="0"/>
              <a:t>	</a:t>
            </a:r>
          </a:p>
          <a:p>
            <a:pPr lvl="1"/>
            <a:r>
              <a:rPr lang="en-US" baseline="0" dirty="0" smtClean="0"/>
              <a:t>Always have at least two (2) ways to identify the Individual when administering medications.</a:t>
            </a:r>
          </a:p>
          <a:p>
            <a:pPr lvl="1"/>
            <a:endParaRPr lang="en-US" baseline="0" dirty="0" smtClean="0"/>
          </a:p>
          <a:p>
            <a:r>
              <a:rPr lang="en-US" baseline="0" dirty="0" smtClean="0"/>
              <a:t>Number 2:	</a:t>
            </a:r>
            <a:r>
              <a:rPr lang="en-US" b="1" baseline="0" dirty="0" smtClean="0"/>
              <a:t>Right Medication.</a:t>
            </a:r>
            <a:r>
              <a:rPr lang="en-US" baseline="0" dirty="0" smtClean="0"/>
              <a:t>	</a:t>
            </a:r>
          </a:p>
          <a:p>
            <a:pPr lvl="1"/>
            <a:r>
              <a:rPr lang="en-US" baseline="0" dirty="0" smtClean="0"/>
              <a:t>Verify that the medication label coincides with the prescription (medication order) and the MAR.</a:t>
            </a:r>
            <a:endParaRPr lang="en-US" dirty="0"/>
          </a:p>
        </p:txBody>
      </p:sp>
      <p:sp>
        <p:nvSpPr>
          <p:cNvPr id="4" name="Slide Number Placeholder 3"/>
          <p:cNvSpPr>
            <a:spLocks noGrp="1"/>
          </p:cNvSpPr>
          <p:nvPr>
            <p:ph type="sldNum" sz="quarter" idx="10"/>
          </p:nvPr>
        </p:nvSpPr>
        <p:spPr/>
        <p:txBody>
          <a:bodyPr/>
          <a:lstStyle/>
          <a:p>
            <a:fld id="{BED8F26A-0380-462C-8764-44906764FB7E}" type="slidenum">
              <a:rPr lang="en-US" smtClean="0"/>
              <a:pPr/>
              <a:t>60</a:t>
            </a:fld>
            <a:endParaRPr lang="en-US" dirty="0"/>
          </a:p>
        </p:txBody>
      </p:sp>
    </p:spTree>
    <p:extLst>
      <p:ext uri="{BB962C8B-B14F-4D97-AF65-F5344CB8AC3E}">
        <p14:creationId xmlns:p14="http://schemas.microsoft.com/office/powerpoint/2010/main" val="112501994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Number 3:	</a:t>
            </a:r>
            <a:r>
              <a:rPr lang="en-US" b="1" dirty="0" smtClean="0"/>
              <a:t>Right</a:t>
            </a:r>
            <a:r>
              <a:rPr lang="en-US" b="1" baseline="0" dirty="0" smtClean="0"/>
              <a:t> Dose:	</a:t>
            </a:r>
          </a:p>
          <a:p>
            <a:pPr lvl="1"/>
            <a:r>
              <a:rPr lang="en-US" baseline="0" dirty="0" smtClean="0"/>
              <a:t>Read the label on the medication container and compare it to the prescription and the transcribed order.  Pay close attention to the dosage amount.</a:t>
            </a:r>
          </a:p>
          <a:p>
            <a:endParaRPr lang="en-US" baseline="0" dirty="0" smtClean="0"/>
          </a:p>
          <a:p>
            <a:r>
              <a:rPr lang="en-US" baseline="0" dirty="0" smtClean="0"/>
              <a:t>Number 4:	</a:t>
            </a:r>
            <a:r>
              <a:rPr lang="en-US" b="1" baseline="0" dirty="0" smtClean="0"/>
              <a:t>Right Route:</a:t>
            </a:r>
            <a:r>
              <a:rPr lang="en-US" baseline="0" dirty="0" smtClean="0"/>
              <a:t>	</a:t>
            </a:r>
          </a:p>
          <a:p>
            <a:pPr lvl="1"/>
            <a:r>
              <a:rPr lang="en-US" baseline="0" dirty="0" smtClean="0"/>
              <a:t>Read the label on the medication container and compare it to the prescription and the transcribed order.  Pay close attention to the route.</a:t>
            </a:r>
            <a:endParaRPr lang="en-US" dirty="0"/>
          </a:p>
        </p:txBody>
      </p:sp>
      <p:sp>
        <p:nvSpPr>
          <p:cNvPr id="4" name="Slide Number Placeholder 3"/>
          <p:cNvSpPr>
            <a:spLocks noGrp="1"/>
          </p:cNvSpPr>
          <p:nvPr>
            <p:ph type="sldNum" sz="quarter" idx="10"/>
          </p:nvPr>
        </p:nvSpPr>
        <p:spPr/>
        <p:txBody>
          <a:bodyPr/>
          <a:lstStyle/>
          <a:p>
            <a:fld id="{BED8F26A-0380-462C-8764-44906764FB7E}" type="slidenum">
              <a:rPr lang="en-US" smtClean="0"/>
              <a:pPr/>
              <a:t>61</a:t>
            </a:fld>
            <a:endParaRPr lang="en-US" dirty="0"/>
          </a:p>
        </p:txBody>
      </p:sp>
    </p:spTree>
    <p:extLst>
      <p:ext uri="{BB962C8B-B14F-4D97-AF65-F5344CB8AC3E}">
        <p14:creationId xmlns:p14="http://schemas.microsoft.com/office/powerpoint/2010/main" val="391206996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Number 5:	</a:t>
            </a:r>
            <a:r>
              <a:rPr lang="en-US" b="1" dirty="0" smtClean="0"/>
              <a:t>Right Time</a:t>
            </a:r>
            <a:r>
              <a:rPr lang="en-US" b="0" dirty="0" smtClean="0"/>
              <a:t>:	</a:t>
            </a:r>
          </a:p>
          <a:p>
            <a:pPr lvl="1"/>
            <a:r>
              <a:rPr lang="en-US" b="0" dirty="0" smtClean="0"/>
              <a:t>Follow</a:t>
            </a:r>
            <a:r>
              <a:rPr lang="en-US" b="0" baseline="0" dirty="0" smtClean="0"/>
              <a:t> directions for when to give the medication. Refer to agency policy for the time frame acceptable to give medications (example: 60 minutes before or 60 minutes after the scheduled time).</a:t>
            </a:r>
          </a:p>
          <a:p>
            <a:pPr lvl="1"/>
            <a:endParaRPr lang="en-US" b="0" baseline="0" dirty="0" smtClean="0"/>
          </a:p>
          <a:p>
            <a:pPr lvl="0"/>
            <a:r>
              <a:rPr lang="en-US" b="0" baseline="0" dirty="0" smtClean="0"/>
              <a:t>Number 6:</a:t>
            </a:r>
            <a:r>
              <a:rPr lang="en-US" b="1" baseline="0" dirty="0" smtClean="0"/>
              <a:t>	Right Documentation:</a:t>
            </a:r>
            <a:endParaRPr lang="en-US" b="0" baseline="0" dirty="0" smtClean="0"/>
          </a:p>
          <a:p>
            <a:pPr lvl="1"/>
            <a:r>
              <a:rPr lang="en-US" b="0" baseline="0" dirty="0" smtClean="0"/>
              <a:t>Each medication must be documented when it is given.</a:t>
            </a:r>
            <a:endParaRPr lang="en-US" dirty="0"/>
          </a:p>
        </p:txBody>
      </p:sp>
      <p:sp>
        <p:nvSpPr>
          <p:cNvPr id="4" name="Slide Number Placeholder 3"/>
          <p:cNvSpPr>
            <a:spLocks noGrp="1"/>
          </p:cNvSpPr>
          <p:nvPr>
            <p:ph type="sldNum" sz="quarter" idx="10"/>
          </p:nvPr>
        </p:nvSpPr>
        <p:spPr/>
        <p:txBody>
          <a:bodyPr/>
          <a:lstStyle/>
          <a:p>
            <a:fld id="{BED8F26A-0380-462C-8764-44906764FB7E}" type="slidenum">
              <a:rPr lang="en-US" smtClean="0"/>
              <a:pPr/>
              <a:t>62</a:t>
            </a:fld>
            <a:endParaRPr lang="en-US" dirty="0"/>
          </a:p>
        </p:txBody>
      </p:sp>
    </p:spTree>
    <p:extLst>
      <p:ext uri="{BB962C8B-B14F-4D97-AF65-F5344CB8AC3E}">
        <p14:creationId xmlns:p14="http://schemas.microsoft.com/office/powerpoint/2010/main" val="255476383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Always Check the Six Rights of Medication Three Times Before Administering the Medication.</a:t>
            </a:r>
          </a:p>
          <a:p>
            <a:endParaRPr lang="en-US" b="1" dirty="0" smtClean="0"/>
          </a:p>
          <a:p>
            <a:pPr marL="0" indent="0">
              <a:buFont typeface="+mj-lt"/>
              <a:buNone/>
            </a:pPr>
            <a:r>
              <a:rPr lang="en-US" b="0" dirty="0" smtClean="0"/>
              <a:t>First Check:  Compare the medication label to the MAR and the prescription</a:t>
            </a:r>
            <a:r>
              <a:rPr lang="en-US" b="0" baseline="0" dirty="0" smtClean="0"/>
              <a:t> as you remove the medication from the storage area.</a:t>
            </a:r>
            <a:endParaRPr lang="en-US" b="0" dirty="0"/>
          </a:p>
        </p:txBody>
      </p:sp>
      <p:sp>
        <p:nvSpPr>
          <p:cNvPr id="4" name="Slide Number Placeholder 3"/>
          <p:cNvSpPr>
            <a:spLocks noGrp="1"/>
          </p:cNvSpPr>
          <p:nvPr>
            <p:ph type="sldNum" sz="quarter" idx="10"/>
          </p:nvPr>
        </p:nvSpPr>
        <p:spPr/>
        <p:txBody>
          <a:bodyPr/>
          <a:lstStyle/>
          <a:p>
            <a:fld id="{BED8F26A-0380-462C-8764-44906764FB7E}" type="slidenum">
              <a:rPr lang="en-US" smtClean="0"/>
              <a:pPr/>
              <a:t>63</a:t>
            </a:fld>
            <a:endParaRPr lang="en-US" dirty="0"/>
          </a:p>
        </p:txBody>
      </p:sp>
    </p:spTree>
    <p:extLst>
      <p:ext uri="{BB962C8B-B14F-4D97-AF65-F5344CB8AC3E}">
        <p14:creationId xmlns:p14="http://schemas.microsoft.com/office/powerpoint/2010/main" val="182132649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t>Second Check:  Compare</a:t>
            </a:r>
            <a:r>
              <a:rPr lang="en-US" baseline="0" dirty="0" smtClean="0"/>
              <a:t> the medication label to the MAR and the prescription as you prepare the medication that is to be given.</a:t>
            </a:r>
          </a:p>
          <a:p>
            <a:pPr marL="0" indent="0">
              <a:buNone/>
            </a:pPr>
            <a:endParaRPr lang="en-US" baseline="0" dirty="0" smtClean="0"/>
          </a:p>
          <a:p>
            <a:pPr marL="0" indent="0">
              <a:buNone/>
            </a:pPr>
            <a:r>
              <a:rPr lang="en-US" baseline="0" dirty="0" smtClean="0"/>
              <a:t>Third Check:	Compare the medication label to the MAR and the prescription immediately prior to administration.</a:t>
            </a:r>
            <a:endParaRPr lang="en-US" dirty="0"/>
          </a:p>
        </p:txBody>
      </p:sp>
      <p:sp>
        <p:nvSpPr>
          <p:cNvPr id="4" name="Slide Number Placeholder 3"/>
          <p:cNvSpPr>
            <a:spLocks noGrp="1"/>
          </p:cNvSpPr>
          <p:nvPr>
            <p:ph type="sldNum" sz="quarter" idx="10"/>
          </p:nvPr>
        </p:nvSpPr>
        <p:spPr/>
        <p:txBody>
          <a:bodyPr/>
          <a:lstStyle/>
          <a:p>
            <a:fld id="{BED8F26A-0380-462C-8764-44906764FB7E}" type="slidenum">
              <a:rPr lang="en-US" smtClean="0"/>
              <a:pPr/>
              <a:t>64</a:t>
            </a:fld>
            <a:endParaRPr lang="en-US" dirty="0"/>
          </a:p>
        </p:txBody>
      </p:sp>
    </p:spTree>
    <p:extLst>
      <p:ext uri="{BB962C8B-B14F-4D97-AF65-F5344CB8AC3E}">
        <p14:creationId xmlns:p14="http://schemas.microsoft.com/office/powerpoint/2010/main" val="190987870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Let’s take time to explore the prevention</a:t>
            </a:r>
            <a:r>
              <a:rPr lang="en-US" baseline="0" dirty="0" smtClean="0"/>
              <a:t> and reporting of medication errors.</a:t>
            </a:r>
          </a:p>
          <a:p>
            <a:endParaRPr lang="en-US" baseline="0" dirty="0" smtClean="0"/>
          </a:p>
          <a:p>
            <a:r>
              <a:rPr lang="en-US" baseline="0" dirty="0" smtClean="0"/>
              <a:t>Knowing the following before administering medications will help prevent medication errors:</a:t>
            </a:r>
          </a:p>
          <a:p>
            <a:pPr marL="632673" lvl="1" indent="-172547">
              <a:buFont typeface="Arial" panose="020B0604020202020204" pitchFamily="34" charset="0"/>
              <a:buChar char="•"/>
            </a:pPr>
            <a:r>
              <a:rPr lang="en-US" baseline="0" dirty="0" smtClean="0"/>
              <a:t>Name of Medication (generic and trade)</a:t>
            </a:r>
          </a:p>
          <a:p>
            <a:pPr marL="632673" lvl="1" indent="-172547">
              <a:buFont typeface="Arial" panose="020B0604020202020204" pitchFamily="34" charset="0"/>
              <a:buChar char="•"/>
            </a:pPr>
            <a:r>
              <a:rPr lang="en-US" baseline="0" dirty="0" smtClean="0"/>
              <a:t>Purpose</a:t>
            </a:r>
          </a:p>
          <a:p>
            <a:pPr marL="632673" lvl="1" indent="-172547">
              <a:buFont typeface="Arial" panose="020B0604020202020204" pitchFamily="34" charset="0"/>
              <a:buChar char="•"/>
            </a:pPr>
            <a:r>
              <a:rPr lang="en-US" baseline="0" dirty="0" smtClean="0"/>
              <a:t>Effect</a:t>
            </a:r>
          </a:p>
          <a:p>
            <a:pPr marL="632673" lvl="1" indent="-172547">
              <a:buFont typeface="Arial" panose="020B0604020202020204" pitchFamily="34" charset="0"/>
              <a:buChar char="•"/>
            </a:pPr>
            <a:r>
              <a:rPr lang="en-US" baseline="0" dirty="0" smtClean="0"/>
              <a:t>Length of time to take effect</a:t>
            </a:r>
          </a:p>
          <a:p>
            <a:pPr marL="632673" lvl="1" indent="-172547">
              <a:buFont typeface="Arial" panose="020B0604020202020204" pitchFamily="34" charset="0"/>
              <a:buChar char="•"/>
            </a:pPr>
            <a:r>
              <a:rPr lang="en-US" baseline="0" dirty="0" smtClean="0"/>
              <a:t>Side effects</a:t>
            </a:r>
          </a:p>
          <a:p>
            <a:pPr marL="632673" lvl="1" indent="-172547">
              <a:buFont typeface="Arial" panose="020B0604020202020204" pitchFamily="34" charset="0"/>
              <a:buChar char="•"/>
            </a:pPr>
            <a:r>
              <a:rPr lang="en-US" baseline="0" dirty="0" smtClean="0"/>
              <a:t>Adverse effects</a:t>
            </a:r>
          </a:p>
          <a:p>
            <a:pPr marL="632673" lvl="1" indent="-172547">
              <a:buFont typeface="Arial" panose="020B0604020202020204" pitchFamily="34" charset="0"/>
              <a:buChar char="•"/>
            </a:pPr>
            <a:r>
              <a:rPr lang="en-US" baseline="0" dirty="0" smtClean="0"/>
              <a:t>Interactions</a:t>
            </a:r>
          </a:p>
          <a:p>
            <a:pPr marL="632673" lvl="1" indent="-172547">
              <a:buFont typeface="Arial" panose="020B0604020202020204" pitchFamily="34" charset="0"/>
              <a:buChar char="•"/>
            </a:pPr>
            <a:r>
              <a:rPr lang="en-US" baseline="0" dirty="0" smtClean="0"/>
              <a:t>Special instructions</a:t>
            </a:r>
          </a:p>
          <a:p>
            <a:pPr marL="632673" lvl="1" indent="-172547">
              <a:buFont typeface="Arial" panose="020B0604020202020204" pitchFamily="34" charset="0"/>
              <a:buChar char="•"/>
            </a:pPr>
            <a:r>
              <a:rPr lang="en-US" baseline="0" dirty="0" smtClean="0"/>
              <a:t>Where to get help</a:t>
            </a:r>
          </a:p>
          <a:p>
            <a:pPr marL="632673" lvl="1" indent="-172547">
              <a:buFont typeface="Arial" panose="020B0604020202020204" pitchFamily="34" charset="0"/>
              <a:buChar char="•"/>
            </a:pPr>
            <a:r>
              <a:rPr lang="en-US" baseline="0" dirty="0" smtClean="0"/>
              <a:t>Allergies</a:t>
            </a:r>
          </a:p>
          <a:p>
            <a:pPr marL="632673" lvl="1" indent="-172547">
              <a:buFont typeface="Arial" panose="020B0604020202020204" pitchFamily="34" charset="0"/>
              <a:buChar char="•"/>
            </a:pPr>
            <a:r>
              <a:rPr lang="en-US" baseline="0" dirty="0" smtClean="0"/>
              <a:t>Contraindications</a:t>
            </a:r>
          </a:p>
          <a:p>
            <a:pPr marL="632673" lvl="1" indent="-172547">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BED8F26A-0380-462C-8764-44906764FB7E}" type="slidenum">
              <a:rPr lang="en-US" smtClean="0"/>
              <a:pPr/>
              <a:t>65</a:t>
            </a:fld>
            <a:endParaRPr lang="en-US" dirty="0"/>
          </a:p>
        </p:txBody>
      </p:sp>
    </p:spTree>
    <p:extLst>
      <p:ext uri="{BB962C8B-B14F-4D97-AF65-F5344CB8AC3E}">
        <p14:creationId xmlns:p14="http://schemas.microsoft.com/office/powerpoint/2010/main" val="284664868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Errors occur when a staff person:</a:t>
            </a:r>
          </a:p>
          <a:p>
            <a:pPr marL="632673" lvl="1" indent="-172547">
              <a:buFont typeface="Arial" panose="020B0604020202020204" pitchFamily="34" charset="0"/>
              <a:buChar char="•"/>
            </a:pPr>
            <a:r>
              <a:rPr lang="en-US" dirty="0" smtClean="0"/>
              <a:t>Does not follow the doctor’s orders exactly;</a:t>
            </a:r>
          </a:p>
          <a:p>
            <a:pPr marL="632673" lvl="1" indent="-172547">
              <a:buFont typeface="Arial" panose="020B0604020202020204" pitchFamily="34" charset="0"/>
              <a:buChar char="•"/>
            </a:pPr>
            <a:r>
              <a:rPr lang="en-US" dirty="0" smtClean="0"/>
              <a:t>Does not follow manufacturer’s directions; </a:t>
            </a:r>
          </a:p>
          <a:p>
            <a:pPr marL="632673" lvl="1" indent="-172547">
              <a:buFont typeface="Arial" panose="020B0604020202020204" pitchFamily="34" charset="0"/>
              <a:buChar char="•"/>
            </a:pPr>
            <a:r>
              <a:rPr lang="en-US" dirty="0" smtClean="0"/>
              <a:t>Does not</a:t>
            </a:r>
            <a:r>
              <a:rPr lang="en-US" baseline="0" dirty="0" smtClean="0"/>
              <a:t> follow the six rights and triple check of medication administration</a:t>
            </a:r>
          </a:p>
          <a:p>
            <a:pPr marL="632673" lvl="1" indent="-172547">
              <a:buFont typeface="Arial" panose="020B0604020202020204" pitchFamily="34" charset="0"/>
              <a:buChar char="•"/>
            </a:pPr>
            <a:endParaRPr lang="en-US" baseline="0" dirty="0" smtClean="0"/>
          </a:p>
          <a:p>
            <a:r>
              <a:rPr lang="en-US" baseline="0" dirty="0" smtClean="0"/>
              <a:t>When an error occurs:</a:t>
            </a:r>
          </a:p>
          <a:p>
            <a:pPr marL="632673" lvl="1" indent="-172547">
              <a:buFont typeface="Arial" panose="020B0604020202020204" pitchFamily="34" charset="0"/>
              <a:buChar char="•"/>
            </a:pPr>
            <a:r>
              <a:rPr lang="en-US" dirty="0" smtClean="0"/>
              <a:t>Follow agency</a:t>
            </a:r>
            <a:r>
              <a:rPr lang="en-US" baseline="0" dirty="0" smtClean="0"/>
              <a:t> policy to notify appropriate professionals</a:t>
            </a:r>
          </a:p>
          <a:p>
            <a:pPr marL="632673" lvl="1" indent="-172547">
              <a:buFont typeface="Arial" panose="020B0604020202020204" pitchFamily="34" charset="0"/>
              <a:buChar char="•"/>
            </a:pPr>
            <a:r>
              <a:rPr lang="en-US" baseline="0" dirty="0" smtClean="0"/>
              <a:t>Complete appropriate reporting and documentation processes per SCL regulations.</a:t>
            </a:r>
          </a:p>
          <a:p>
            <a:pPr marL="632673" lvl="1" indent="-172547">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BED8F26A-0380-462C-8764-44906764FB7E}" type="slidenum">
              <a:rPr lang="en-US" smtClean="0"/>
              <a:pPr/>
              <a:t>66</a:t>
            </a:fld>
            <a:endParaRPr lang="en-US" dirty="0"/>
          </a:p>
        </p:txBody>
      </p:sp>
    </p:spTree>
    <p:extLst>
      <p:ext uri="{BB962C8B-B14F-4D97-AF65-F5344CB8AC3E}">
        <p14:creationId xmlns:p14="http://schemas.microsoft.com/office/powerpoint/2010/main" val="426360859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challenging factors that</a:t>
            </a:r>
            <a:r>
              <a:rPr lang="en-US" baseline="0" dirty="0" smtClean="0"/>
              <a:t> contribute to medication errors.  We will spend a few moments reviewing the three primary challenges and what you can do to prevent errors.</a:t>
            </a:r>
          </a:p>
          <a:p>
            <a:endParaRPr lang="en-US" baseline="0" dirty="0" smtClean="0"/>
          </a:p>
          <a:p>
            <a:r>
              <a:rPr lang="en-US" baseline="0" dirty="0" smtClean="0"/>
              <a:t>First we want to review Environmental Factors.</a:t>
            </a:r>
          </a:p>
          <a:p>
            <a:endParaRPr lang="en-US" baseline="0" dirty="0" smtClean="0"/>
          </a:p>
          <a:p>
            <a:r>
              <a:rPr lang="en-US" baseline="0" dirty="0" smtClean="0"/>
              <a:t>Distraction is a significant contributing factor leading to medication errors.  Shift changes, staff turnover, transporting residents, and constant interruptions can make it very difficult to focus on medication administration. Additionally, you are expected to create a calm, comfortable, home like environment for the people you support despite all the distractions around you.</a:t>
            </a:r>
            <a:endParaRPr lang="en-US" dirty="0"/>
          </a:p>
        </p:txBody>
      </p:sp>
      <p:sp>
        <p:nvSpPr>
          <p:cNvPr id="4" name="Slide Number Placeholder 3"/>
          <p:cNvSpPr>
            <a:spLocks noGrp="1"/>
          </p:cNvSpPr>
          <p:nvPr>
            <p:ph type="sldNum" sz="quarter" idx="10"/>
          </p:nvPr>
        </p:nvSpPr>
        <p:spPr/>
        <p:txBody>
          <a:bodyPr/>
          <a:lstStyle/>
          <a:p>
            <a:fld id="{BED8F26A-0380-462C-8764-44906764FB7E}" type="slidenum">
              <a:rPr lang="en-US" smtClean="0"/>
              <a:pPr/>
              <a:t>67</a:t>
            </a:fld>
            <a:endParaRPr lang="en-US" dirty="0"/>
          </a:p>
        </p:txBody>
      </p:sp>
    </p:spTree>
    <p:extLst>
      <p:ext uri="{BB962C8B-B14F-4D97-AF65-F5344CB8AC3E}">
        <p14:creationId xmlns:p14="http://schemas.microsoft.com/office/powerpoint/2010/main" val="32504166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are</a:t>
            </a:r>
            <a:r>
              <a:rPr lang="en-US" baseline="0" dirty="0" smtClean="0"/>
              <a:t> ways you can prevent medication errors?</a:t>
            </a:r>
          </a:p>
          <a:p>
            <a:endParaRPr lang="en-US" baseline="0" dirty="0" smtClean="0"/>
          </a:p>
          <a:p>
            <a:r>
              <a:rPr lang="en-US" baseline="0" dirty="0" smtClean="0"/>
              <a:t>Acknowledge the fact that you are distracted:  If you find yourself administering medications in less than ideal circumstances, be aware that there is increased potential for error. Take a deep breath, slow down and focus on one individual’s medications at a time. C</a:t>
            </a:r>
            <a:r>
              <a:rPr lang="en-US" dirty="0" smtClean="0"/>
              <a:t>omplete one individual’s medication administration at a time.  Never set up medications prior to administration. </a:t>
            </a:r>
            <a:r>
              <a:rPr lang="en-US" b="1" u="sng" baseline="0" dirty="0" smtClean="0"/>
              <a:t>THIS IS INVITING ERRORS.</a:t>
            </a:r>
            <a:endParaRPr lang="en-US" dirty="0"/>
          </a:p>
        </p:txBody>
      </p:sp>
      <p:sp>
        <p:nvSpPr>
          <p:cNvPr id="4" name="Slide Number Placeholder 3"/>
          <p:cNvSpPr>
            <a:spLocks noGrp="1"/>
          </p:cNvSpPr>
          <p:nvPr>
            <p:ph type="sldNum" sz="quarter" idx="10"/>
          </p:nvPr>
        </p:nvSpPr>
        <p:spPr/>
        <p:txBody>
          <a:bodyPr/>
          <a:lstStyle/>
          <a:p>
            <a:fld id="{BED8F26A-0380-462C-8764-44906764FB7E}" type="slidenum">
              <a:rPr lang="en-US" smtClean="0"/>
              <a:pPr/>
              <a:t>68</a:t>
            </a:fld>
            <a:endParaRPr lang="en-US" dirty="0"/>
          </a:p>
        </p:txBody>
      </p:sp>
    </p:spTree>
    <p:extLst>
      <p:ext uri="{BB962C8B-B14F-4D97-AF65-F5344CB8AC3E}">
        <p14:creationId xmlns:p14="http://schemas.microsoft.com/office/powerpoint/2010/main" val="349124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Never</a:t>
            </a:r>
            <a:r>
              <a:rPr lang="en-US" baseline="0" dirty="0" smtClean="0"/>
              <a:t> make careless assumptions when you are distracted:  It is imperative that you follow a set of standardized steps when administering medications.  Always, without exception, follow the six rights and triple check. If you are interrupted during medication administration, do not try to save time by assuming you can pick up where you left off without error. Do not assume that an order has not changed since the last time you looked at the MAR, that pharmacies always deliver the correct medications for each individual or that a licensed practitioner has not prescribed a medication for which a person is allergic.</a:t>
            </a:r>
            <a:endParaRPr lang="en-US" dirty="0"/>
          </a:p>
        </p:txBody>
      </p:sp>
      <p:sp>
        <p:nvSpPr>
          <p:cNvPr id="4" name="Slide Number Placeholder 3"/>
          <p:cNvSpPr>
            <a:spLocks noGrp="1"/>
          </p:cNvSpPr>
          <p:nvPr>
            <p:ph type="sldNum" sz="quarter" idx="10"/>
          </p:nvPr>
        </p:nvSpPr>
        <p:spPr/>
        <p:txBody>
          <a:bodyPr/>
          <a:lstStyle/>
          <a:p>
            <a:fld id="{BED8F26A-0380-462C-8764-44906764FB7E}" type="slidenum">
              <a:rPr lang="en-US" smtClean="0"/>
              <a:pPr/>
              <a:t>69</a:t>
            </a:fld>
            <a:endParaRPr lang="en-US" dirty="0"/>
          </a:p>
        </p:txBody>
      </p:sp>
    </p:spTree>
    <p:extLst>
      <p:ext uri="{BB962C8B-B14F-4D97-AF65-F5344CB8AC3E}">
        <p14:creationId xmlns:p14="http://schemas.microsoft.com/office/powerpoint/2010/main" val="123614808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Communicate with other staff:  if you did not administer a medication properly, follow your agency’s procedures for reporting it, and complete the required medication</a:t>
            </a:r>
            <a:r>
              <a:rPr lang="en-US" baseline="0" dirty="0" smtClean="0"/>
              <a:t> error documentation.  If you notice something about a medication, a medication order, or the MAR that does not seem right to you, bring it to the attention of other staff.  You can also advocate for people to receive their medications when under the care of others by ensuring meds are given when away from their house (for example, attending day training or during home visits).  Many medication errors occur outside the residence.  Maintaining open, proactive communication among all staff in all settings may prevent errors.</a:t>
            </a:r>
          </a:p>
          <a:p>
            <a:endParaRPr lang="en-US" baseline="0" dirty="0" smtClean="0"/>
          </a:p>
          <a:p>
            <a:r>
              <a:rPr lang="en-US" baseline="0" dirty="0" smtClean="0"/>
              <a:t>Ask for help when help is needed.</a:t>
            </a:r>
            <a:endParaRPr lang="en-US" dirty="0"/>
          </a:p>
        </p:txBody>
      </p:sp>
      <p:sp>
        <p:nvSpPr>
          <p:cNvPr id="4" name="Slide Number Placeholder 3"/>
          <p:cNvSpPr>
            <a:spLocks noGrp="1"/>
          </p:cNvSpPr>
          <p:nvPr>
            <p:ph type="sldNum" sz="quarter" idx="10"/>
          </p:nvPr>
        </p:nvSpPr>
        <p:spPr/>
        <p:txBody>
          <a:bodyPr/>
          <a:lstStyle/>
          <a:p>
            <a:fld id="{BED8F26A-0380-462C-8764-44906764FB7E}" type="slidenum">
              <a:rPr lang="en-US" smtClean="0"/>
              <a:pPr/>
              <a:t>70</a:t>
            </a:fld>
            <a:endParaRPr lang="en-US" dirty="0"/>
          </a:p>
        </p:txBody>
      </p:sp>
    </p:spTree>
    <p:extLst>
      <p:ext uri="{BB962C8B-B14F-4D97-AF65-F5344CB8AC3E}">
        <p14:creationId xmlns:p14="http://schemas.microsoft.com/office/powerpoint/2010/main" val="265331273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Another challenging factor that contributes to medication errors involves legal</a:t>
            </a:r>
            <a:r>
              <a:rPr lang="en-US" baseline="0" dirty="0" smtClean="0"/>
              <a:t> factors.</a:t>
            </a:r>
          </a:p>
          <a:p>
            <a:endParaRPr lang="en-US" baseline="0" dirty="0" smtClean="0"/>
          </a:p>
          <a:p>
            <a:r>
              <a:rPr lang="en-US" baseline="0" dirty="0" smtClean="0"/>
              <a:t>The SCL medication administration program is outlined in 907 KAR 12:010, an administrative regulation that provides all the legal standards for medication administration for the agency that employs you.  Agencies and their employees are held to those standards when administering medications, storing/transporting medications and reporting any medication errors.</a:t>
            </a:r>
            <a:endParaRPr lang="en-US" dirty="0"/>
          </a:p>
        </p:txBody>
      </p:sp>
      <p:sp>
        <p:nvSpPr>
          <p:cNvPr id="4" name="Slide Number Placeholder 3"/>
          <p:cNvSpPr>
            <a:spLocks noGrp="1"/>
          </p:cNvSpPr>
          <p:nvPr>
            <p:ph type="sldNum" sz="quarter" idx="10"/>
          </p:nvPr>
        </p:nvSpPr>
        <p:spPr/>
        <p:txBody>
          <a:bodyPr/>
          <a:lstStyle/>
          <a:p>
            <a:fld id="{BED8F26A-0380-462C-8764-44906764FB7E}" type="slidenum">
              <a:rPr lang="en-US" smtClean="0"/>
              <a:pPr/>
              <a:t>71</a:t>
            </a:fld>
            <a:endParaRPr lang="en-US" dirty="0"/>
          </a:p>
        </p:txBody>
      </p:sp>
    </p:spTree>
    <p:extLst>
      <p:ext uri="{BB962C8B-B14F-4D97-AF65-F5344CB8AC3E}">
        <p14:creationId xmlns:p14="http://schemas.microsoft.com/office/powerpoint/2010/main" val="111182571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you can do</a:t>
            </a:r>
            <a:r>
              <a:rPr lang="en-US" baseline="0" dirty="0" smtClean="0"/>
              <a:t> to prevent errors:</a:t>
            </a:r>
          </a:p>
          <a:p>
            <a:endParaRPr lang="en-US" baseline="0" dirty="0" smtClean="0"/>
          </a:p>
          <a:p>
            <a:r>
              <a:rPr lang="en-US" baseline="0" dirty="0" smtClean="0"/>
              <a:t>First, learn your agency’s policies and procedures and never hesitate to ask questions if you are unsure about a particular procedure.</a:t>
            </a:r>
          </a:p>
          <a:p>
            <a:endParaRPr lang="en-US" baseline="0" dirty="0" smtClean="0"/>
          </a:p>
          <a:p>
            <a:r>
              <a:rPr lang="en-US" baseline="0" dirty="0" smtClean="0"/>
              <a:t>Second, do not accept a task that you do not have the skills or knowledge to perform safely.</a:t>
            </a:r>
            <a:endParaRPr lang="en-US" dirty="0"/>
          </a:p>
        </p:txBody>
      </p:sp>
      <p:sp>
        <p:nvSpPr>
          <p:cNvPr id="4" name="Slide Number Placeholder 3"/>
          <p:cNvSpPr>
            <a:spLocks noGrp="1"/>
          </p:cNvSpPr>
          <p:nvPr>
            <p:ph type="sldNum" sz="quarter" idx="10"/>
          </p:nvPr>
        </p:nvSpPr>
        <p:spPr/>
        <p:txBody>
          <a:bodyPr/>
          <a:lstStyle/>
          <a:p>
            <a:fld id="{BED8F26A-0380-462C-8764-44906764FB7E}" type="slidenum">
              <a:rPr lang="en-US" smtClean="0"/>
              <a:pPr/>
              <a:t>72</a:t>
            </a:fld>
            <a:endParaRPr lang="en-US" dirty="0"/>
          </a:p>
        </p:txBody>
      </p:sp>
    </p:spTree>
    <p:extLst>
      <p:ext uri="{BB962C8B-B14F-4D97-AF65-F5344CB8AC3E}">
        <p14:creationId xmlns:p14="http://schemas.microsoft.com/office/powerpoint/2010/main" val="36724311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 aware that the MAR is considered a legal document and must accurately reflect medication administration.  Follow your agency policies and procedures for maintaining a current MAR.  MAR related errors often occur when a medication is given but not signed out, or signed out but not given.  Transcription related errors occur when a dosage changes, a medication is discontinued, or a new medication is prescribed, and not properly</a:t>
            </a:r>
            <a:r>
              <a:rPr lang="en-US" baseline="0" dirty="0" smtClean="0"/>
              <a:t> transcribed on to the MAR.</a:t>
            </a:r>
            <a:endParaRPr lang="en-US" dirty="0"/>
          </a:p>
        </p:txBody>
      </p:sp>
      <p:sp>
        <p:nvSpPr>
          <p:cNvPr id="4" name="Slide Number Placeholder 3"/>
          <p:cNvSpPr>
            <a:spLocks noGrp="1"/>
          </p:cNvSpPr>
          <p:nvPr>
            <p:ph type="sldNum" sz="quarter" idx="10"/>
          </p:nvPr>
        </p:nvSpPr>
        <p:spPr/>
        <p:txBody>
          <a:bodyPr/>
          <a:lstStyle/>
          <a:p>
            <a:fld id="{BED8F26A-0380-462C-8764-44906764FB7E}" type="slidenum">
              <a:rPr lang="en-US" smtClean="0"/>
              <a:pPr/>
              <a:t>73</a:t>
            </a:fld>
            <a:endParaRPr lang="en-US" dirty="0"/>
          </a:p>
        </p:txBody>
      </p:sp>
    </p:spTree>
    <p:extLst>
      <p:ext uri="{BB962C8B-B14F-4D97-AF65-F5344CB8AC3E}">
        <p14:creationId xmlns:p14="http://schemas.microsoft.com/office/powerpoint/2010/main" val="351722947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third challenging</a:t>
            </a:r>
            <a:r>
              <a:rPr lang="en-US" baseline="0" dirty="0" smtClean="0"/>
              <a:t> factor centers on the emotional, mental and physical conditions of individuals.</a:t>
            </a:r>
          </a:p>
          <a:p>
            <a:endParaRPr lang="en-US" baseline="0" dirty="0" smtClean="0"/>
          </a:p>
          <a:p>
            <a:r>
              <a:rPr lang="en-US" baseline="0" dirty="0" smtClean="0"/>
              <a:t>You will be administering medications to a diverse population of varying ages, personalities, developmental capabilities and complex health issues. Some medications taken by the people you support are given to eliminate or decrease symptoms of a disease or behavior rather than to cure it.  Therefore, challenging symptoms and behaviors may never completely resolve.</a:t>
            </a:r>
            <a:endParaRPr lang="en-US" dirty="0"/>
          </a:p>
        </p:txBody>
      </p:sp>
      <p:sp>
        <p:nvSpPr>
          <p:cNvPr id="4" name="Slide Number Placeholder 3"/>
          <p:cNvSpPr>
            <a:spLocks noGrp="1"/>
          </p:cNvSpPr>
          <p:nvPr>
            <p:ph type="sldNum" sz="quarter" idx="10"/>
          </p:nvPr>
        </p:nvSpPr>
        <p:spPr/>
        <p:txBody>
          <a:bodyPr/>
          <a:lstStyle/>
          <a:p>
            <a:fld id="{BED8F26A-0380-462C-8764-44906764FB7E}" type="slidenum">
              <a:rPr lang="en-US" smtClean="0"/>
              <a:pPr/>
              <a:t>74</a:t>
            </a:fld>
            <a:endParaRPr lang="en-US" dirty="0"/>
          </a:p>
        </p:txBody>
      </p:sp>
    </p:spTree>
    <p:extLst>
      <p:ext uri="{BB962C8B-B14F-4D97-AF65-F5344CB8AC3E}">
        <p14:creationId xmlns:p14="http://schemas.microsoft.com/office/powerpoint/2010/main" val="34957837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you can do to prevent errors</a:t>
            </a:r>
            <a:r>
              <a:rPr lang="en-US" baseline="0" dirty="0" smtClean="0"/>
              <a:t> when working with a diversity of emotional, mental and physical conditions of individuals:</a:t>
            </a:r>
          </a:p>
          <a:p>
            <a:endParaRPr lang="en-US" baseline="0" dirty="0" smtClean="0"/>
          </a:p>
          <a:p>
            <a:r>
              <a:rPr lang="en-US" baseline="0" dirty="0" smtClean="0"/>
              <a:t>Get to know the people you support.  It is your responsibility to report your observations to help determine if medications are working.  Being familiar with their health histories, behaviors, medications, and capabilities will help you immediately recognize a change that is not normal for them.  Additionally, be aware of any limitations an individual may have when it comes to understanding or taking medications.  You may need to explain the purpose of a medication many times in order for a person to understand why they are taking it.  They may need considerable physical assistance in order to swallow an oral medication or to get in a position conducive to the application of a topical medication.  Some of the people you support may not be able to walk, talk or take care of their own basic needs.  They may not be able to tell you that a medication is upsetting their stomach, that their head hurts or they are constipated.  Understanding how medications affect people’s bodies will help you administer medications appropriately.  The following module (Module II) will help you learn about the human body and some things you need to consider when administering medications.</a:t>
            </a:r>
          </a:p>
          <a:p>
            <a:endParaRPr lang="en-US" dirty="0"/>
          </a:p>
        </p:txBody>
      </p:sp>
      <p:sp>
        <p:nvSpPr>
          <p:cNvPr id="4" name="Slide Number Placeholder 3"/>
          <p:cNvSpPr>
            <a:spLocks noGrp="1"/>
          </p:cNvSpPr>
          <p:nvPr>
            <p:ph type="sldNum" sz="quarter" idx="10"/>
          </p:nvPr>
        </p:nvSpPr>
        <p:spPr/>
        <p:txBody>
          <a:bodyPr/>
          <a:lstStyle/>
          <a:p>
            <a:fld id="{BED8F26A-0380-462C-8764-44906764FB7E}" type="slidenum">
              <a:rPr lang="en-US" smtClean="0"/>
              <a:pPr/>
              <a:t>75</a:t>
            </a:fld>
            <a:endParaRPr lang="en-US" dirty="0"/>
          </a:p>
        </p:txBody>
      </p:sp>
    </p:spTree>
    <p:extLst>
      <p:ext uri="{BB962C8B-B14F-4D97-AF65-F5344CB8AC3E}">
        <p14:creationId xmlns:p14="http://schemas.microsoft.com/office/powerpoint/2010/main" val="206069843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is an individual’s right to refuse medications.  Non-licensed personnel should explain that medications are a part of the treatment plan and individuals should</a:t>
            </a:r>
            <a:r>
              <a:rPr lang="en-US" baseline="0" dirty="0" smtClean="0"/>
              <a:t> understand which symptoms their medications are treating.  Refusing medications is not a medication error and should be documented on the Medication Administration Record (MAR) as a “refusal of medication”.  This documentation ensures the individual has been offered the medication as ordered, and it proves staff competency in management/administration of medications.  Non-licensed personnel must follow agency policies for reporting medication refusals to appropriate professionals, documenting refusals, and disposing refused medications.  When medications are refused it is important to relay this information to the Physician, and other Direct Support Professionals who will be with the individual, so they can obtain assistance if negative effects become apparent.</a:t>
            </a:r>
            <a:endParaRPr lang="en-US" dirty="0"/>
          </a:p>
        </p:txBody>
      </p:sp>
      <p:sp>
        <p:nvSpPr>
          <p:cNvPr id="4" name="Slide Number Placeholder 3"/>
          <p:cNvSpPr>
            <a:spLocks noGrp="1"/>
          </p:cNvSpPr>
          <p:nvPr>
            <p:ph type="sldNum" sz="quarter" idx="10"/>
          </p:nvPr>
        </p:nvSpPr>
        <p:spPr/>
        <p:txBody>
          <a:bodyPr/>
          <a:lstStyle/>
          <a:p>
            <a:fld id="{BED8F26A-0380-462C-8764-44906764FB7E}" type="slidenum">
              <a:rPr lang="en-US" smtClean="0"/>
              <a:pPr/>
              <a:t>76</a:t>
            </a:fld>
            <a:endParaRPr lang="en-US" dirty="0"/>
          </a:p>
        </p:txBody>
      </p:sp>
    </p:spTree>
    <p:extLst>
      <p:ext uri="{BB962C8B-B14F-4D97-AF65-F5344CB8AC3E}">
        <p14:creationId xmlns:p14="http://schemas.microsoft.com/office/powerpoint/2010/main" val="100557255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200" b="0" dirty="0" smtClean="0"/>
              <a:t>You</a:t>
            </a:r>
            <a:r>
              <a:rPr lang="en-US" sz="1200" b="0" baseline="0" dirty="0" smtClean="0"/>
              <a:t> have reached the end of Module I.  In this module we covered the introduction to Medication Administration training requirements, protocols, and frequently asked questions.  We also covered SCL Legal Issues, Policies and Procedures related to medication administration.  To receive credit for reading and studying this portion of the training, you must complete the Module I post test.  </a:t>
            </a:r>
          </a:p>
          <a:p>
            <a:pPr algn="l"/>
            <a:endParaRPr lang="en-US" sz="1200" b="0" baseline="0" dirty="0" smtClean="0"/>
          </a:p>
          <a:p>
            <a:pPr algn="l"/>
            <a:r>
              <a:rPr lang="en-US" sz="1200" b="0" baseline="0" dirty="0" smtClean="0"/>
              <a:t>This will be an </a:t>
            </a:r>
            <a:r>
              <a:rPr lang="en-US" sz="1200" b="1" dirty="0" smtClean="0"/>
              <a:t>OPEN </a:t>
            </a:r>
            <a:r>
              <a:rPr lang="en-US" sz="1200" b="1" dirty="0"/>
              <a:t>BOOK </a:t>
            </a:r>
            <a:r>
              <a:rPr lang="en-US" sz="1200" dirty="0"/>
              <a:t>exam </a:t>
            </a:r>
            <a:r>
              <a:rPr lang="en-US" sz="1200" dirty="0" smtClean="0"/>
              <a:t>and is available </a:t>
            </a:r>
            <a:r>
              <a:rPr lang="en-US" sz="1200" dirty="0"/>
              <a:t>from your Personal Page</a:t>
            </a:r>
            <a:r>
              <a:rPr lang="en-US" sz="1200" dirty="0" smtClean="0"/>
              <a:t>. Please </a:t>
            </a:r>
            <a:r>
              <a:rPr lang="en-US" sz="1200" dirty="0"/>
              <a:t>select </a:t>
            </a:r>
            <a:r>
              <a:rPr lang="en-US" sz="1200" dirty="0" smtClean="0"/>
              <a:t>the most </a:t>
            </a:r>
            <a:r>
              <a:rPr lang="en-US" sz="1200" dirty="0"/>
              <a:t>correct answer when completing the exam</a:t>
            </a:r>
            <a:r>
              <a:rPr lang="en-US" sz="1200" dirty="0" smtClean="0"/>
              <a:t>.  You </a:t>
            </a:r>
            <a:r>
              <a:rPr lang="en-US" sz="1200" dirty="0"/>
              <a:t>may </a:t>
            </a:r>
            <a:r>
              <a:rPr lang="en-US" sz="1200" dirty="0" smtClean="0"/>
              <a:t>refer to </a:t>
            </a:r>
            <a:r>
              <a:rPr lang="en-US" sz="1200" dirty="0"/>
              <a:t>Module I Training materials (Medication Administration Manual, notes you made during completion of this module) </a:t>
            </a:r>
            <a:r>
              <a:rPr lang="en-US" sz="1200" dirty="0" smtClean="0"/>
              <a:t>while </a:t>
            </a:r>
            <a:r>
              <a:rPr lang="en-US" sz="1200" dirty="0"/>
              <a:t>taking the </a:t>
            </a:r>
            <a:r>
              <a:rPr lang="en-US" sz="1200" dirty="0" smtClean="0"/>
              <a:t>exam.  A </a:t>
            </a:r>
            <a:r>
              <a:rPr lang="en-US" sz="1200" dirty="0"/>
              <a:t>passing score of 90% is required to complete the </a:t>
            </a:r>
            <a:r>
              <a:rPr lang="en-US" sz="1200" dirty="0" smtClean="0"/>
              <a:t>module</a:t>
            </a:r>
            <a:r>
              <a:rPr lang="en-US" sz="1200" baseline="0" dirty="0" smtClean="0"/>
              <a:t> and you must complete Module I before Module II will be made available to you.  </a:t>
            </a:r>
            <a:r>
              <a:rPr lang="en-US" sz="1200" b="1" baseline="0" dirty="0" smtClean="0"/>
              <a:t>Please be sure to read each question and all of the available responses before you answer the question.  There will be multiple choice questions, true/false questions, and questions which have multiple answers.  </a:t>
            </a:r>
            <a:r>
              <a:rPr lang="en-US" sz="1200" baseline="0" dirty="0" smtClean="0"/>
              <a:t>If you believe you are ready for the post-test, please c</a:t>
            </a:r>
            <a:r>
              <a:rPr lang="en-US" sz="1200" dirty="0" smtClean="0"/>
              <a:t>lose </a:t>
            </a:r>
            <a:r>
              <a:rPr lang="en-US" sz="1200" dirty="0"/>
              <a:t>this window and access the test from your Personal Page</a:t>
            </a:r>
            <a:r>
              <a:rPr lang="en-US" sz="1200" dirty="0" smtClean="0"/>
              <a:t>.</a:t>
            </a:r>
          </a:p>
          <a:p>
            <a:pPr algn="l"/>
            <a:endParaRPr lang="en-US" sz="1200" dirty="0" smtClean="0"/>
          </a:p>
          <a:p>
            <a:pPr algn="l"/>
            <a:r>
              <a:rPr lang="en-US" sz="1200" dirty="0" smtClean="0"/>
              <a:t>Good</a:t>
            </a:r>
            <a:r>
              <a:rPr lang="en-US" sz="1200" baseline="0" dirty="0" smtClean="0"/>
              <a:t> luck!</a:t>
            </a:r>
            <a:endParaRPr lang="en-US" sz="1200" dirty="0"/>
          </a:p>
        </p:txBody>
      </p:sp>
      <p:sp>
        <p:nvSpPr>
          <p:cNvPr id="4" name="Slide Number Placeholder 3"/>
          <p:cNvSpPr>
            <a:spLocks noGrp="1"/>
          </p:cNvSpPr>
          <p:nvPr>
            <p:ph type="sldNum" sz="quarter" idx="10"/>
          </p:nvPr>
        </p:nvSpPr>
        <p:spPr/>
        <p:txBody>
          <a:bodyPr/>
          <a:lstStyle/>
          <a:p>
            <a:fld id="{BED8F26A-0380-462C-8764-44906764FB7E}" type="slidenum">
              <a:rPr lang="en-US" smtClean="0"/>
              <a:pPr/>
              <a:t>77</a:t>
            </a:fld>
            <a:endParaRPr lang="en-US" dirty="0"/>
          </a:p>
        </p:txBody>
      </p:sp>
    </p:spTree>
    <p:extLst>
      <p:ext uri="{BB962C8B-B14F-4D97-AF65-F5344CB8AC3E}">
        <p14:creationId xmlns:p14="http://schemas.microsoft.com/office/powerpoint/2010/main" val="3495894443"/>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tags" Target="../tags/tag17.xml"/><Relationship Id="rId3" Type="http://schemas.openxmlformats.org/officeDocument/2006/relationships/tags" Target="../tags/tag12.xml"/><Relationship Id="rId7" Type="http://schemas.openxmlformats.org/officeDocument/2006/relationships/tags" Target="../tags/tag16.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9"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tags" Target="../tags/tag20.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slideMaster" Target="../slideMasters/slideMaster1.xml"/><Relationship Id="rId5" Type="http://schemas.openxmlformats.org/officeDocument/2006/relationships/tags" Target="../tags/tag22.xml"/><Relationship Id="rId4" Type="http://schemas.openxmlformats.org/officeDocument/2006/relationships/tags" Target="../tags/tag21.xml"/></Relationships>
</file>

<file path=ppt/slideLayouts/_rels/slideLayout3.xml.rels><?xml version="1.0" encoding="UTF-8" standalone="yes"?>
<Relationships xmlns="http://schemas.openxmlformats.org/package/2006/relationships"><Relationship Id="rId8" Type="http://schemas.openxmlformats.org/officeDocument/2006/relationships/tags" Target="../tags/tag30.xml"/><Relationship Id="rId3" Type="http://schemas.openxmlformats.org/officeDocument/2006/relationships/tags" Target="../tags/tag25.xml"/><Relationship Id="rId7" Type="http://schemas.openxmlformats.org/officeDocument/2006/relationships/tags" Target="../tags/tag29.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 Id="rId9"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8" Type="http://schemas.openxmlformats.org/officeDocument/2006/relationships/tags" Target="../tags/tag38.xml"/><Relationship Id="rId3" Type="http://schemas.openxmlformats.org/officeDocument/2006/relationships/tags" Target="../tags/tag33.xml"/><Relationship Id="rId7" Type="http://schemas.openxmlformats.org/officeDocument/2006/relationships/tags" Target="../tags/tag37.xml"/><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tags" Target="../tags/tag36.xml"/><Relationship Id="rId5" Type="http://schemas.openxmlformats.org/officeDocument/2006/relationships/tags" Target="../tags/tag35.xml"/><Relationship Id="rId4" Type="http://schemas.openxmlformats.org/officeDocument/2006/relationships/tags" Target="../tags/tag34.xml"/><Relationship Id="rId9"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41.xml"/><Relationship Id="rId2" Type="http://schemas.openxmlformats.org/officeDocument/2006/relationships/tags" Target="../tags/tag40.xml"/><Relationship Id="rId1" Type="http://schemas.openxmlformats.org/officeDocument/2006/relationships/tags" Target="../tags/tag39.xml"/><Relationship Id="rId5" Type="http://schemas.openxmlformats.org/officeDocument/2006/relationships/slideMaster" Target="../slideMasters/slideMaster1.xml"/><Relationship Id="rId4" Type="http://schemas.openxmlformats.org/officeDocument/2006/relationships/tags" Target="../tags/tag4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tags" Target="../tags/tag50.xml"/><Relationship Id="rId2" Type="http://schemas.openxmlformats.org/officeDocument/2006/relationships/tags" Target="../tags/tag49.xml"/><Relationship Id="rId1" Type="http://schemas.openxmlformats.org/officeDocument/2006/relationships/tags" Target="../tags/tag48.xml"/><Relationship Id="rId5" Type="http://schemas.openxmlformats.org/officeDocument/2006/relationships/slideMaster" Target="../slideMasters/slideMaster2.xml"/><Relationship Id="rId4" Type="http://schemas.openxmlformats.org/officeDocument/2006/relationships/tags" Target="../tags/tag5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custDataLst>
              <p:tags r:id="rId1"/>
            </p:custDataLst>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custDataLst>
              <p:tags r:id="rId2"/>
            </p:custDataLst>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Rectangle 10"/>
          <p:cNvSpPr/>
          <p:nvPr>
            <p:custDataLst>
              <p:tags r:id="rId3"/>
            </p:custDataLst>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Title 7"/>
          <p:cNvSpPr>
            <a:spLocks noGrp="1"/>
          </p:cNvSpPr>
          <p:nvPr>
            <p:ph type="ctrTitle"/>
            <p:custDataLst>
              <p:tags r:id="rId4"/>
            </p:custDataLst>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custDataLst>
              <p:tags r:id="rId5"/>
            </p:custDataLst>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custDataLst>
              <p:tags r:id="rId6"/>
            </p:custDataLst>
          </p:nvPr>
        </p:nvSpPr>
        <p:spPr>
          <a:xfrm>
            <a:off x="76200" y="6068699"/>
            <a:ext cx="2057400" cy="685800"/>
          </a:xfrm>
        </p:spPr>
        <p:txBody>
          <a:bodyPr>
            <a:noAutofit/>
          </a:bodyPr>
          <a:lstStyle>
            <a:lvl1pPr algn="ctr">
              <a:defRPr sz="2000">
                <a:solidFill>
                  <a:srgbClr val="FFFFFF"/>
                </a:solidFill>
              </a:defRPr>
            </a:lvl1pPr>
          </a:lstStyle>
          <a:p>
            <a:fld id="{8AE7134D-C3DC-444E-AC6D-50CDB65268F1}" type="datetime1">
              <a:rPr lang="en-US" smtClean="0"/>
              <a:t>11-22-2017</a:t>
            </a:fld>
            <a:endParaRPr lang="en-US" dirty="0"/>
          </a:p>
        </p:txBody>
      </p:sp>
      <p:sp>
        <p:nvSpPr>
          <p:cNvPr id="17" name="Footer Placeholder 16"/>
          <p:cNvSpPr>
            <a:spLocks noGrp="1"/>
          </p:cNvSpPr>
          <p:nvPr>
            <p:ph type="ftr" sz="quarter" idx="11"/>
            <p:custDataLst>
              <p:tags r:id="rId7"/>
            </p:custDataLst>
          </p:nvPr>
        </p:nvSpPr>
        <p:spPr>
          <a:xfrm>
            <a:off x="2085393" y="236538"/>
            <a:ext cx="5867400" cy="365125"/>
          </a:xfrm>
        </p:spPr>
        <p:txBody>
          <a:bodyPr/>
          <a:lstStyle>
            <a:lvl1pPr algn="r">
              <a:defRPr>
                <a:solidFill>
                  <a:schemeClr val="tx2"/>
                </a:solidFill>
              </a:defRPr>
            </a:lvl1pPr>
          </a:lstStyle>
          <a:p>
            <a:endParaRPr lang="en-US" dirty="0"/>
          </a:p>
        </p:txBody>
      </p:sp>
      <p:sp>
        <p:nvSpPr>
          <p:cNvPr id="29" name="Slide Number Placeholder 28"/>
          <p:cNvSpPr>
            <a:spLocks noGrp="1"/>
          </p:cNvSpPr>
          <p:nvPr>
            <p:ph type="sldNum" sz="quarter" idx="12"/>
            <p:custDataLst>
              <p:tags r:id="rId8"/>
            </p:custDataLst>
          </p:nvPr>
        </p:nvSpPr>
        <p:spPr>
          <a:xfrm>
            <a:off x="8001000" y="228600"/>
            <a:ext cx="838200" cy="381000"/>
          </a:xfrm>
        </p:spPr>
        <p:txBody>
          <a:bodyPr/>
          <a:lstStyle>
            <a:lvl1pPr>
              <a:defRPr>
                <a:solidFill>
                  <a:schemeClr val="tx2"/>
                </a:solidFill>
              </a:defRPr>
            </a:lvl1pPr>
          </a:lstStyle>
          <a:p>
            <a:fld id="{1B0E86D6-327F-4F08-B17E-DE33D4E5F0C2}"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custDataLst>
              <p:tags r:id="rId2"/>
            </p:custDataLst>
          </p:nvPr>
        </p:nvSpPr>
        <p:spPr/>
        <p:txBody>
          <a:bodyPr/>
          <a:lstStyle/>
          <a:p>
            <a:fld id="{63B1702B-DE14-4D51-B4FE-F8E9F04F39CB}" type="datetime1">
              <a:rPr lang="en-US" smtClean="0"/>
              <a:t>11-22-2017</a:t>
            </a:fld>
            <a:endParaRPr lang="en-US" dirty="0"/>
          </a:p>
        </p:txBody>
      </p:sp>
      <p:sp>
        <p:nvSpPr>
          <p:cNvPr id="5" name="Footer Placeholder 4"/>
          <p:cNvSpPr>
            <a:spLocks noGrp="1"/>
          </p:cNvSpPr>
          <p:nvPr>
            <p:ph type="ftr" sz="quarter" idx="11"/>
            <p:custDataLst>
              <p:tags r:id="rId3"/>
            </p:custDataLst>
          </p:nvPr>
        </p:nvSpPr>
        <p:spPr/>
        <p:txBody>
          <a:bodyPr/>
          <a:lstStyle/>
          <a:p>
            <a:endParaRPr lang="en-US" dirty="0"/>
          </a:p>
        </p:txBody>
      </p:sp>
      <p:sp>
        <p:nvSpPr>
          <p:cNvPr id="6" name="Slide Number Placeholder 5"/>
          <p:cNvSpPr>
            <a:spLocks noGrp="1"/>
          </p:cNvSpPr>
          <p:nvPr>
            <p:ph type="sldNum" sz="quarter" idx="12"/>
            <p:custDataLst>
              <p:tags r:id="rId4"/>
            </p:custDataLst>
          </p:nvPr>
        </p:nvSpPr>
        <p:spPr/>
        <p:txBody>
          <a:bodyPr/>
          <a:lstStyle>
            <a:lvl1pPr>
              <a:defRPr>
                <a:solidFill>
                  <a:srgbClr val="FFFFFF"/>
                </a:solidFill>
              </a:defRPr>
            </a:lvl1pPr>
          </a:lstStyle>
          <a:p>
            <a:fld id="{1B0E86D6-327F-4F08-B17E-DE33D4E5F0C2}" type="slidenum">
              <a:rPr lang="en-US" smtClean="0"/>
              <a:pPr/>
              <a:t>‹#›</a:t>
            </a:fld>
            <a:endParaRPr lang="en-US" dirty="0"/>
          </a:p>
        </p:txBody>
      </p:sp>
      <p:sp>
        <p:nvSpPr>
          <p:cNvPr id="8" name="Content Placeholder 7"/>
          <p:cNvSpPr>
            <a:spLocks noGrp="1"/>
          </p:cNvSpPr>
          <p:nvPr>
            <p:ph sz="quarter" idx="1"/>
            <p:custDataLst>
              <p:tags r:id="rId5"/>
            </p:custDataLst>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custDataLst>
              <p:tags r:id="rId1"/>
            </p:custDataLst>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custDataLst>
              <p:tags r:id="rId2"/>
            </p:custDataLst>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Rectangle 7"/>
          <p:cNvSpPr/>
          <p:nvPr>
            <p:custDataLst>
              <p:tags r:id="rId3"/>
            </p:custDataLst>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Rectangle 8"/>
          <p:cNvSpPr/>
          <p:nvPr>
            <p:custDataLst>
              <p:tags r:id="rId4"/>
            </p:custDataLst>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custDataLst>
              <p:tags r:id="rId5"/>
            </p:custDataLst>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custDataLst>
              <p:tags r:id="rId6"/>
            </p:custDataLst>
          </p:nvPr>
        </p:nvSpPr>
        <p:spPr/>
        <p:txBody>
          <a:bodyPr/>
          <a:lstStyle/>
          <a:p>
            <a:fld id="{EFA1637E-498F-43E5-A491-617FD918A7F9}" type="datetime1">
              <a:rPr lang="en-US" smtClean="0"/>
              <a:t>11-22-2017</a:t>
            </a:fld>
            <a:endParaRPr lang="en-US" dirty="0"/>
          </a:p>
        </p:txBody>
      </p:sp>
      <p:sp>
        <p:nvSpPr>
          <p:cNvPr id="13" name="Slide Number Placeholder 12"/>
          <p:cNvSpPr>
            <a:spLocks noGrp="1"/>
          </p:cNvSpPr>
          <p:nvPr>
            <p:ph type="sldNum" sz="quarter" idx="11"/>
            <p:custDataLst>
              <p:tags r:id="rId7"/>
            </p:custDataLst>
          </p:nvPr>
        </p:nvSpPr>
        <p:spPr>
          <a:xfrm>
            <a:off x="0" y="1752600"/>
            <a:ext cx="1295400" cy="701676"/>
          </a:xfrm>
        </p:spPr>
        <p:txBody>
          <a:bodyPr>
            <a:noAutofit/>
          </a:bodyPr>
          <a:lstStyle>
            <a:lvl1pPr>
              <a:defRPr sz="2400">
                <a:solidFill>
                  <a:srgbClr val="FFFFFF"/>
                </a:solidFill>
              </a:defRPr>
            </a:lvl1pPr>
          </a:lstStyle>
          <a:p>
            <a:fld id="{1B0E86D6-327F-4F08-B17E-DE33D4E5F0C2}" type="slidenum">
              <a:rPr lang="en-US" smtClean="0"/>
              <a:pPr/>
              <a:t>‹#›</a:t>
            </a:fld>
            <a:endParaRPr lang="en-US" dirty="0"/>
          </a:p>
        </p:txBody>
      </p:sp>
      <p:sp>
        <p:nvSpPr>
          <p:cNvPr id="14" name="Footer Placeholder 13"/>
          <p:cNvSpPr>
            <a:spLocks noGrp="1"/>
          </p:cNvSpPr>
          <p:nvPr>
            <p:ph type="ftr" sz="quarter" idx="12"/>
            <p:custDataLst>
              <p:tags r:id="rId8"/>
            </p:custDataLst>
          </p:nvPr>
        </p:nvSpPr>
        <p:spPr/>
        <p:txBody>
          <a:bodyPr/>
          <a:lstStyle/>
          <a:p>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917B34EA-0341-4803-BB6F-452A8522058E}" type="datetime1">
              <a:rPr lang="en-US" smtClean="0"/>
              <a:t>11-22-2017</a:t>
            </a:fld>
            <a:endParaRPr lang="en-US" dirty="0"/>
          </a:p>
        </p:txBody>
      </p:sp>
      <p:sp>
        <p:nvSpPr>
          <p:cNvPr id="10" name="Slide Number Placeholder 9"/>
          <p:cNvSpPr>
            <a:spLocks noGrp="1"/>
          </p:cNvSpPr>
          <p:nvPr>
            <p:ph type="sldNum" sz="quarter" idx="16"/>
          </p:nvPr>
        </p:nvSpPr>
        <p:spPr/>
        <p:txBody>
          <a:bodyPr rtlCol="0"/>
          <a:lstStyle/>
          <a:p>
            <a:fld id="{1B0E86D6-327F-4F08-B17E-DE33D4E5F0C2}" type="slidenum">
              <a:rPr lang="en-US" smtClean="0"/>
              <a:pPr/>
              <a:t>‹#›</a:t>
            </a:fld>
            <a:endParaRPr lang="en-US" dirty="0"/>
          </a:p>
        </p:txBody>
      </p:sp>
      <p:sp>
        <p:nvSpPr>
          <p:cNvPr id="12" name="Footer Placeholder 11"/>
          <p:cNvSpPr>
            <a:spLocks noGrp="1"/>
          </p:cNvSpPr>
          <p:nvPr>
            <p:ph type="ftr" sz="quarter" idx="17"/>
          </p:nvPr>
        </p:nvSpPr>
        <p:spPr/>
        <p:txBody>
          <a:bodyPr rtlCol="0"/>
          <a:lstStyle/>
          <a:p>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custDataLst>
              <p:tags r:id="rId2"/>
            </p:custDataLst>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custDataLst>
              <p:tags r:id="rId3"/>
            </p:custDataLst>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custDataLst>
              <p:tags r:id="rId4"/>
            </p:custDataLst>
          </p:nvPr>
        </p:nvSpPr>
        <p:spPr/>
        <p:txBody>
          <a:bodyPr rtlCol="0"/>
          <a:lstStyle/>
          <a:p>
            <a:fld id="{E81565E5-CBBE-4A22-9B0E-4BD4C67C41B7}" type="datetime1">
              <a:rPr lang="en-US" smtClean="0"/>
              <a:t>11-22-2017</a:t>
            </a:fld>
            <a:endParaRPr lang="en-US" dirty="0"/>
          </a:p>
        </p:txBody>
      </p:sp>
      <p:sp>
        <p:nvSpPr>
          <p:cNvPr id="12" name="Slide Number Placeholder 11"/>
          <p:cNvSpPr>
            <a:spLocks noGrp="1"/>
          </p:cNvSpPr>
          <p:nvPr>
            <p:ph type="sldNum" sz="quarter" idx="16"/>
            <p:custDataLst>
              <p:tags r:id="rId5"/>
            </p:custDataLst>
          </p:nvPr>
        </p:nvSpPr>
        <p:spPr/>
        <p:txBody>
          <a:bodyPr rtlCol="0"/>
          <a:lstStyle/>
          <a:p>
            <a:fld id="{1B0E86D6-327F-4F08-B17E-DE33D4E5F0C2}" type="slidenum">
              <a:rPr lang="en-US" smtClean="0"/>
              <a:pPr/>
              <a:t>‹#›</a:t>
            </a:fld>
            <a:endParaRPr lang="en-US" dirty="0"/>
          </a:p>
        </p:txBody>
      </p:sp>
      <p:sp>
        <p:nvSpPr>
          <p:cNvPr id="14" name="Footer Placeholder 13"/>
          <p:cNvSpPr>
            <a:spLocks noGrp="1"/>
          </p:cNvSpPr>
          <p:nvPr>
            <p:ph type="ftr" sz="quarter" idx="17"/>
            <p:custDataLst>
              <p:tags r:id="rId6"/>
            </p:custDataLst>
          </p:nvPr>
        </p:nvSpPr>
        <p:spPr/>
        <p:txBody>
          <a:bodyPr rtlCol="0"/>
          <a:lstStyle/>
          <a:p>
            <a:endParaRPr lang="en-US" dirty="0"/>
          </a:p>
        </p:txBody>
      </p:sp>
      <p:sp>
        <p:nvSpPr>
          <p:cNvPr id="16" name="Text Placeholder 15"/>
          <p:cNvSpPr>
            <a:spLocks noGrp="1"/>
          </p:cNvSpPr>
          <p:nvPr>
            <p:ph type="body" sz="quarter" idx="1"/>
            <p:custDataLst>
              <p:tags r:id="rId7"/>
            </p:custDataLst>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custDataLst>
              <p:tags r:id="rId8"/>
            </p:custDataLst>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custDataLst>
              <p:tags r:id="rId2"/>
            </p:custDataLst>
          </p:nvPr>
        </p:nvSpPr>
        <p:spPr/>
        <p:txBody>
          <a:bodyPr/>
          <a:lstStyle/>
          <a:p>
            <a:fld id="{DA0AA0F0-6354-4C67-AA02-F06526F6A014}" type="datetime1">
              <a:rPr lang="en-US" smtClean="0"/>
              <a:t>11-22-2017</a:t>
            </a:fld>
            <a:endParaRPr lang="en-US" dirty="0"/>
          </a:p>
        </p:txBody>
      </p:sp>
      <p:sp>
        <p:nvSpPr>
          <p:cNvPr id="4" name="Footer Placeholder 3"/>
          <p:cNvSpPr>
            <a:spLocks noGrp="1"/>
          </p:cNvSpPr>
          <p:nvPr>
            <p:ph type="ftr" sz="quarter" idx="11"/>
            <p:custDataLst>
              <p:tags r:id="rId3"/>
            </p:custDataLst>
          </p:nvPr>
        </p:nvSpPr>
        <p:spPr/>
        <p:txBody>
          <a:bodyPr/>
          <a:lstStyle/>
          <a:p>
            <a:endParaRPr lang="en-US" dirty="0"/>
          </a:p>
        </p:txBody>
      </p:sp>
      <p:sp>
        <p:nvSpPr>
          <p:cNvPr id="5" name="Slide Number Placeholder 4"/>
          <p:cNvSpPr>
            <a:spLocks noGrp="1"/>
          </p:cNvSpPr>
          <p:nvPr>
            <p:ph type="sldNum" sz="quarter" idx="12"/>
            <p:custDataLst>
              <p:tags r:id="rId4"/>
            </p:custDataLst>
          </p:nvPr>
        </p:nvSpPr>
        <p:spPr/>
        <p:txBody>
          <a:bodyPr/>
          <a:lstStyle>
            <a:lvl1pPr>
              <a:defRPr>
                <a:solidFill>
                  <a:srgbClr val="FFFFFF"/>
                </a:solidFill>
              </a:defRPr>
            </a:lvl1pPr>
          </a:lstStyle>
          <a:p>
            <a:fld id="{1B0E86D6-327F-4F08-B17E-DE33D4E5F0C2}"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391297-2CCC-412A-ADA5-41F110E4A36D}" type="datetime1">
              <a:rPr lang="en-US" smtClean="0"/>
              <a:t>11-22-2017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1B0E86D6-327F-4F08-B17E-DE33D4E5F0C2}"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CA60539A-D345-4A5F-8DF2-2FDD582F50D9}" type="datetime1">
              <a:rPr lang="en-US" smtClean="0"/>
              <a:t>11-22-2017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B0E86D6-327F-4F08-B17E-DE33D4E5F0C2}" type="slidenum">
              <a:rPr lang="en-US" smtClean="0"/>
              <a:pPr/>
              <a:t>‹#›</a:t>
            </a:fld>
            <a:endParaRPr lang="en-US" dirty="0"/>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Date Placeholder 11"/>
          <p:cNvSpPr>
            <a:spLocks noGrp="1"/>
          </p:cNvSpPr>
          <p:nvPr>
            <p:ph type="dt" sz="half" idx="10"/>
          </p:nvPr>
        </p:nvSpPr>
        <p:spPr>
          <a:xfrm>
            <a:off x="6248400" y="6248400"/>
            <a:ext cx="2667000" cy="365125"/>
          </a:xfrm>
        </p:spPr>
        <p:txBody>
          <a:bodyPr rtlCol="0"/>
          <a:lstStyle/>
          <a:p>
            <a:fld id="{32E62807-36C5-467E-B625-4D8B1F6D51AD}" type="datetime1">
              <a:rPr lang="en-US" smtClean="0"/>
              <a:t>11-22-2017</a:t>
            </a:fld>
            <a:endParaRPr lang="en-US" dirty="0"/>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1B0E86D6-327F-4F08-B17E-DE33D4E5F0C2}" type="slidenum">
              <a:rPr lang="en-US" smtClean="0"/>
              <a:pPr/>
              <a:t>‹#›</a:t>
            </a:fld>
            <a:endParaRPr lang="en-US" dirty="0"/>
          </a:p>
        </p:txBody>
      </p:sp>
      <p:sp>
        <p:nvSpPr>
          <p:cNvPr id="14" name="Footer Placeholder 13"/>
          <p:cNvSpPr>
            <a:spLocks noGrp="1"/>
          </p:cNvSpPr>
          <p:nvPr>
            <p:ph type="ftr" sz="quarter" idx="12"/>
          </p:nvPr>
        </p:nvSpPr>
        <p:spPr>
          <a:xfrm>
            <a:off x="1600200" y="6248206"/>
            <a:ext cx="4572000" cy="365125"/>
          </a:xfrm>
        </p:spPr>
        <p:txBody>
          <a:bodyPr rtlCol="0"/>
          <a:lstStyle/>
          <a:p>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dirty="0"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6FBECDD-6B62-491E-A0A5-00D1E19787C7}" type="datetime1">
              <a:rPr lang="en-US" smtClean="0"/>
              <a:t>11-22-2017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B0E86D6-327F-4F08-B17E-DE33D4E5F0C2}"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7F117450-DE7F-427C-986A-E3499703C210}" type="datetime1">
              <a:rPr lang="en-US" smtClean="0"/>
              <a:t>11-22-2017</a:t>
            </a:fld>
            <a:endParaRPr lang="en-US" dirty="0"/>
          </a:p>
        </p:txBody>
      </p:sp>
      <p:sp>
        <p:nvSpPr>
          <p:cNvPr id="5" name="Footer Placeholder 4"/>
          <p:cNvSpPr>
            <a:spLocks noGrp="1"/>
          </p:cNvSpPr>
          <p:nvPr>
            <p:ph type="ftr" sz="quarter" idx="11"/>
          </p:nvPr>
        </p:nvSpPr>
        <p:spPr>
          <a:xfrm>
            <a:off x="457201" y="6248207"/>
            <a:ext cx="5573483" cy="365125"/>
          </a:xfrm>
        </p:spPr>
        <p:txBody>
          <a:bodyPr/>
          <a:lstStyle/>
          <a:p>
            <a:endParaRPr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6" name="Slide Number Placeholder 5"/>
          <p:cNvSpPr>
            <a:spLocks noGrp="1"/>
          </p:cNvSpPr>
          <p:nvPr>
            <p:ph type="sldNum" sz="quarter" idx="12"/>
          </p:nvPr>
        </p:nvSpPr>
        <p:spPr>
          <a:xfrm rot="5400000">
            <a:off x="5989638" y="144462"/>
            <a:ext cx="533400" cy="244476"/>
          </a:xfrm>
        </p:spPr>
        <p:txBody>
          <a:bodyPr/>
          <a:lstStyle/>
          <a:p>
            <a:fld id="{1B0E86D6-327F-4F08-B17E-DE33D4E5F0C2}"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AE7134D-C3DC-444E-AC6D-50CDB65268F1}" type="datetime1">
              <a:rPr lang="en-US" smtClean="0"/>
              <a:t>11-22-2017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B0E86D6-327F-4F08-B17E-DE33D4E5F0C2}" type="slidenum">
              <a:rPr lang="en-US" smtClean="0"/>
              <a:pPr/>
              <a:t>‹#›</a:t>
            </a:fld>
            <a:endParaRPr lang="en-US" dirty="0"/>
          </a:p>
        </p:txBody>
      </p:sp>
    </p:spTree>
    <p:extLst>
      <p:ext uri="{BB962C8B-B14F-4D97-AF65-F5344CB8AC3E}">
        <p14:creationId xmlns:p14="http://schemas.microsoft.com/office/powerpoint/2010/main" val="6618134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B1702B-DE14-4D51-B4FE-F8E9F04F39CB}" type="datetime1">
              <a:rPr lang="en-US" smtClean="0"/>
              <a:t>11-22-2017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B0E86D6-327F-4F08-B17E-DE33D4E5F0C2}" type="slidenum">
              <a:rPr lang="en-US" smtClean="0"/>
              <a:pPr/>
              <a:t>‹#›</a:t>
            </a:fld>
            <a:endParaRPr lang="en-US" dirty="0"/>
          </a:p>
        </p:txBody>
      </p:sp>
    </p:spTree>
    <p:extLst>
      <p:ext uri="{BB962C8B-B14F-4D97-AF65-F5344CB8AC3E}">
        <p14:creationId xmlns:p14="http://schemas.microsoft.com/office/powerpoint/2010/main" val="34615037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FA1637E-498F-43E5-A491-617FD918A7F9}" type="datetime1">
              <a:rPr lang="en-US" smtClean="0"/>
              <a:t>11-22-2017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B0E86D6-327F-4F08-B17E-DE33D4E5F0C2}" type="slidenum">
              <a:rPr lang="en-US" smtClean="0"/>
              <a:pPr/>
              <a:t>‹#›</a:t>
            </a:fld>
            <a:endParaRPr lang="en-US" dirty="0"/>
          </a:p>
        </p:txBody>
      </p:sp>
    </p:spTree>
    <p:extLst>
      <p:ext uri="{BB962C8B-B14F-4D97-AF65-F5344CB8AC3E}">
        <p14:creationId xmlns:p14="http://schemas.microsoft.com/office/powerpoint/2010/main" val="28106000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17B34EA-0341-4803-BB6F-452A8522058E}" type="datetime1">
              <a:rPr lang="en-US" smtClean="0"/>
              <a:t>11-22-2017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B0E86D6-327F-4F08-B17E-DE33D4E5F0C2}" type="slidenum">
              <a:rPr lang="en-US" smtClean="0"/>
              <a:pPr/>
              <a:t>‹#›</a:t>
            </a:fld>
            <a:endParaRPr lang="en-US" dirty="0"/>
          </a:p>
        </p:txBody>
      </p:sp>
    </p:spTree>
    <p:extLst>
      <p:ext uri="{BB962C8B-B14F-4D97-AF65-F5344CB8AC3E}">
        <p14:creationId xmlns:p14="http://schemas.microsoft.com/office/powerpoint/2010/main" val="2022446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81565E5-CBBE-4A22-9B0E-4BD4C67C41B7}" type="datetime1">
              <a:rPr lang="en-US" smtClean="0"/>
              <a:t>11-22-2017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B0E86D6-327F-4F08-B17E-DE33D4E5F0C2}" type="slidenum">
              <a:rPr lang="en-US" smtClean="0"/>
              <a:pPr/>
              <a:t>‹#›</a:t>
            </a:fld>
            <a:endParaRPr lang="en-US" dirty="0"/>
          </a:p>
        </p:txBody>
      </p:sp>
    </p:spTree>
    <p:extLst>
      <p:ext uri="{BB962C8B-B14F-4D97-AF65-F5344CB8AC3E}">
        <p14:creationId xmlns:p14="http://schemas.microsoft.com/office/powerpoint/2010/main" val="30752522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smtClean="0"/>
              <a:t>Click to edit Master title style</a:t>
            </a:r>
            <a:endParaRPr lang="en-US"/>
          </a:p>
        </p:txBody>
      </p:sp>
      <p:sp>
        <p:nvSpPr>
          <p:cNvPr id="3" name="Date Placeholder 2"/>
          <p:cNvSpPr>
            <a:spLocks noGrp="1"/>
          </p:cNvSpPr>
          <p:nvPr>
            <p:ph type="dt" sz="half" idx="10"/>
            <p:custDataLst>
              <p:tags r:id="rId2"/>
            </p:custDataLst>
          </p:nvPr>
        </p:nvSpPr>
        <p:spPr/>
        <p:txBody>
          <a:bodyPr/>
          <a:lstStyle/>
          <a:p>
            <a:fld id="{DA0AA0F0-6354-4C67-AA02-F06526F6A014}" type="datetime1">
              <a:rPr lang="en-US" smtClean="0"/>
              <a:t>11-22-2017</a:t>
            </a:fld>
            <a:endParaRPr lang="en-US" dirty="0"/>
          </a:p>
        </p:txBody>
      </p:sp>
      <p:sp>
        <p:nvSpPr>
          <p:cNvPr id="4" name="Footer Placeholder 3"/>
          <p:cNvSpPr>
            <a:spLocks noGrp="1"/>
          </p:cNvSpPr>
          <p:nvPr>
            <p:ph type="ftr" sz="quarter" idx="11"/>
            <p:custDataLst>
              <p:tags r:id="rId3"/>
            </p:custDataLst>
          </p:nvPr>
        </p:nvSpPr>
        <p:spPr/>
        <p:txBody>
          <a:bodyPr/>
          <a:lstStyle/>
          <a:p>
            <a:endParaRPr lang="en-US" dirty="0"/>
          </a:p>
        </p:txBody>
      </p:sp>
      <p:sp>
        <p:nvSpPr>
          <p:cNvPr id="5" name="Slide Number Placeholder 4"/>
          <p:cNvSpPr>
            <a:spLocks noGrp="1"/>
          </p:cNvSpPr>
          <p:nvPr>
            <p:ph type="sldNum" sz="quarter" idx="12"/>
            <p:custDataLst>
              <p:tags r:id="rId4"/>
            </p:custDataLst>
          </p:nvPr>
        </p:nvSpPr>
        <p:spPr/>
        <p:txBody>
          <a:bodyPr/>
          <a:lstStyle/>
          <a:p>
            <a:fld id="{1B0E86D6-327F-4F08-B17E-DE33D4E5F0C2}" type="slidenum">
              <a:rPr lang="en-US" smtClean="0"/>
              <a:pPr/>
              <a:t>‹#›</a:t>
            </a:fld>
            <a:endParaRPr lang="en-US" dirty="0"/>
          </a:p>
        </p:txBody>
      </p:sp>
    </p:spTree>
    <p:extLst>
      <p:ext uri="{BB962C8B-B14F-4D97-AF65-F5344CB8AC3E}">
        <p14:creationId xmlns:p14="http://schemas.microsoft.com/office/powerpoint/2010/main" val="4201754501"/>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391297-2CCC-412A-ADA5-41F110E4A36D}" type="datetime1">
              <a:rPr lang="en-US" smtClean="0"/>
              <a:t>11-22-2017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B0E86D6-327F-4F08-B17E-DE33D4E5F0C2}" type="slidenum">
              <a:rPr lang="en-US" smtClean="0"/>
              <a:pPr/>
              <a:t>‹#›</a:t>
            </a:fld>
            <a:endParaRPr lang="en-US" dirty="0"/>
          </a:p>
        </p:txBody>
      </p:sp>
    </p:spTree>
    <p:extLst>
      <p:ext uri="{BB962C8B-B14F-4D97-AF65-F5344CB8AC3E}">
        <p14:creationId xmlns:p14="http://schemas.microsoft.com/office/powerpoint/2010/main" val="29923570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A60539A-D345-4A5F-8DF2-2FDD582F50D9}" type="datetime1">
              <a:rPr lang="en-US" smtClean="0"/>
              <a:t>11-22-2017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B0E86D6-327F-4F08-B17E-DE33D4E5F0C2}" type="slidenum">
              <a:rPr lang="en-US" smtClean="0"/>
              <a:pPr/>
              <a:t>‹#›</a:t>
            </a:fld>
            <a:endParaRPr lang="en-US" dirty="0"/>
          </a:p>
        </p:txBody>
      </p:sp>
    </p:spTree>
    <p:extLst>
      <p:ext uri="{BB962C8B-B14F-4D97-AF65-F5344CB8AC3E}">
        <p14:creationId xmlns:p14="http://schemas.microsoft.com/office/powerpoint/2010/main" val="28980896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2E62807-36C5-467E-B625-4D8B1F6D51AD}" type="datetime1">
              <a:rPr lang="en-US" smtClean="0"/>
              <a:t>11-22-2017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B0E86D6-327F-4F08-B17E-DE33D4E5F0C2}" type="slidenum">
              <a:rPr lang="en-US" smtClean="0"/>
              <a:pPr/>
              <a:t>‹#›</a:t>
            </a:fld>
            <a:endParaRPr lang="en-US" dirty="0"/>
          </a:p>
        </p:txBody>
      </p:sp>
    </p:spTree>
    <p:extLst>
      <p:ext uri="{BB962C8B-B14F-4D97-AF65-F5344CB8AC3E}">
        <p14:creationId xmlns:p14="http://schemas.microsoft.com/office/powerpoint/2010/main" val="6581118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6FBECDD-6B62-491E-A0A5-00D1E19787C7}" type="datetime1">
              <a:rPr lang="en-US" smtClean="0"/>
              <a:t>11-22-2017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B0E86D6-327F-4F08-B17E-DE33D4E5F0C2}" type="slidenum">
              <a:rPr lang="en-US" smtClean="0"/>
              <a:pPr/>
              <a:t>‹#›</a:t>
            </a:fld>
            <a:endParaRPr lang="en-US" dirty="0"/>
          </a:p>
        </p:txBody>
      </p:sp>
    </p:spTree>
    <p:extLst>
      <p:ext uri="{BB962C8B-B14F-4D97-AF65-F5344CB8AC3E}">
        <p14:creationId xmlns:p14="http://schemas.microsoft.com/office/powerpoint/2010/main" val="185939514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F117450-DE7F-427C-986A-E3499703C210}" type="datetime1">
              <a:rPr lang="en-US" smtClean="0"/>
              <a:t>11-22-2017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B0E86D6-327F-4F08-B17E-DE33D4E5F0C2}" type="slidenum">
              <a:rPr lang="en-US" smtClean="0"/>
              <a:pPr/>
              <a:t>‹#›</a:t>
            </a:fld>
            <a:endParaRPr lang="en-US" dirty="0"/>
          </a:p>
        </p:txBody>
      </p:sp>
    </p:spTree>
    <p:extLst>
      <p:ext uri="{BB962C8B-B14F-4D97-AF65-F5344CB8AC3E}">
        <p14:creationId xmlns:p14="http://schemas.microsoft.com/office/powerpoint/2010/main" val="30685781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18" Type="http://schemas.openxmlformats.org/officeDocument/2006/relationships/tags" Target="../tags/tag7.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tags" Target="../tags/tag6.xml"/><Relationship Id="rId2" Type="http://schemas.openxmlformats.org/officeDocument/2006/relationships/slideLayout" Target="../slideLayouts/slideLayout2.xml"/><Relationship Id="rId16" Type="http://schemas.openxmlformats.org/officeDocument/2006/relationships/tags" Target="../tags/tag5.xml"/><Relationship Id="rId20" Type="http://schemas.openxmlformats.org/officeDocument/2006/relationships/tags" Target="../tags/tag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4.xml"/><Relationship Id="rId10" Type="http://schemas.openxmlformats.org/officeDocument/2006/relationships/slideLayout" Target="../slideLayouts/slideLayout10.xml"/><Relationship Id="rId19" Type="http://schemas.openxmlformats.org/officeDocument/2006/relationships/tags" Target="../tags/tag8.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3.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ags" Target="../tags/tag43.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17" Type="http://schemas.openxmlformats.org/officeDocument/2006/relationships/tags" Target="../tags/tag47.xml"/><Relationship Id="rId2" Type="http://schemas.openxmlformats.org/officeDocument/2006/relationships/slideLayout" Target="../slideLayouts/slideLayout13.xml"/><Relationship Id="rId16" Type="http://schemas.openxmlformats.org/officeDocument/2006/relationships/tags" Target="../tags/tag46.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ags" Target="../tags/tag45.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ags" Target="../tags/tag4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custDataLst>
              <p:tags r:id="rId13"/>
            </p:custDataLst>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custDataLst>
              <p:tags r:id="rId14"/>
            </p:custDataLst>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custDataLst>
              <p:tags r:id="rId15"/>
            </p:custDataLst>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BD9D7FD3-C933-49CF-8EAA-393AB5072729}" type="datetime1">
              <a:rPr lang="en-US" smtClean="0"/>
              <a:t>11-22-2017</a:t>
            </a:fld>
            <a:endParaRPr lang="en-US" dirty="0"/>
          </a:p>
        </p:txBody>
      </p:sp>
      <p:sp>
        <p:nvSpPr>
          <p:cNvPr id="3" name="Footer Placeholder 2"/>
          <p:cNvSpPr>
            <a:spLocks noGrp="1"/>
          </p:cNvSpPr>
          <p:nvPr>
            <p:ph type="ftr" sz="quarter" idx="3"/>
            <p:custDataLst>
              <p:tags r:id="rId16"/>
            </p:custDataLst>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dirty="0"/>
          </a:p>
        </p:txBody>
      </p:sp>
      <p:sp>
        <p:nvSpPr>
          <p:cNvPr id="7" name="Rectangle 6"/>
          <p:cNvSpPr/>
          <p:nvPr>
            <p:custDataLst>
              <p:tags r:id="rId17"/>
            </p:custDataLst>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Rectangle 7"/>
          <p:cNvSpPr/>
          <p:nvPr>
            <p:custDataLst>
              <p:tags r:id="rId18"/>
            </p:custDataLst>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Rectangle 8"/>
          <p:cNvSpPr/>
          <p:nvPr>
            <p:custDataLst>
              <p:tags r:id="rId19"/>
            </p:custDataLst>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custDataLst>
              <p:tags r:id="rId20"/>
            </p:custDataLst>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1B0E86D6-327F-4F08-B17E-DE33D4E5F0C2}"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iming>
    <p:tnLst>
      <p:par>
        <p:cTn id="1" dur="indefinite" restart="never" nodeType="tmRoot"/>
      </p:par>
    </p:tnLst>
  </p:timing>
  <p:hf hdr="0" ftr="0" dt="0"/>
  <p:txStyles>
    <p:titleStyle>
      <a:lvl1pPr algn="l" rtl="0" eaLnBrk="1" latinLnBrk="0" hangingPunct="1">
        <a:spcBef>
          <a:spcPct val="0"/>
        </a:spcBef>
        <a:buNone/>
        <a:defRPr kumimoji="0" sz="4400" b="0" i="0" u="none"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b="0" i="0" u="none"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custDataLst>
              <p:tags r:id="rId13"/>
            </p:custDataLst>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custDataLst>
              <p:tags r:id="rId14"/>
            </p:custDataLst>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custDataLst>
              <p:tags r:id="rId15"/>
            </p:custDataLst>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9D7FD3-C933-49CF-8EAA-393AB5072729}" type="datetime1">
              <a:rPr lang="en-US" smtClean="0"/>
              <a:t>11-22-2017</a:t>
            </a:fld>
            <a:endParaRPr lang="en-US" dirty="0"/>
          </a:p>
        </p:txBody>
      </p:sp>
      <p:sp>
        <p:nvSpPr>
          <p:cNvPr id="5" name="Footer Placeholder 4"/>
          <p:cNvSpPr>
            <a:spLocks noGrp="1"/>
          </p:cNvSpPr>
          <p:nvPr>
            <p:ph type="ftr" sz="quarter" idx="3"/>
            <p:custDataLst>
              <p:tags r:id="rId16"/>
            </p:custDataLst>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custDataLst>
              <p:tags r:id="rId17"/>
            </p:custDataLst>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0E86D6-327F-4F08-B17E-DE33D4E5F0C2}" type="slidenum">
              <a:rPr lang="en-US" smtClean="0"/>
              <a:pPr/>
              <a:t>‹#›</a:t>
            </a:fld>
            <a:endParaRPr lang="en-US" dirty="0"/>
          </a:p>
        </p:txBody>
      </p:sp>
    </p:spTree>
    <p:extLst>
      <p:ext uri="{BB962C8B-B14F-4D97-AF65-F5344CB8AC3E}">
        <p14:creationId xmlns:p14="http://schemas.microsoft.com/office/powerpoint/2010/main" val="1998947428"/>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54.xml"/><Relationship Id="rId7" Type="http://schemas.openxmlformats.org/officeDocument/2006/relationships/image" Target="../media/image3.wmf"/><Relationship Id="rId2" Type="http://schemas.openxmlformats.org/officeDocument/2006/relationships/tags" Target="../tags/tag53.xml"/><Relationship Id="rId1" Type="http://schemas.openxmlformats.org/officeDocument/2006/relationships/tags" Target="../tags/tag52.xml"/><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tags" Target="../tags/tag55.xml"/></Relationships>
</file>

<file path=ppt/slides/_rels/slide2.xml.rels><?xml version="1.0" encoding="UTF-8" standalone="yes"?>
<Relationships xmlns="http://schemas.openxmlformats.org/package/2006/relationships"><Relationship Id="rId8" Type="http://schemas.openxmlformats.org/officeDocument/2006/relationships/tags" Target="../tags/tag63.xml"/><Relationship Id="rId13" Type="http://schemas.openxmlformats.org/officeDocument/2006/relationships/tags" Target="../tags/tag68.xml"/><Relationship Id="rId18" Type="http://schemas.openxmlformats.org/officeDocument/2006/relationships/tags" Target="../tags/tag73.xml"/><Relationship Id="rId3" Type="http://schemas.openxmlformats.org/officeDocument/2006/relationships/tags" Target="../tags/tag58.xml"/><Relationship Id="rId21" Type="http://schemas.openxmlformats.org/officeDocument/2006/relationships/notesSlide" Target="../notesSlides/notesSlide2.xml"/><Relationship Id="rId7" Type="http://schemas.openxmlformats.org/officeDocument/2006/relationships/tags" Target="../tags/tag62.xml"/><Relationship Id="rId12" Type="http://schemas.openxmlformats.org/officeDocument/2006/relationships/tags" Target="../tags/tag67.xml"/><Relationship Id="rId17" Type="http://schemas.openxmlformats.org/officeDocument/2006/relationships/tags" Target="../tags/tag72.xml"/><Relationship Id="rId2" Type="http://schemas.openxmlformats.org/officeDocument/2006/relationships/tags" Target="../tags/tag57.xml"/><Relationship Id="rId16" Type="http://schemas.openxmlformats.org/officeDocument/2006/relationships/tags" Target="../tags/tag71.xml"/><Relationship Id="rId20" Type="http://schemas.openxmlformats.org/officeDocument/2006/relationships/slideLayout" Target="../slideLayouts/slideLayout2.xml"/><Relationship Id="rId1" Type="http://schemas.openxmlformats.org/officeDocument/2006/relationships/tags" Target="../tags/tag56.xml"/><Relationship Id="rId6" Type="http://schemas.openxmlformats.org/officeDocument/2006/relationships/tags" Target="../tags/tag61.xml"/><Relationship Id="rId11" Type="http://schemas.openxmlformats.org/officeDocument/2006/relationships/tags" Target="../tags/tag66.xml"/><Relationship Id="rId5" Type="http://schemas.openxmlformats.org/officeDocument/2006/relationships/tags" Target="../tags/tag60.xml"/><Relationship Id="rId15" Type="http://schemas.openxmlformats.org/officeDocument/2006/relationships/tags" Target="../tags/tag70.xml"/><Relationship Id="rId23" Type="http://schemas.openxmlformats.org/officeDocument/2006/relationships/image" Target="../media/image5.png"/><Relationship Id="rId10" Type="http://schemas.openxmlformats.org/officeDocument/2006/relationships/tags" Target="../tags/tag65.xml"/><Relationship Id="rId19" Type="http://schemas.openxmlformats.org/officeDocument/2006/relationships/tags" Target="../tags/tag74.xml"/><Relationship Id="rId4" Type="http://schemas.openxmlformats.org/officeDocument/2006/relationships/tags" Target="../tags/tag59.xml"/><Relationship Id="rId9" Type="http://schemas.openxmlformats.org/officeDocument/2006/relationships/tags" Target="../tags/tag64.xml"/><Relationship Id="rId14" Type="http://schemas.openxmlformats.org/officeDocument/2006/relationships/tags" Target="../tags/tag69.xml"/><Relationship Id="rId22"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tags" Target="../tags/tag77.xml"/><Relationship Id="rId2" Type="http://schemas.openxmlformats.org/officeDocument/2006/relationships/tags" Target="../tags/tag76.xml"/><Relationship Id="rId1" Type="http://schemas.openxmlformats.org/officeDocument/2006/relationships/tags" Target="../tags/tag75.xml"/><Relationship Id="rId6" Type="http://schemas.openxmlformats.org/officeDocument/2006/relationships/notesSlide" Target="../notesSlides/notesSlide3.xml"/><Relationship Id="rId5" Type="http://schemas.openxmlformats.org/officeDocument/2006/relationships/slideLayout" Target="../slideLayouts/slideLayout2.xml"/><Relationship Id="rId4" Type="http://schemas.openxmlformats.org/officeDocument/2006/relationships/tags" Target="../tags/tag78.xml"/></Relationships>
</file>

<file path=ppt/slides/_rels/slide4.xml.rels><?xml version="1.0" encoding="UTF-8" standalone="yes"?>
<Relationships xmlns="http://schemas.openxmlformats.org/package/2006/relationships"><Relationship Id="rId3" Type="http://schemas.openxmlformats.org/officeDocument/2006/relationships/tags" Target="../tags/tag81.xml"/><Relationship Id="rId2" Type="http://schemas.openxmlformats.org/officeDocument/2006/relationships/tags" Target="../tags/tag80.xml"/><Relationship Id="rId1" Type="http://schemas.openxmlformats.org/officeDocument/2006/relationships/tags" Target="../tags/tag79.xml"/><Relationship Id="rId6" Type="http://schemas.openxmlformats.org/officeDocument/2006/relationships/notesSlide" Target="../notesSlides/notesSlide4.xml"/><Relationship Id="rId5" Type="http://schemas.openxmlformats.org/officeDocument/2006/relationships/slideLayout" Target="../slideLayouts/slideLayout2.xml"/><Relationship Id="rId4" Type="http://schemas.openxmlformats.org/officeDocument/2006/relationships/tags" Target="../tags/tag82.xml"/></Relationships>
</file>

<file path=ppt/slides/_rels/slide5.xml.rels><?xml version="1.0" encoding="UTF-8" standalone="yes"?>
<Relationships xmlns="http://schemas.openxmlformats.org/package/2006/relationships"><Relationship Id="rId3" Type="http://schemas.openxmlformats.org/officeDocument/2006/relationships/tags" Target="../tags/tag85.xml"/><Relationship Id="rId7" Type="http://schemas.openxmlformats.org/officeDocument/2006/relationships/hyperlink" Target="http://www.collegeofdirectsupport.com/ky" TargetMode="External"/><Relationship Id="rId2" Type="http://schemas.openxmlformats.org/officeDocument/2006/relationships/tags" Target="../tags/tag84.xml"/><Relationship Id="rId1" Type="http://schemas.openxmlformats.org/officeDocument/2006/relationships/tags" Target="../tags/tag83.xml"/><Relationship Id="rId6" Type="http://schemas.openxmlformats.org/officeDocument/2006/relationships/notesSlide" Target="../notesSlides/notesSlide5.xml"/><Relationship Id="rId5" Type="http://schemas.openxmlformats.org/officeDocument/2006/relationships/slideLayout" Target="../slideLayouts/slideLayout2.xml"/><Relationship Id="rId4" Type="http://schemas.openxmlformats.org/officeDocument/2006/relationships/tags" Target="../tags/tag86.xml"/></Relationships>
</file>

<file path=ppt/slides/_rels/slide6.xml.rels><?xml version="1.0" encoding="UTF-8" standalone="yes"?>
<Relationships xmlns="http://schemas.openxmlformats.org/package/2006/relationships"><Relationship Id="rId3" Type="http://schemas.openxmlformats.org/officeDocument/2006/relationships/tags" Target="../tags/tag89.xml"/><Relationship Id="rId2" Type="http://schemas.openxmlformats.org/officeDocument/2006/relationships/tags" Target="../tags/tag88.xml"/><Relationship Id="rId1" Type="http://schemas.openxmlformats.org/officeDocument/2006/relationships/tags" Target="../tags/tag87.xml"/><Relationship Id="rId6" Type="http://schemas.openxmlformats.org/officeDocument/2006/relationships/notesSlide" Target="../notesSlides/notesSlide6.xml"/><Relationship Id="rId5" Type="http://schemas.openxmlformats.org/officeDocument/2006/relationships/slideLayout" Target="../slideLayouts/slideLayout2.xml"/><Relationship Id="rId4" Type="http://schemas.openxmlformats.org/officeDocument/2006/relationships/tags" Target="../tags/tag90.xml"/></Relationships>
</file>

<file path=ppt/slides/_rels/slide7.xml.rels><?xml version="1.0" encoding="UTF-8" standalone="yes"?>
<Relationships xmlns="http://schemas.openxmlformats.org/package/2006/relationships"><Relationship Id="rId3" Type="http://schemas.openxmlformats.org/officeDocument/2006/relationships/tags" Target="../tags/tag93.xml"/><Relationship Id="rId2" Type="http://schemas.openxmlformats.org/officeDocument/2006/relationships/tags" Target="../tags/tag92.xml"/><Relationship Id="rId1" Type="http://schemas.openxmlformats.org/officeDocument/2006/relationships/tags" Target="../tags/tag91.xml"/><Relationship Id="rId6" Type="http://schemas.openxmlformats.org/officeDocument/2006/relationships/notesSlide" Target="../notesSlides/notesSlide7.xml"/><Relationship Id="rId5" Type="http://schemas.openxmlformats.org/officeDocument/2006/relationships/slideLayout" Target="../slideLayouts/slideLayout2.xml"/><Relationship Id="rId4" Type="http://schemas.openxmlformats.org/officeDocument/2006/relationships/tags" Target="../tags/tag94.xml"/></Relationships>
</file>

<file path=ppt/slides/_rels/slide8.xml.rels><?xml version="1.0" encoding="UTF-8" standalone="yes"?>
<Relationships xmlns="http://schemas.openxmlformats.org/package/2006/relationships"><Relationship Id="rId3" Type="http://schemas.openxmlformats.org/officeDocument/2006/relationships/tags" Target="../tags/tag97.xml"/><Relationship Id="rId7" Type="http://schemas.openxmlformats.org/officeDocument/2006/relationships/image" Target="../media/image6.gif"/><Relationship Id="rId2" Type="http://schemas.openxmlformats.org/officeDocument/2006/relationships/tags" Target="../tags/tag96.xml"/><Relationship Id="rId1" Type="http://schemas.openxmlformats.org/officeDocument/2006/relationships/tags" Target="../tags/tag95.xml"/><Relationship Id="rId6" Type="http://schemas.openxmlformats.org/officeDocument/2006/relationships/notesSlide" Target="../notesSlides/notesSlide8.xml"/><Relationship Id="rId5" Type="http://schemas.openxmlformats.org/officeDocument/2006/relationships/slideLayout" Target="../slideLayouts/slideLayout2.xml"/><Relationship Id="rId4" Type="http://schemas.openxmlformats.org/officeDocument/2006/relationships/tags" Target="../tags/tag98.xml"/></Relationships>
</file>

<file path=ppt/slides/_rels/slide9.xml.rels><?xml version="1.0" encoding="UTF-8" standalone="yes"?>
<Relationships xmlns="http://schemas.openxmlformats.org/package/2006/relationships"><Relationship Id="rId3" Type="http://schemas.openxmlformats.org/officeDocument/2006/relationships/tags" Target="../tags/tag101.xml"/><Relationship Id="rId2" Type="http://schemas.openxmlformats.org/officeDocument/2006/relationships/tags" Target="../tags/tag100.xml"/><Relationship Id="rId1" Type="http://schemas.openxmlformats.org/officeDocument/2006/relationships/tags" Target="../tags/tag99.xml"/><Relationship Id="rId6" Type="http://schemas.openxmlformats.org/officeDocument/2006/relationships/notesSlide" Target="../notesSlides/notesSlide9.xml"/><Relationship Id="rId5" Type="http://schemas.openxmlformats.org/officeDocument/2006/relationships/slideLayout" Target="../slideLayouts/slideLayout2.xml"/><Relationship Id="rId4" Type="http://schemas.openxmlformats.org/officeDocument/2006/relationships/tags" Target="../tags/tag102.xml"/></Relationships>
</file>

<file path=ppt/slides/_rels/slide10.xml.rels><?xml version="1.0" encoding="UTF-8" standalone="yes"?>
<Relationships xmlns="http://schemas.openxmlformats.org/package/2006/relationships"><Relationship Id="rId3" Type="http://schemas.openxmlformats.org/officeDocument/2006/relationships/tags" Target="../tags/tag105.xml"/><Relationship Id="rId2" Type="http://schemas.openxmlformats.org/officeDocument/2006/relationships/tags" Target="../tags/tag104.xml"/><Relationship Id="rId1" Type="http://schemas.openxmlformats.org/officeDocument/2006/relationships/tags" Target="../tags/tag103.xml"/><Relationship Id="rId6" Type="http://schemas.openxmlformats.org/officeDocument/2006/relationships/notesSlide" Target="../notesSlides/notesSlide10.xml"/><Relationship Id="rId5" Type="http://schemas.openxmlformats.org/officeDocument/2006/relationships/slideLayout" Target="../slideLayouts/slideLayout2.xml"/><Relationship Id="rId4" Type="http://schemas.openxmlformats.org/officeDocument/2006/relationships/tags" Target="../tags/tag106.xml"/></Relationships>
</file>

<file path=ppt/slides/_rels/slide11.xml.rels><?xml version="1.0" encoding="UTF-8" standalone="yes"?>
<Relationships xmlns="http://schemas.openxmlformats.org/package/2006/relationships"><Relationship Id="rId3" Type="http://schemas.openxmlformats.org/officeDocument/2006/relationships/tags" Target="../tags/tag109.xml"/><Relationship Id="rId2" Type="http://schemas.openxmlformats.org/officeDocument/2006/relationships/tags" Target="../tags/tag108.xml"/><Relationship Id="rId1" Type="http://schemas.openxmlformats.org/officeDocument/2006/relationships/tags" Target="../tags/tag107.xml"/><Relationship Id="rId6" Type="http://schemas.openxmlformats.org/officeDocument/2006/relationships/notesSlide" Target="../notesSlides/notesSlide11.xml"/><Relationship Id="rId5" Type="http://schemas.openxmlformats.org/officeDocument/2006/relationships/slideLayout" Target="../slideLayouts/slideLayout2.xml"/><Relationship Id="rId4" Type="http://schemas.openxmlformats.org/officeDocument/2006/relationships/tags" Target="../tags/tag110.xml"/></Relationships>
</file>

<file path=ppt/slides/_rels/slide12.xml.rels><?xml version="1.0" encoding="UTF-8" standalone="yes"?>
<Relationships xmlns="http://schemas.openxmlformats.org/package/2006/relationships"><Relationship Id="rId3" Type="http://schemas.openxmlformats.org/officeDocument/2006/relationships/tags" Target="../tags/tag113.xml"/><Relationship Id="rId2" Type="http://schemas.openxmlformats.org/officeDocument/2006/relationships/tags" Target="../tags/tag112.xml"/><Relationship Id="rId1" Type="http://schemas.openxmlformats.org/officeDocument/2006/relationships/tags" Target="../tags/tag111.xml"/><Relationship Id="rId6" Type="http://schemas.openxmlformats.org/officeDocument/2006/relationships/notesSlide" Target="../notesSlides/notesSlide12.xml"/><Relationship Id="rId5" Type="http://schemas.openxmlformats.org/officeDocument/2006/relationships/slideLayout" Target="../slideLayouts/slideLayout2.xml"/><Relationship Id="rId4" Type="http://schemas.openxmlformats.org/officeDocument/2006/relationships/tags" Target="../tags/tag114.xml"/></Relationships>
</file>

<file path=ppt/slides/_rels/slide13.xml.rels><?xml version="1.0" encoding="UTF-8" standalone="yes"?>
<Relationships xmlns="http://schemas.openxmlformats.org/package/2006/relationships"><Relationship Id="rId3" Type="http://schemas.openxmlformats.org/officeDocument/2006/relationships/tags" Target="../tags/tag117.xml"/><Relationship Id="rId2" Type="http://schemas.openxmlformats.org/officeDocument/2006/relationships/tags" Target="../tags/tag116.xml"/><Relationship Id="rId1" Type="http://schemas.openxmlformats.org/officeDocument/2006/relationships/tags" Target="../tags/tag115.xml"/><Relationship Id="rId6" Type="http://schemas.openxmlformats.org/officeDocument/2006/relationships/notesSlide" Target="../notesSlides/notesSlide13.xml"/><Relationship Id="rId5" Type="http://schemas.openxmlformats.org/officeDocument/2006/relationships/slideLayout" Target="../slideLayouts/slideLayout2.xml"/><Relationship Id="rId4" Type="http://schemas.openxmlformats.org/officeDocument/2006/relationships/tags" Target="../tags/tag118.xml"/></Relationships>
</file>

<file path=ppt/slides/_rels/slide14.xml.rels><?xml version="1.0" encoding="UTF-8" standalone="yes"?>
<Relationships xmlns="http://schemas.openxmlformats.org/package/2006/relationships"><Relationship Id="rId3" Type="http://schemas.openxmlformats.org/officeDocument/2006/relationships/tags" Target="../tags/tag121.xml"/><Relationship Id="rId2" Type="http://schemas.openxmlformats.org/officeDocument/2006/relationships/tags" Target="../tags/tag120.xml"/><Relationship Id="rId1" Type="http://schemas.openxmlformats.org/officeDocument/2006/relationships/tags" Target="../tags/tag119.xml"/><Relationship Id="rId6" Type="http://schemas.openxmlformats.org/officeDocument/2006/relationships/notesSlide" Target="../notesSlides/notesSlide14.xml"/><Relationship Id="rId5" Type="http://schemas.openxmlformats.org/officeDocument/2006/relationships/slideLayout" Target="../slideLayouts/slideLayout2.xml"/><Relationship Id="rId4" Type="http://schemas.openxmlformats.org/officeDocument/2006/relationships/tags" Target="../tags/tag122.xml"/></Relationships>
</file>

<file path=ppt/slides/_rels/slide15.xml.rels><?xml version="1.0" encoding="UTF-8" standalone="yes"?>
<Relationships xmlns="http://schemas.openxmlformats.org/package/2006/relationships"><Relationship Id="rId3" Type="http://schemas.openxmlformats.org/officeDocument/2006/relationships/tags" Target="../tags/tag125.xml"/><Relationship Id="rId7" Type="http://schemas.openxmlformats.org/officeDocument/2006/relationships/image" Target="../media/image7.jpeg"/><Relationship Id="rId2" Type="http://schemas.openxmlformats.org/officeDocument/2006/relationships/tags" Target="../tags/tag124.xml"/><Relationship Id="rId1" Type="http://schemas.openxmlformats.org/officeDocument/2006/relationships/tags" Target="../tags/tag123.xml"/><Relationship Id="rId6" Type="http://schemas.openxmlformats.org/officeDocument/2006/relationships/notesSlide" Target="../notesSlides/notesSlide15.xml"/><Relationship Id="rId5" Type="http://schemas.openxmlformats.org/officeDocument/2006/relationships/slideLayout" Target="../slideLayouts/slideLayout2.xml"/><Relationship Id="rId4" Type="http://schemas.openxmlformats.org/officeDocument/2006/relationships/tags" Target="../tags/tag126.xml"/></Relationships>
</file>

<file path=ppt/slides/_rels/slide16.xml.rels><?xml version="1.0" encoding="UTF-8" standalone="yes"?>
<Relationships xmlns="http://schemas.openxmlformats.org/package/2006/relationships"><Relationship Id="rId3" Type="http://schemas.openxmlformats.org/officeDocument/2006/relationships/tags" Target="../tags/tag129.xml"/><Relationship Id="rId7" Type="http://schemas.openxmlformats.org/officeDocument/2006/relationships/image" Target="../media/image8.png"/><Relationship Id="rId2" Type="http://schemas.openxmlformats.org/officeDocument/2006/relationships/tags" Target="../tags/tag128.xml"/><Relationship Id="rId1" Type="http://schemas.openxmlformats.org/officeDocument/2006/relationships/tags" Target="../tags/tag127.xml"/><Relationship Id="rId6" Type="http://schemas.openxmlformats.org/officeDocument/2006/relationships/notesSlide" Target="../notesSlides/notesSlide16.xml"/><Relationship Id="rId5" Type="http://schemas.openxmlformats.org/officeDocument/2006/relationships/slideLayout" Target="../slideLayouts/slideLayout2.xml"/><Relationship Id="rId4" Type="http://schemas.openxmlformats.org/officeDocument/2006/relationships/tags" Target="../tags/tag130.xml"/></Relationships>
</file>

<file path=ppt/slides/_rels/slide17.xml.rels><?xml version="1.0" encoding="UTF-8" standalone="yes"?>
<Relationships xmlns="http://schemas.openxmlformats.org/package/2006/relationships"><Relationship Id="rId3" Type="http://schemas.openxmlformats.org/officeDocument/2006/relationships/tags" Target="../tags/tag133.xml"/><Relationship Id="rId2" Type="http://schemas.openxmlformats.org/officeDocument/2006/relationships/tags" Target="../tags/tag132.xml"/><Relationship Id="rId1" Type="http://schemas.openxmlformats.org/officeDocument/2006/relationships/tags" Target="../tags/tag131.xml"/><Relationship Id="rId6" Type="http://schemas.openxmlformats.org/officeDocument/2006/relationships/notesSlide" Target="../notesSlides/notesSlide17.xml"/><Relationship Id="rId5" Type="http://schemas.openxmlformats.org/officeDocument/2006/relationships/slideLayout" Target="../slideLayouts/slideLayout2.xml"/><Relationship Id="rId4" Type="http://schemas.openxmlformats.org/officeDocument/2006/relationships/tags" Target="../tags/tag134.xml"/></Relationships>
</file>

<file path=ppt/slides/_rels/slide18.xml.rels><?xml version="1.0" encoding="UTF-8" standalone="yes"?>
<Relationships xmlns="http://schemas.openxmlformats.org/package/2006/relationships"><Relationship Id="rId3" Type="http://schemas.openxmlformats.org/officeDocument/2006/relationships/tags" Target="../tags/tag137.xml"/><Relationship Id="rId2" Type="http://schemas.openxmlformats.org/officeDocument/2006/relationships/tags" Target="../tags/tag136.xml"/><Relationship Id="rId1" Type="http://schemas.openxmlformats.org/officeDocument/2006/relationships/tags" Target="../tags/tag135.xml"/><Relationship Id="rId6" Type="http://schemas.openxmlformats.org/officeDocument/2006/relationships/notesSlide" Target="../notesSlides/notesSlide18.xml"/><Relationship Id="rId5" Type="http://schemas.openxmlformats.org/officeDocument/2006/relationships/slideLayout" Target="../slideLayouts/slideLayout2.xml"/><Relationship Id="rId4" Type="http://schemas.openxmlformats.org/officeDocument/2006/relationships/tags" Target="../tags/tag138.xml"/></Relationships>
</file>

<file path=ppt/slides/_rels/slide19.xml.rels><?xml version="1.0" encoding="UTF-8" standalone="yes"?>
<Relationships xmlns="http://schemas.openxmlformats.org/package/2006/relationships"><Relationship Id="rId3" Type="http://schemas.openxmlformats.org/officeDocument/2006/relationships/tags" Target="../tags/tag141.xml"/><Relationship Id="rId2" Type="http://schemas.openxmlformats.org/officeDocument/2006/relationships/tags" Target="../tags/tag140.xml"/><Relationship Id="rId1" Type="http://schemas.openxmlformats.org/officeDocument/2006/relationships/tags" Target="../tags/tag139.xml"/><Relationship Id="rId6" Type="http://schemas.openxmlformats.org/officeDocument/2006/relationships/notesSlide" Target="../notesSlides/notesSlide19.xml"/><Relationship Id="rId5" Type="http://schemas.openxmlformats.org/officeDocument/2006/relationships/slideLayout" Target="../slideLayouts/slideLayout2.xml"/><Relationship Id="rId4" Type="http://schemas.openxmlformats.org/officeDocument/2006/relationships/tags" Target="../tags/tag142.xml"/></Relationships>
</file>

<file path=ppt/slides/_rels/slide20.xml.rels><?xml version="1.0" encoding="UTF-8" standalone="yes"?>
<Relationships xmlns="http://schemas.openxmlformats.org/package/2006/relationships"><Relationship Id="rId3" Type="http://schemas.openxmlformats.org/officeDocument/2006/relationships/tags" Target="../tags/tag145.xml"/><Relationship Id="rId2" Type="http://schemas.openxmlformats.org/officeDocument/2006/relationships/tags" Target="../tags/tag144.xml"/><Relationship Id="rId1" Type="http://schemas.openxmlformats.org/officeDocument/2006/relationships/tags" Target="../tags/tag143.xml"/><Relationship Id="rId6" Type="http://schemas.openxmlformats.org/officeDocument/2006/relationships/notesSlide" Target="../notesSlides/notesSlide20.xml"/><Relationship Id="rId5" Type="http://schemas.openxmlformats.org/officeDocument/2006/relationships/slideLayout" Target="../slideLayouts/slideLayout2.xml"/><Relationship Id="rId4" Type="http://schemas.openxmlformats.org/officeDocument/2006/relationships/tags" Target="../tags/tag14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tags" Target="../tags/tag149.xml"/><Relationship Id="rId7" Type="http://schemas.openxmlformats.org/officeDocument/2006/relationships/image" Target="../media/image9.jpeg"/><Relationship Id="rId2" Type="http://schemas.openxmlformats.org/officeDocument/2006/relationships/tags" Target="../tags/tag148.xml"/><Relationship Id="rId1" Type="http://schemas.openxmlformats.org/officeDocument/2006/relationships/tags" Target="../tags/tag147.xml"/><Relationship Id="rId6" Type="http://schemas.openxmlformats.org/officeDocument/2006/relationships/notesSlide" Target="../notesSlides/notesSlide22.xml"/><Relationship Id="rId5" Type="http://schemas.openxmlformats.org/officeDocument/2006/relationships/slideLayout" Target="../slideLayouts/slideLayout2.xml"/><Relationship Id="rId4" Type="http://schemas.openxmlformats.org/officeDocument/2006/relationships/tags" Target="../tags/tag150.xml"/></Relationships>
</file>

<file path=ppt/slides/_rels/slide23.xml.rels><?xml version="1.0" encoding="UTF-8" standalone="yes"?>
<Relationships xmlns="http://schemas.openxmlformats.org/package/2006/relationships"><Relationship Id="rId3" Type="http://schemas.openxmlformats.org/officeDocument/2006/relationships/tags" Target="../tags/tag153.xml"/><Relationship Id="rId7" Type="http://schemas.openxmlformats.org/officeDocument/2006/relationships/image" Target="../media/image10.wmf"/><Relationship Id="rId2" Type="http://schemas.openxmlformats.org/officeDocument/2006/relationships/tags" Target="../tags/tag152.xml"/><Relationship Id="rId1" Type="http://schemas.openxmlformats.org/officeDocument/2006/relationships/tags" Target="../tags/tag151.xml"/><Relationship Id="rId6" Type="http://schemas.openxmlformats.org/officeDocument/2006/relationships/notesSlide" Target="../notesSlides/notesSlide23.xml"/><Relationship Id="rId5" Type="http://schemas.openxmlformats.org/officeDocument/2006/relationships/slideLayout" Target="../slideLayouts/slideLayout2.xml"/><Relationship Id="rId4" Type="http://schemas.openxmlformats.org/officeDocument/2006/relationships/tags" Target="../tags/tag154.xml"/></Relationships>
</file>

<file path=ppt/slides/_rels/slide24.xml.rels><?xml version="1.0" encoding="UTF-8" standalone="yes"?>
<Relationships xmlns="http://schemas.openxmlformats.org/package/2006/relationships"><Relationship Id="rId3" Type="http://schemas.openxmlformats.org/officeDocument/2006/relationships/tags" Target="../tags/tag157.xml"/><Relationship Id="rId7" Type="http://schemas.openxmlformats.org/officeDocument/2006/relationships/image" Target="../media/image11.wmf"/><Relationship Id="rId2" Type="http://schemas.openxmlformats.org/officeDocument/2006/relationships/tags" Target="../tags/tag156.xml"/><Relationship Id="rId1" Type="http://schemas.openxmlformats.org/officeDocument/2006/relationships/tags" Target="../tags/tag155.xml"/><Relationship Id="rId6" Type="http://schemas.openxmlformats.org/officeDocument/2006/relationships/notesSlide" Target="../notesSlides/notesSlide24.xml"/><Relationship Id="rId5" Type="http://schemas.openxmlformats.org/officeDocument/2006/relationships/slideLayout" Target="../slideLayouts/slideLayout2.xml"/><Relationship Id="rId4" Type="http://schemas.openxmlformats.org/officeDocument/2006/relationships/tags" Target="../tags/tag158.xml"/></Relationships>
</file>

<file path=ppt/slides/_rels/slide25.xml.rels><?xml version="1.0" encoding="UTF-8" standalone="yes"?>
<Relationships xmlns="http://schemas.openxmlformats.org/package/2006/relationships"><Relationship Id="rId3" Type="http://schemas.openxmlformats.org/officeDocument/2006/relationships/tags" Target="../tags/tag161.xml"/><Relationship Id="rId2" Type="http://schemas.openxmlformats.org/officeDocument/2006/relationships/tags" Target="../tags/tag160.xml"/><Relationship Id="rId1" Type="http://schemas.openxmlformats.org/officeDocument/2006/relationships/tags" Target="../tags/tag159.xml"/><Relationship Id="rId6" Type="http://schemas.openxmlformats.org/officeDocument/2006/relationships/notesSlide" Target="../notesSlides/notesSlide25.xml"/><Relationship Id="rId5" Type="http://schemas.openxmlformats.org/officeDocument/2006/relationships/slideLayout" Target="../slideLayouts/slideLayout2.xml"/><Relationship Id="rId4" Type="http://schemas.openxmlformats.org/officeDocument/2006/relationships/tags" Target="../tags/tag162.xml"/></Relationships>
</file>

<file path=ppt/slides/_rels/slide26.xml.rels><?xml version="1.0" encoding="UTF-8" standalone="yes"?>
<Relationships xmlns="http://schemas.openxmlformats.org/package/2006/relationships"><Relationship Id="rId3" Type="http://schemas.openxmlformats.org/officeDocument/2006/relationships/tags" Target="../tags/tag165.xml"/><Relationship Id="rId2" Type="http://schemas.openxmlformats.org/officeDocument/2006/relationships/tags" Target="../tags/tag164.xml"/><Relationship Id="rId1" Type="http://schemas.openxmlformats.org/officeDocument/2006/relationships/tags" Target="../tags/tag163.xml"/><Relationship Id="rId6" Type="http://schemas.openxmlformats.org/officeDocument/2006/relationships/notesSlide" Target="../notesSlides/notesSlide26.xml"/><Relationship Id="rId5" Type="http://schemas.openxmlformats.org/officeDocument/2006/relationships/slideLayout" Target="../slideLayouts/slideLayout2.xml"/><Relationship Id="rId4" Type="http://schemas.openxmlformats.org/officeDocument/2006/relationships/tags" Target="../tags/tag166.xml"/></Relationships>
</file>

<file path=ppt/slides/_rels/slide27.xml.rels><?xml version="1.0" encoding="UTF-8" standalone="yes"?>
<Relationships xmlns="http://schemas.openxmlformats.org/package/2006/relationships"><Relationship Id="rId8" Type="http://schemas.openxmlformats.org/officeDocument/2006/relationships/image" Target="../media/image3.wmf"/><Relationship Id="rId3" Type="http://schemas.openxmlformats.org/officeDocument/2006/relationships/tags" Target="../tags/tag169.xml"/><Relationship Id="rId7" Type="http://schemas.openxmlformats.org/officeDocument/2006/relationships/notesSlide" Target="../notesSlides/notesSlide27.xml"/><Relationship Id="rId2" Type="http://schemas.openxmlformats.org/officeDocument/2006/relationships/tags" Target="../tags/tag168.xml"/><Relationship Id="rId1" Type="http://schemas.openxmlformats.org/officeDocument/2006/relationships/tags" Target="../tags/tag167.xml"/><Relationship Id="rId6" Type="http://schemas.openxmlformats.org/officeDocument/2006/relationships/slideLayout" Target="../slideLayouts/slideLayout1.xml"/><Relationship Id="rId5" Type="http://schemas.openxmlformats.org/officeDocument/2006/relationships/tags" Target="../tags/tag171.xml"/><Relationship Id="rId4" Type="http://schemas.openxmlformats.org/officeDocument/2006/relationships/tags" Target="../tags/tag170.xml"/></Relationships>
</file>

<file path=ppt/slides/_rels/slide28.xml.rels><?xml version="1.0" encoding="UTF-8" standalone="yes"?>
<Relationships xmlns="http://schemas.openxmlformats.org/package/2006/relationships"><Relationship Id="rId3" Type="http://schemas.openxmlformats.org/officeDocument/2006/relationships/tags" Target="../tags/tag174.xml"/><Relationship Id="rId2" Type="http://schemas.openxmlformats.org/officeDocument/2006/relationships/tags" Target="../tags/tag173.xml"/><Relationship Id="rId1" Type="http://schemas.openxmlformats.org/officeDocument/2006/relationships/tags" Target="../tags/tag172.xml"/><Relationship Id="rId6" Type="http://schemas.openxmlformats.org/officeDocument/2006/relationships/notesSlide" Target="../notesSlides/notesSlide28.xml"/><Relationship Id="rId5" Type="http://schemas.openxmlformats.org/officeDocument/2006/relationships/slideLayout" Target="../slideLayouts/slideLayout2.xml"/><Relationship Id="rId4" Type="http://schemas.openxmlformats.org/officeDocument/2006/relationships/tags" Target="../tags/tag175.xml"/></Relationships>
</file>

<file path=ppt/slides/_rels/slide29.xml.rels><?xml version="1.0" encoding="UTF-8" standalone="yes"?>
<Relationships xmlns="http://schemas.openxmlformats.org/package/2006/relationships"><Relationship Id="rId3" Type="http://schemas.openxmlformats.org/officeDocument/2006/relationships/tags" Target="../tags/tag178.xml"/><Relationship Id="rId2" Type="http://schemas.openxmlformats.org/officeDocument/2006/relationships/tags" Target="../tags/tag177.xml"/><Relationship Id="rId1" Type="http://schemas.openxmlformats.org/officeDocument/2006/relationships/tags" Target="../tags/tag176.xml"/><Relationship Id="rId6" Type="http://schemas.openxmlformats.org/officeDocument/2006/relationships/notesSlide" Target="../notesSlides/notesSlide29.xml"/><Relationship Id="rId5" Type="http://schemas.openxmlformats.org/officeDocument/2006/relationships/slideLayout" Target="../slideLayouts/slideLayout2.xml"/><Relationship Id="rId4" Type="http://schemas.openxmlformats.org/officeDocument/2006/relationships/tags" Target="../tags/tag179.xml"/></Relationships>
</file>

<file path=ppt/slides/_rels/slide30.xml.rels><?xml version="1.0" encoding="UTF-8" standalone="yes"?>
<Relationships xmlns="http://schemas.openxmlformats.org/package/2006/relationships"><Relationship Id="rId3" Type="http://schemas.openxmlformats.org/officeDocument/2006/relationships/tags" Target="../tags/tag182.xml"/><Relationship Id="rId2" Type="http://schemas.openxmlformats.org/officeDocument/2006/relationships/tags" Target="../tags/tag181.xml"/><Relationship Id="rId1" Type="http://schemas.openxmlformats.org/officeDocument/2006/relationships/tags" Target="../tags/tag180.xml"/><Relationship Id="rId6" Type="http://schemas.openxmlformats.org/officeDocument/2006/relationships/notesSlide" Target="../notesSlides/notesSlide30.xml"/><Relationship Id="rId5" Type="http://schemas.openxmlformats.org/officeDocument/2006/relationships/slideLayout" Target="../slideLayouts/slideLayout2.xml"/><Relationship Id="rId4" Type="http://schemas.openxmlformats.org/officeDocument/2006/relationships/tags" Target="../tags/tag183.xml"/></Relationships>
</file>

<file path=ppt/slides/_rels/slide31.xml.rels><?xml version="1.0" encoding="UTF-8" standalone="yes"?>
<Relationships xmlns="http://schemas.openxmlformats.org/package/2006/relationships"><Relationship Id="rId3" Type="http://schemas.openxmlformats.org/officeDocument/2006/relationships/tags" Target="../tags/tag186.xml"/><Relationship Id="rId2" Type="http://schemas.openxmlformats.org/officeDocument/2006/relationships/tags" Target="../tags/tag185.xml"/><Relationship Id="rId1" Type="http://schemas.openxmlformats.org/officeDocument/2006/relationships/tags" Target="../tags/tag184.xml"/><Relationship Id="rId5" Type="http://schemas.openxmlformats.org/officeDocument/2006/relationships/notesSlide" Target="../notesSlides/notesSlide31.xml"/><Relationship Id="rId4"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tags" Target="../tags/tag189.xml"/><Relationship Id="rId2" Type="http://schemas.openxmlformats.org/officeDocument/2006/relationships/tags" Target="../tags/tag188.xml"/><Relationship Id="rId1" Type="http://schemas.openxmlformats.org/officeDocument/2006/relationships/tags" Target="../tags/tag187.xml"/><Relationship Id="rId6" Type="http://schemas.openxmlformats.org/officeDocument/2006/relationships/notesSlide" Target="../notesSlides/notesSlide32.xml"/><Relationship Id="rId5" Type="http://schemas.openxmlformats.org/officeDocument/2006/relationships/slideLayout" Target="../slideLayouts/slideLayout2.xml"/><Relationship Id="rId4" Type="http://schemas.openxmlformats.org/officeDocument/2006/relationships/tags" Target="../tags/tag190.xml"/></Relationships>
</file>

<file path=ppt/slides/_rels/slide33.xml.rels><?xml version="1.0" encoding="UTF-8" standalone="yes"?>
<Relationships xmlns="http://schemas.openxmlformats.org/package/2006/relationships"><Relationship Id="rId3" Type="http://schemas.openxmlformats.org/officeDocument/2006/relationships/tags" Target="../tags/tag193.xml"/><Relationship Id="rId2" Type="http://schemas.openxmlformats.org/officeDocument/2006/relationships/tags" Target="../tags/tag192.xml"/><Relationship Id="rId1" Type="http://schemas.openxmlformats.org/officeDocument/2006/relationships/tags" Target="../tags/tag191.xml"/><Relationship Id="rId6" Type="http://schemas.openxmlformats.org/officeDocument/2006/relationships/notesSlide" Target="../notesSlides/notesSlide33.xml"/><Relationship Id="rId5" Type="http://schemas.openxmlformats.org/officeDocument/2006/relationships/slideLayout" Target="../slideLayouts/slideLayout2.xml"/><Relationship Id="rId4" Type="http://schemas.openxmlformats.org/officeDocument/2006/relationships/tags" Target="../tags/tag194.xml"/></Relationships>
</file>

<file path=ppt/slides/_rels/slide34.xml.rels><?xml version="1.0" encoding="UTF-8" standalone="yes"?>
<Relationships xmlns="http://schemas.openxmlformats.org/package/2006/relationships"><Relationship Id="rId3" Type="http://schemas.openxmlformats.org/officeDocument/2006/relationships/tags" Target="../tags/tag197.xml"/><Relationship Id="rId2" Type="http://schemas.openxmlformats.org/officeDocument/2006/relationships/tags" Target="../tags/tag196.xml"/><Relationship Id="rId1" Type="http://schemas.openxmlformats.org/officeDocument/2006/relationships/tags" Target="../tags/tag195.xml"/><Relationship Id="rId6" Type="http://schemas.openxmlformats.org/officeDocument/2006/relationships/notesSlide" Target="../notesSlides/notesSlide34.xml"/><Relationship Id="rId5" Type="http://schemas.openxmlformats.org/officeDocument/2006/relationships/slideLayout" Target="../slideLayouts/slideLayout2.xml"/><Relationship Id="rId4" Type="http://schemas.openxmlformats.org/officeDocument/2006/relationships/tags" Target="../tags/tag198.xml"/></Relationships>
</file>

<file path=ppt/slides/_rels/slide35.xml.rels><?xml version="1.0" encoding="UTF-8" standalone="yes"?>
<Relationships xmlns="http://schemas.openxmlformats.org/package/2006/relationships"><Relationship Id="rId3" Type="http://schemas.openxmlformats.org/officeDocument/2006/relationships/tags" Target="../tags/tag201.xml"/><Relationship Id="rId2" Type="http://schemas.openxmlformats.org/officeDocument/2006/relationships/tags" Target="../tags/tag200.xml"/><Relationship Id="rId1" Type="http://schemas.openxmlformats.org/officeDocument/2006/relationships/tags" Target="../tags/tag199.xml"/><Relationship Id="rId6" Type="http://schemas.openxmlformats.org/officeDocument/2006/relationships/notesSlide" Target="../notesSlides/notesSlide35.xml"/><Relationship Id="rId5" Type="http://schemas.openxmlformats.org/officeDocument/2006/relationships/slideLayout" Target="../slideLayouts/slideLayout2.xml"/><Relationship Id="rId4" Type="http://schemas.openxmlformats.org/officeDocument/2006/relationships/tags" Target="../tags/tag202.xml"/></Relationships>
</file>

<file path=ppt/slides/_rels/slide36.xml.rels><?xml version="1.0" encoding="UTF-8" standalone="yes"?>
<Relationships xmlns="http://schemas.openxmlformats.org/package/2006/relationships"><Relationship Id="rId3" Type="http://schemas.openxmlformats.org/officeDocument/2006/relationships/tags" Target="../tags/tag205.xml"/><Relationship Id="rId2" Type="http://schemas.openxmlformats.org/officeDocument/2006/relationships/tags" Target="../tags/tag204.xml"/><Relationship Id="rId1" Type="http://schemas.openxmlformats.org/officeDocument/2006/relationships/tags" Target="../tags/tag203.xml"/><Relationship Id="rId6" Type="http://schemas.openxmlformats.org/officeDocument/2006/relationships/notesSlide" Target="../notesSlides/notesSlide36.xml"/><Relationship Id="rId5" Type="http://schemas.openxmlformats.org/officeDocument/2006/relationships/slideLayout" Target="../slideLayouts/slideLayout2.xml"/><Relationship Id="rId4" Type="http://schemas.openxmlformats.org/officeDocument/2006/relationships/tags" Target="../tags/tag206.xml"/></Relationships>
</file>

<file path=ppt/slides/_rels/slide37.xml.rels><?xml version="1.0" encoding="UTF-8" standalone="yes"?>
<Relationships xmlns="http://schemas.openxmlformats.org/package/2006/relationships"><Relationship Id="rId3" Type="http://schemas.openxmlformats.org/officeDocument/2006/relationships/tags" Target="../tags/tag209.xml"/><Relationship Id="rId2" Type="http://schemas.openxmlformats.org/officeDocument/2006/relationships/tags" Target="../tags/tag208.xml"/><Relationship Id="rId1" Type="http://schemas.openxmlformats.org/officeDocument/2006/relationships/tags" Target="../tags/tag207.xml"/><Relationship Id="rId6" Type="http://schemas.openxmlformats.org/officeDocument/2006/relationships/notesSlide" Target="../notesSlides/notesSlide37.xml"/><Relationship Id="rId5" Type="http://schemas.openxmlformats.org/officeDocument/2006/relationships/slideLayout" Target="../slideLayouts/slideLayout2.xml"/><Relationship Id="rId4" Type="http://schemas.openxmlformats.org/officeDocument/2006/relationships/tags" Target="../tags/tag210.xml"/></Relationships>
</file>

<file path=ppt/slides/_rels/slide38.xml.rels><?xml version="1.0" encoding="UTF-8" standalone="yes"?>
<Relationships xmlns="http://schemas.openxmlformats.org/package/2006/relationships"><Relationship Id="rId3" Type="http://schemas.openxmlformats.org/officeDocument/2006/relationships/tags" Target="../tags/tag213.xml"/><Relationship Id="rId2" Type="http://schemas.openxmlformats.org/officeDocument/2006/relationships/tags" Target="../tags/tag212.xml"/><Relationship Id="rId1" Type="http://schemas.openxmlformats.org/officeDocument/2006/relationships/tags" Target="../tags/tag211.xml"/><Relationship Id="rId6" Type="http://schemas.openxmlformats.org/officeDocument/2006/relationships/notesSlide" Target="../notesSlides/notesSlide38.xml"/><Relationship Id="rId5" Type="http://schemas.openxmlformats.org/officeDocument/2006/relationships/slideLayout" Target="../slideLayouts/slideLayout2.xml"/><Relationship Id="rId4" Type="http://schemas.openxmlformats.org/officeDocument/2006/relationships/tags" Target="../tags/tag214.xml"/></Relationships>
</file>

<file path=ppt/slides/_rels/slide39.xml.rels><?xml version="1.0" encoding="UTF-8" standalone="yes"?>
<Relationships xmlns="http://schemas.openxmlformats.org/package/2006/relationships"><Relationship Id="rId3" Type="http://schemas.openxmlformats.org/officeDocument/2006/relationships/tags" Target="../tags/tag217.xml"/><Relationship Id="rId2" Type="http://schemas.openxmlformats.org/officeDocument/2006/relationships/tags" Target="../tags/tag216.xml"/><Relationship Id="rId1" Type="http://schemas.openxmlformats.org/officeDocument/2006/relationships/tags" Target="../tags/tag215.xml"/><Relationship Id="rId6" Type="http://schemas.openxmlformats.org/officeDocument/2006/relationships/notesSlide" Target="../notesSlides/notesSlide39.xml"/><Relationship Id="rId5" Type="http://schemas.openxmlformats.org/officeDocument/2006/relationships/slideLayout" Target="../slideLayouts/slideLayout2.xml"/><Relationship Id="rId4" Type="http://schemas.openxmlformats.org/officeDocument/2006/relationships/tags" Target="../tags/tag218.xml"/></Relationships>
</file>

<file path=ppt/slides/_rels/slide40.xml.rels><?xml version="1.0" encoding="UTF-8" standalone="yes"?>
<Relationships xmlns="http://schemas.openxmlformats.org/package/2006/relationships"><Relationship Id="rId3" Type="http://schemas.openxmlformats.org/officeDocument/2006/relationships/tags" Target="../tags/tag221.xml"/><Relationship Id="rId2" Type="http://schemas.openxmlformats.org/officeDocument/2006/relationships/tags" Target="../tags/tag220.xml"/><Relationship Id="rId1" Type="http://schemas.openxmlformats.org/officeDocument/2006/relationships/tags" Target="../tags/tag219.xml"/><Relationship Id="rId6" Type="http://schemas.openxmlformats.org/officeDocument/2006/relationships/notesSlide" Target="../notesSlides/notesSlide40.xml"/><Relationship Id="rId5" Type="http://schemas.openxmlformats.org/officeDocument/2006/relationships/slideLayout" Target="../slideLayouts/slideLayout2.xml"/><Relationship Id="rId4" Type="http://schemas.openxmlformats.org/officeDocument/2006/relationships/tags" Target="../tags/tag222.xml"/></Relationships>
</file>

<file path=ppt/slides/_rels/slide41.xml.rels><?xml version="1.0" encoding="UTF-8" standalone="yes"?>
<Relationships xmlns="http://schemas.openxmlformats.org/package/2006/relationships"><Relationship Id="rId3" Type="http://schemas.openxmlformats.org/officeDocument/2006/relationships/tags" Target="../tags/tag225.xml"/><Relationship Id="rId2" Type="http://schemas.openxmlformats.org/officeDocument/2006/relationships/tags" Target="../tags/tag224.xml"/><Relationship Id="rId1" Type="http://schemas.openxmlformats.org/officeDocument/2006/relationships/tags" Target="../tags/tag223.xml"/><Relationship Id="rId6" Type="http://schemas.openxmlformats.org/officeDocument/2006/relationships/notesSlide" Target="../notesSlides/notesSlide41.xml"/><Relationship Id="rId5" Type="http://schemas.openxmlformats.org/officeDocument/2006/relationships/slideLayout" Target="../slideLayouts/slideLayout2.xml"/><Relationship Id="rId4" Type="http://schemas.openxmlformats.org/officeDocument/2006/relationships/tags" Target="../tags/tag226.xml"/></Relationships>
</file>

<file path=ppt/slides/_rels/slide4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tags" Target="../tags/tag229.xml"/><Relationship Id="rId7" Type="http://schemas.openxmlformats.org/officeDocument/2006/relationships/image" Target="../media/image12.png"/><Relationship Id="rId2" Type="http://schemas.openxmlformats.org/officeDocument/2006/relationships/tags" Target="../tags/tag228.xml"/><Relationship Id="rId1" Type="http://schemas.openxmlformats.org/officeDocument/2006/relationships/tags" Target="../tags/tag227.xml"/><Relationship Id="rId6" Type="http://schemas.openxmlformats.org/officeDocument/2006/relationships/notesSlide" Target="../notesSlides/notesSlide42.xml"/><Relationship Id="rId5" Type="http://schemas.openxmlformats.org/officeDocument/2006/relationships/slideLayout" Target="../slideLayouts/slideLayout2.xml"/><Relationship Id="rId4" Type="http://schemas.openxmlformats.org/officeDocument/2006/relationships/tags" Target="../tags/tag230.xml"/></Relationships>
</file>

<file path=ppt/slides/_rels/slide43.xml.rels><?xml version="1.0" encoding="UTF-8" standalone="yes"?>
<Relationships xmlns="http://schemas.openxmlformats.org/package/2006/relationships"><Relationship Id="rId3" Type="http://schemas.openxmlformats.org/officeDocument/2006/relationships/tags" Target="../tags/tag233.xml"/><Relationship Id="rId7" Type="http://schemas.openxmlformats.org/officeDocument/2006/relationships/image" Target="../media/image14.jpeg"/><Relationship Id="rId2" Type="http://schemas.openxmlformats.org/officeDocument/2006/relationships/tags" Target="../tags/tag232.xml"/><Relationship Id="rId1" Type="http://schemas.openxmlformats.org/officeDocument/2006/relationships/tags" Target="../tags/tag231.xml"/><Relationship Id="rId6" Type="http://schemas.openxmlformats.org/officeDocument/2006/relationships/notesSlide" Target="../notesSlides/notesSlide43.xml"/><Relationship Id="rId5" Type="http://schemas.openxmlformats.org/officeDocument/2006/relationships/slideLayout" Target="../slideLayouts/slideLayout2.xml"/><Relationship Id="rId4" Type="http://schemas.openxmlformats.org/officeDocument/2006/relationships/tags" Target="../tags/tag234.xml"/></Relationships>
</file>

<file path=ppt/slides/_rels/slide44.xml.rels><?xml version="1.0" encoding="UTF-8" standalone="yes"?>
<Relationships xmlns="http://schemas.openxmlformats.org/package/2006/relationships"><Relationship Id="rId3" Type="http://schemas.openxmlformats.org/officeDocument/2006/relationships/tags" Target="../tags/tag237.xml"/><Relationship Id="rId2" Type="http://schemas.openxmlformats.org/officeDocument/2006/relationships/tags" Target="../tags/tag236.xml"/><Relationship Id="rId1" Type="http://schemas.openxmlformats.org/officeDocument/2006/relationships/tags" Target="../tags/tag235.xml"/><Relationship Id="rId6" Type="http://schemas.openxmlformats.org/officeDocument/2006/relationships/notesSlide" Target="../notesSlides/notesSlide44.xml"/><Relationship Id="rId5" Type="http://schemas.openxmlformats.org/officeDocument/2006/relationships/slideLayout" Target="../slideLayouts/slideLayout2.xml"/><Relationship Id="rId4" Type="http://schemas.openxmlformats.org/officeDocument/2006/relationships/tags" Target="../tags/tag238.xml"/></Relationships>
</file>

<file path=ppt/slides/_rels/slide45.xml.rels><?xml version="1.0" encoding="UTF-8" standalone="yes"?>
<Relationships xmlns="http://schemas.openxmlformats.org/package/2006/relationships"><Relationship Id="rId8" Type="http://schemas.openxmlformats.org/officeDocument/2006/relationships/slideLayout" Target="../slideLayouts/slideLayout5.xml"/><Relationship Id="rId3" Type="http://schemas.openxmlformats.org/officeDocument/2006/relationships/tags" Target="../tags/tag241.xml"/><Relationship Id="rId7" Type="http://schemas.openxmlformats.org/officeDocument/2006/relationships/tags" Target="../tags/tag245.xml"/><Relationship Id="rId2" Type="http://schemas.openxmlformats.org/officeDocument/2006/relationships/tags" Target="../tags/tag240.xml"/><Relationship Id="rId1" Type="http://schemas.openxmlformats.org/officeDocument/2006/relationships/tags" Target="../tags/tag239.xml"/><Relationship Id="rId6" Type="http://schemas.openxmlformats.org/officeDocument/2006/relationships/tags" Target="../tags/tag244.xml"/><Relationship Id="rId5" Type="http://schemas.openxmlformats.org/officeDocument/2006/relationships/tags" Target="../tags/tag243.xml"/><Relationship Id="rId4" Type="http://schemas.openxmlformats.org/officeDocument/2006/relationships/tags" Target="../tags/tag242.xml"/><Relationship Id="rId9"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3" Type="http://schemas.openxmlformats.org/officeDocument/2006/relationships/tags" Target="../tags/tag248.xml"/><Relationship Id="rId2" Type="http://schemas.openxmlformats.org/officeDocument/2006/relationships/tags" Target="../tags/tag247.xml"/><Relationship Id="rId1" Type="http://schemas.openxmlformats.org/officeDocument/2006/relationships/tags" Target="../tags/tag246.xml"/><Relationship Id="rId6" Type="http://schemas.openxmlformats.org/officeDocument/2006/relationships/notesSlide" Target="../notesSlides/notesSlide46.xml"/><Relationship Id="rId5" Type="http://schemas.openxmlformats.org/officeDocument/2006/relationships/slideLayout" Target="../slideLayouts/slideLayout2.xml"/><Relationship Id="rId4" Type="http://schemas.openxmlformats.org/officeDocument/2006/relationships/tags" Target="../tags/tag249.xml"/></Relationships>
</file>

<file path=ppt/slides/_rels/slide47.xml.rels><?xml version="1.0" encoding="UTF-8" standalone="yes"?>
<Relationships xmlns="http://schemas.openxmlformats.org/package/2006/relationships"><Relationship Id="rId3" Type="http://schemas.openxmlformats.org/officeDocument/2006/relationships/tags" Target="../tags/tag252.xml"/><Relationship Id="rId2" Type="http://schemas.openxmlformats.org/officeDocument/2006/relationships/tags" Target="../tags/tag251.xml"/><Relationship Id="rId1" Type="http://schemas.openxmlformats.org/officeDocument/2006/relationships/tags" Target="../tags/tag250.xml"/><Relationship Id="rId6" Type="http://schemas.openxmlformats.org/officeDocument/2006/relationships/notesSlide" Target="../notesSlides/notesSlide47.xml"/><Relationship Id="rId5" Type="http://schemas.openxmlformats.org/officeDocument/2006/relationships/slideLayout" Target="../slideLayouts/slideLayout2.xml"/><Relationship Id="rId4" Type="http://schemas.openxmlformats.org/officeDocument/2006/relationships/tags" Target="../tags/tag253.xml"/></Relationships>
</file>

<file path=ppt/slides/_rels/slide48.xml.rels><?xml version="1.0" encoding="UTF-8" standalone="yes"?>
<Relationships xmlns="http://schemas.openxmlformats.org/package/2006/relationships"><Relationship Id="rId3" Type="http://schemas.openxmlformats.org/officeDocument/2006/relationships/tags" Target="../tags/tag256.xml"/><Relationship Id="rId7" Type="http://schemas.openxmlformats.org/officeDocument/2006/relationships/image" Target="../media/image15.png"/><Relationship Id="rId2" Type="http://schemas.openxmlformats.org/officeDocument/2006/relationships/tags" Target="../tags/tag255.xml"/><Relationship Id="rId1" Type="http://schemas.openxmlformats.org/officeDocument/2006/relationships/tags" Target="../tags/tag254.xml"/><Relationship Id="rId6" Type="http://schemas.openxmlformats.org/officeDocument/2006/relationships/notesSlide" Target="../notesSlides/notesSlide48.xml"/><Relationship Id="rId5" Type="http://schemas.openxmlformats.org/officeDocument/2006/relationships/slideLayout" Target="../slideLayouts/slideLayout2.xml"/><Relationship Id="rId4" Type="http://schemas.openxmlformats.org/officeDocument/2006/relationships/tags" Target="../tags/tag257.xml"/></Relationships>
</file>

<file path=ppt/slides/_rels/slide49.xml.rels><?xml version="1.0" encoding="UTF-8" standalone="yes"?>
<Relationships xmlns="http://schemas.openxmlformats.org/package/2006/relationships"><Relationship Id="rId8" Type="http://schemas.openxmlformats.org/officeDocument/2006/relationships/tags" Target="../tags/tag265.xml"/><Relationship Id="rId13" Type="http://schemas.openxmlformats.org/officeDocument/2006/relationships/image" Target="../media/image18.png"/><Relationship Id="rId3" Type="http://schemas.openxmlformats.org/officeDocument/2006/relationships/tags" Target="../tags/tag260.xml"/><Relationship Id="rId7" Type="http://schemas.openxmlformats.org/officeDocument/2006/relationships/tags" Target="../tags/tag264.xml"/><Relationship Id="rId12" Type="http://schemas.openxmlformats.org/officeDocument/2006/relationships/image" Target="../media/image17.png"/><Relationship Id="rId2" Type="http://schemas.openxmlformats.org/officeDocument/2006/relationships/tags" Target="../tags/tag259.xml"/><Relationship Id="rId1" Type="http://schemas.openxmlformats.org/officeDocument/2006/relationships/tags" Target="../tags/tag258.xml"/><Relationship Id="rId6" Type="http://schemas.openxmlformats.org/officeDocument/2006/relationships/tags" Target="../tags/tag263.xml"/><Relationship Id="rId11" Type="http://schemas.openxmlformats.org/officeDocument/2006/relationships/image" Target="../media/image16.jpeg"/><Relationship Id="rId5" Type="http://schemas.openxmlformats.org/officeDocument/2006/relationships/tags" Target="../tags/tag262.xml"/><Relationship Id="rId10" Type="http://schemas.openxmlformats.org/officeDocument/2006/relationships/notesSlide" Target="../notesSlides/notesSlide49.xml"/><Relationship Id="rId4" Type="http://schemas.openxmlformats.org/officeDocument/2006/relationships/tags" Target="../tags/tag261.xml"/><Relationship Id="rId9" Type="http://schemas.openxmlformats.org/officeDocument/2006/relationships/slideLayout" Target="../slideLayouts/slideLayout17.xml"/></Relationships>
</file>

<file path=ppt/slides/_rels/slide50.xml.rels><?xml version="1.0" encoding="UTF-8" standalone="yes"?>
<Relationships xmlns="http://schemas.openxmlformats.org/package/2006/relationships"><Relationship Id="rId3" Type="http://schemas.openxmlformats.org/officeDocument/2006/relationships/tags" Target="../tags/tag268.xml"/><Relationship Id="rId7" Type="http://schemas.openxmlformats.org/officeDocument/2006/relationships/image" Target="../media/image19.jpeg"/><Relationship Id="rId2" Type="http://schemas.openxmlformats.org/officeDocument/2006/relationships/tags" Target="../tags/tag267.xml"/><Relationship Id="rId1" Type="http://schemas.openxmlformats.org/officeDocument/2006/relationships/tags" Target="../tags/tag266.xml"/><Relationship Id="rId6" Type="http://schemas.openxmlformats.org/officeDocument/2006/relationships/notesSlide" Target="../notesSlides/notesSlide50.xml"/><Relationship Id="rId5" Type="http://schemas.openxmlformats.org/officeDocument/2006/relationships/slideLayout" Target="../slideLayouts/slideLayout2.xml"/><Relationship Id="rId4" Type="http://schemas.openxmlformats.org/officeDocument/2006/relationships/tags" Target="../tags/tag269.xml"/></Relationships>
</file>

<file path=ppt/slides/_rels/slide51.xml.rels><?xml version="1.0" encoding="UTF-8" standalone="yes"?>
<Relationships xmlns="http://schemas.openxmlformats.org/package/2006/relationships"><Relationship Id="rId3" Type="http://schemas.openxmlformats.org/officeDocument/2006/relationships/tags" Target="../tags/tag272.xml"/><Relationship Id="rId7" Type="http://schemas.openxmlformats.org/officeDocument/2006/relationships/image" Target="../media/image20.wmf"/><Relationship Id="rId2" Type="http://schemas.openxmlformats.org/officeDocument/2006/relationships/tags" Target="../tags/tag271.xml"/><Relationship Id="rId1" Type="http://schemas.openxmlformats.org/officeDocument/2006/relationships/tags" Target="../tags/tag270.xml"/><Relationship Id="rId6" Type="http://schemas.openxmlformats.org/officeDocument/2006/relationships/notesSlide" Target="../notesSlides/notesSlide51.xml"/><Relationship Id="rId5" Type="http://schemas.openxmlformats.org/officeDocument/2006/relationships/slideLayout" Target="../slideLayouts/slideLayout2.xml"/><Relationship Id="rId4" Type="http://schemas.openxmlformats.org/officeDocument/2006/relationships/tags" Target="../tags/tag273.xml"/></Relationships>
</file>

<file path=ppt/slides/_rels/slide52.xml.rels><?xml version="1.0" encoding="UTF-8" standalone="yes"?>
<Relationships xmlns="http://schemas.openxmlformats.org/package/2006/relationships"><Relationship Id="rId3" Type="http://schemas.openxmlformats.org/officeDocument/2006/relationships/tags" Target="../tags/tag276.xml"/><Relationship Id="rId2" Type="http://schemas.openxmlformats.org/officeDocument/2006/relationships/tags" Target="../tags/tag275.xml"/><Relationship Id="rId1" Type="http://schemas.openxmlformats.org/officeDocument/2006/relationships/tags" Target="../tags/tag274.xml"/><Relationship Id="rId6" Type="http://schemas.openxmlformats.org/officeDocument/2006/relationships/notesSlide" Target="../notesSlides/notesSlide52.xml"/><Relationship Id="rId5" Type="http://schemas.openxmlformats.org/officeDocument/2006/relationships/slideLayout" Target="../slideLayouts/slideLayout2.xml"/><Relationship Id="rId4" Type="http://schemas.openxmlformats.org/officeDocument/2006/relationships/tags" Target="../tags/tag277.xml"/></Relationships>
</file>

<file path=ppt/slides/_rels/slide53.xml.rels><?xml version="1.0" encoding="UTF-8" standalone="yes"?>
<Relationships xmlns="http://schemas.openxmlformats.org/package/2006/relationships"><Relationship Id="rId3" Type="http://schemas.openxmlformats.org/officeDocument/2006/relationships/tags" Target="../tags/tag280.xml"/><Relationship Id="rId2" Type="http://schemas.openxmlformats.org/officeDocument/2006/relationships/tags" Target="../tags/tag279.xml"/><Relationship Id="rId1" Type="http://schemas.openxmlformats.org/officeDocument/2006/relationships/tags" Target="../tags/tag278.xml"/><Relationship Id="rId6" Type="http://schemas.openxmlformats.org/officeDocument/2006/relationships/notesSlide" Target="../notesSlides/notesSlide53.xml"/><Relationship Id="rId5" Type="http://schemas.openxmlformats.org/officeDocument/2006/relationships/slideLayout" Target="../slideLayouts/slideLayout2.xml"/><Relationship Id="rId4" Type="http://schemas.openxmlformats.org/officeDocument/2006/relationships/tags" Target="../tags/tag281.xml"/></Relationships>
</file>

<file path=ppt/slides/_rels/slide54.xml.rels><?xml version="1.0" encoding="UTF-8" standalone="yes"?>
<Relationships xmlns="http://schemas.openxmlformats.org/package/2006/relationships"><Relationship Id="rId3" Type="http://schemas.openxmlformats.org/officeDocument/2006/relationships/tags" Target="../tags/tag284.xml"/><Relationship Id="rId7" Type="http://schemas.openxmlformats.org/officeDocument/2006/relationships/image" Target="../media/image21.jpeg"/><Relationship Id="rId2" Type="http://schemas.openxmlformats.org/officeDocument/2006/relationships/tags" Target="../tags/tag283.xml"/><Relationship Id="rId1" Type="http://schemas.openxmlformats.org/officeDocument/2006/relationships/tags" Target="../tags/tag282.xml"/><Relationship Id="rId6" Type="http://schemas.openxmlformats.org/officeDocument/2006/relationships/notesSlide" Target="../notesSlides/notesSlide54.xml"/><Relationship Id="rId5" Type="http://schemas.openxmlformats.org/officeDocument/2006/relationships/slideLayout" Target="../slideLayouts/slideLayout6.xml"/><Relationship Id="rId4" Type="http://schemas.openxmlformats.org/officeDocument/2006/relationships/tags" Target="../tags/tag285.xml"/></Relationships>
</file>

<file path=ppt/slides/_rels/slide55.xml.rels><?xml version="1.0" encoding="UTF-8" standalone="yes"?>
<Relationships xmlns="http://schemas.openxmlformats.org/package/2006/relationships"><Relationship Id="rId3" Type="http://schemas.openxmlformats.org/officeDocument/2006/relationships/tags" Target="../tags/tag288.xml"/><Relationship Id="rId7" Type="http://schemas.openxmlformats.org/officeDocument/2006/relationships/image" Target="../media/image22.jpeg"/><Relationship Id="rId2" Type="http://schemas.openxmlformats.org/officeDocument/2006/relationships/tags" Target="../tags/tag287.xml"/><Relationship Id="rId1" Type="http://schemas.openxmlformats.org/officeDocument/2006/relationships/tags" Target="../tags/tag286.xml"/><Relationship Id="rId6" Type="http://schemas.openxmlformats.org/officeDocument/2006/relationships/notesSlide" Target="../notesSlides/notesSlide55.xml"/><Relationship Id="rId5" Type="http://schemas.openxmlformats.org/officeDocument/2006/relationships/slideLayout" Target="../slideLayouts/slideLayout2.xml"/><Relationship Id="rId4" Type="http://schemas.openxmlformats.org/officeDocument/2006/relationships/tags" Target="../tags/tag289.xml"/></Relationships>
</file>

<file path=ppt/slides/_rels/slide56.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tags" Target="../tags/tag292.xml"/><Relationship Id="rId7" Type="http://schemas.openxmlformats.org/officeDocument/2006/relationships/image" Target="../media/image23.png"/><Relationship Id="rId2" Type="http://schemas.openxmlformats.org/officeDocument/2006/relationships/tags" Target="../tags/tag291.xml"/><Relationship Id="rId1" Type="http://schemas.openxmlformats.org/officeDocument/2006/relationships/tags" Target="../tags/tag290.xml"/><Relationship Id="rId6" Type="http://schemas.openxmlformats.org/officeDocument/2006/relationships/notesSlide" Target="../notesSlides/notesSlide56.xml"/><Relationship Id="rId11" Type="http://schemas.openxmlformats.org/officeDocument/2006/relationships/image" Target="../media/image25.jpeg"/><Relationship Id="rId5" Type="http://schemas.openxmlformats.org/officeDocument/2006/relationships/slideLayout" Target="../slideLayouts/slideLayout2.xml"/><Relationship Id="rId10" Type="http://schemas.microsoft.com/office/2007/relationships/hdphoto" Target="../media/hdphoto2.wdp"/><Relationship Id="rId4" Type="http://schemas.openxmlformats.org/officeDocument/2006/relationships/tags" Target="../tags/tag293.xml"/><Relationship Id="rId9" Type="http://schemas.openxmlformats.org/officeDocument/2006/relationships/image" Target="../media/image24.png"/></Relationships>
</file>

<file path=ppt/slides/_rels/slide57.xml.rels><?xml version="1.0" encoding="UTF-8" standalone="yes"?>
<Relationships xmlns="http://schemas.openxmlformats.org/package/2006/relationships"><Relationship Id="rId3" Type="http://schemas.openxmlformats.org/officeDocument/2006/relationships/tags" Target="../tags/tag296.xml"/><Relationship Id="rId7" Type="http://schemas.openxmlformats.org/officeDocument/2006/relationships/image" Target="../media/image26.png"/><Relationship Id="rId2" Type="http://schemas.openxmlformats.org/officeDocument/2006/relationships/tags" Target="../tags/tag295.xml"/><Relationship Id="rId1" Type="http://schemas.openxmlformats.org/officeDocument/2006/relationships/tags" Target="../tags/tag294.xml"/><Relationship Id="rId6" Type="http://schemas.openxmlformats.org/officeDocument/2006/relationships/notesSlide" Target="../notesSlides/notesSlide57.xml"/><Relationship Id="rId5" Type="http://schemas.openxmlformats.org/officeDocument/2006/relationships/slideLayout" Target="../slideLayouts/slideLayout2.xml"/><Relationship Id="rId4" Type="http://schemas.openxmlformats.org/officeDocument/2006/relationships/tags" Target="../tags/tag297.xml"/></Relationships>
</file>

<file path=ppt/slides/_rels/slide58.xml.rels><?xml version="1.0" encoding="UTF-8" standalone="yes"?>
<Relationships xmlns="http://schemas.openxmlformats.org/package/2006/relationships"><Relationship Id="rId3" Type="http://schemas.openxmlformats.org/officeDocument/2006/relationships/tags" Target="../tags/tag300.xml"/><Relationship Id="rId7" Type="http://schemas.openxmlformats.org/officeDocument/2006/relationships/image" Target="../media/image27.jpeg"/><Relationship Id="rId2" Type="http://schemas.openxmlformats.org/officeDocument/2006/relationships/tags" Target="../tags/tag299.xml"/><Relationship Id="rId1" Type="http://schemas.openxmlformats.org/officeDocument/2006/relationships/tags" Target="../tags/tag298.xml"/><Relationship Id="rId6" Type="http://schemas.openxmlformats.org/officeDocument/2006/relationships/notesSlide" Target="../notesSlides/notesSlide58.xml"/><Relationship Id="rId5" Type="http://schemas.openxmlformats.org/officeDocument/2006/relationships/slideLayout" Target="../slideLayouts/slideLayout2.xml"/><Relationship Id="rId4" Type="http://schemas.openxmlformats.org/officeDocument/2006/relationships/tags" Target="../tags/tag301.xml"/></Relationships>
</file>

<file path=ppt/slides/_rels/slide59.xml.rels><?xml version="1.0" encoding="UTF-8" standalone="yes"?>
<Relationships xmlns="http://schemas.openxmlformats.org/package/2006/relationships"><Relationship Id="rId8" Type="http://schemas.openxmlformats.org/officeDocument/2006/relationships/tags" Target="../tags/tag309.xml"/><Relationship Id="rId3" Type="http://schemas.openxmlformats.org/officeDocument/2006/relationships/tags" Target="../tags/tag304.xml"/><Relationship Id="rId7" Type="http://schemas.openxmlformats.org/officeDocument/2006/relationships/tags" Target="../tags/tag308.xml"/><Relationship Id="rId12" Type="http://schemas.openxmlformats.org/officeDocument/2006/relationships/image" Target="../media/image29.jpeg"/><Relationship Id="rId2" Type="http://schemas.openxmlformats.org/officeDocument/2006/relationships/tags" Target="../tags/tag303.xml"/><Relationship Id="rId1" Type="http://schemas.openxmlformats.org/officeDocument/2006/relationships/tags" Target="../tags/tag302.xml"/><Relationship Id="rId6" Type="http://schemas.openxmlformats.org/officeDocument/2006/relationships/tags" Target="../tags/tag307.xml"/><Relationship Id="rId11" Type="http://schemas.openxmlformats.org/officeDocument/2006/relationships/image" Target="../media/image28.png"/><Relationship Id="rId5" Type="http://schemas.openxmlformats.org/officeDocument/2006/relationships/tags" Target="../tags/tag306.xml"/><Relationship Id="rId10" Type="http://schemas.openxmlformats.org/officeDocument/2006/relationships/notesSlide" Target="../notesSlides/notesSlide59.xml"/><Relationship Id="rId4" Type="http://schemas.openxmlformats.org/officeDocument/2006/relationships/tags" Target="../tags/tag305.xml"/><Relationship Id="rId9"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3" Type="http://schemas.openxmlformats.org/officeDocument/2006/relationships/tags" Target="../tags/tag312.xml"/><Relationship Id="rId2" Type="http://schemas.openxmlformats.org/officeDocument/2006/relationships/tags" Target="../tags/tag311.xml"/><Relationship Id="rId1" Type="http://schemas.openxmlformats.org/officeDocument/2006/relationships/tags" Target="../tags/tag310.xml"/><Relationship Id="rId6" Type="http://schemas.openxmlformats.org/officeDocument/2006/relationships/notesSlide" Target="../notesSlides/notesSlide60.xml"/><Relationship Id="rId5" Type="http://schemas.openxmlformats.org/officeDocument/2006/relationships/slideLayout" Target="../slideLayouts/slideLayout2.xml"/><Relationship Id="rId4" Type="http://schemas.openxmlformats.org/officeDocument/2006/relationships/tags" Target="../tags/tag313.xml"/></Relationships>
</file>

<file path=ppt/slides/_rels/slide61.xml.rels><?xml version="1.0" encoding="UTF-8" standalone="yes"?>
<Relationships xmlns="http://schemas.openxmlformats.org/package/2006/relationships"><Relationship Id="rId3" Type="http://schemas.openxmlformats.org/officeDocument/2006/relationships/tags" Target="../tags/tag316.xml"/><Relationship Id="rId2" Type="http://schemas.openxmlformats.org/officeDocument/2006/relationships/tags" Target="../tags/tag315.xml"/><Relationship Id="rId1" Type="http://schemas.openxmlformats.org/officeDocument/2006/relationships/tags" Target="../tags/tag314.xml"/><Relationship Id="rId6" Type="http://schemas.openxmlformats.org/officeDocument/2006/relationships/notesSlide" Target="../notesSlides/notesSlide61.xml"/><Relationship Id="rId5" Type="http://schemas.openxmlformats.org/officeDocument/2006/relationships/slideLayout" Target="../slideLayouts/slideLayout2.xml"/><Relationship Id="rId4" Type="http://schemas.openxmlformats.org/officeDocument/2006/relationships/tags" Target="../tags/tag317.xml"/></Relationships>
</file>

<file path=ppt/slides/_rels/slide62.xml.rels><?xml version="1.0" encoding="UTF-8" standalone="yes"?>
<Relationships xmlns="http://schemas.openxmlformats.org/package/2006/relationships"><Relationship Id="rId3" Type="http://schemas.openxmlformats.org/officeDocument/2006/relationships/tags" Target="../tags/tag320.xml"/><Relationship Id="rId2" Type="http://schemas.openxmlformats.org/officeDocument/2006/relationships/tags" Target="../tags/tag319.xml"/><Relationship Id="rId1" Type="http://schemas.openxmlformats.org/officeDocument/2006/relationships/tags" Target="../tags/tag318.xml"/><Relationship Id="rId6" Type="http://schemas.openxmlformats.org/officeDocument/2006/relationships/notesSlide" Target="../notesSlides/notesSlide62.xml"/><Relationship Id="rId5" Type="http://schemas.openxmlformats.org/officeDocument/2006/relationships/slideLayout" Target="../slideLayouts/slideLayout2.xml"/><Relationship Id="rId4" Type="http://schemas.openxmlformats.org/officeDocument/2006/relationships/tags" Target="../tags/tag321.xml"/></Relationships>
</file>

<file path=ppt/slides/_rels/slide63.xml.rels><?xml version="1.0" encoding="UTF-8" standalone="yes"?>
<Relationships xmlns="http://schemas.openxmlformats.org/package/2006/relationships"><Relationship Id="rId3" Type="http://schemas.openxmlformats.org/officeDocument/2006/relationships/tags" Target="../tags/tag324.xml"/><Relationship Id="rId7" Type="http://schemas.openxmlformats.org/officeDocument/2006/relationships/image" Target="../media/image30.jpeg"/><Relationship Id="rId2" Type="http://schemas.openxmlformats.org/officeDocument/2006/relationships/tags" Target="../tags/tag323.xml"/><Relationship Id="rId1" Type="http://schemas.openxmlformats.org/officeDocument/2006/relationships/tags" Target="../tags/tag322.xml"/><Relationship Id="rId6" Type="http://schemas.openxmlformats.org/officeDocument/2006/relationships/notesSlide" Target="../notesSlides/notesSlide63.xml"/><Relationship Id="rId5" Type="http://schemas.openxmlformats.org/officeDocument/2006/relationships/slideLayout" Target="../slideLayouts/slideLayout2.xml"/><Relationship Id="rId4" Type="http://schemas.openxmlformats.org/officeDocument/2006/relationships/tags" Target="../tags/tag325.xml"/></Relationships>
</file>

<file path=ppt/slides/_rels/slide64.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tags" Target="../tags/tag328.xml"/><Relationship Id="rId7" Type="http://schemas.openxmlformats.org/officeDocument/2006/relationships/image" Target="../media/image31.jpeg"/><Relationship Id="rId2" Type="http://schemas.openxmlformats.org/officeDocument/2006/relationships/tags" Target="../tags/tag327.xml"/><Relationship Id="rId1" Type="http://schemas.openxmlformats.org/officeDocument/2006/relationships/tags" Target="../tags/tag326.xml"/><Relationship Id="rId6" Type="http://schemas.openxmlformats.org/officeDocument/2006/relationships/notesSlide" Target="../notesSlides/notesSlide64.xml"/><Relationship Id="rId5" Type="http://schemas.openxmlformats.org/officeDocument/2006/relationships/slideLayout" Target="../slideLayouts/slideLayout2.xml"/><Relationship Id="rId4" Type="http://schemas.openxmlformats.org/officeDocument/2006/relationships/tags" Target="../tags/tag329.xml"/></Relationships>
</file>

<file path=ppt/slides/_rels/slide65.xml.rels><?xml version="1.0" encoding="UTF-8" standalone="yes"?>
<Relationships xmlns="http://schemas.openxmlformats.org/package/2006/relationships"><Relationship Id="rId13" Type="http://schemas.openxmlformats.org/officeDocument/2006/relationships/tags" Target="../tags/tag342.xml"/><Relationship Id="rId18" Type="http://schemas.openxmlformats.org/officeDocument/2006/relationships/tags" Target="../tags/tag347.xml"/><Relationship Id="rId26" Type="http://schemas.openxmlformats.org/officeDocument/2006/relationships/tags" Target="../tags/tag355.xml"/><Relationship Id="rId39" Type="http://schemas.openxmlformats.org/officeDocument/2006/relationships/tags" Target="../tags/tag368.xml"/><Relationship Id="rId21" Type="http://schemas.openxmlformats.org/officeDocument/2006/relationships/tags" Target="../tags/tag350.xml"/><Relationship Id="rId34" Type="http://schemas.openxmlformats.org/officeDocument/2006/relationships/tags" Target="../tags/tag363.xml"/><Relationship Id="rId42" Type="http://schemas.openxmlformats.org/officeDocument/2006/relationships/tags" Target="../tags/tag371.xml"/><Relationship Id="rId47" Type="http://schemas.openxmlformats.org/officeDocument/2006/relationships/tags" Target="../tags/tag376.xml"/><Relationship Id="rId50" Type="http://schemas.openxmlformats.org/officeDocument/2006/relationships/tags" Target="../tags/tag379.xml"/><Relationship Id="rId55" Type="http://schemas.openxmlformats.org/officeDocument/2006/relationships/tags" Target="../tags/tag384.xml"/><Relationship Id="rId7" Type="http://schemas.openxmlformats.org/officeDocument/2006/relationships/tags" Target="../tags/tag336.xml"/><Relationship Id="rId12" Type="http://schemas.openxmlformats.org/officeDocument/2006/relationships/tags" Target="../tags/tag341.xml"/><Relationship Id="rId17" Type="http://schemas.openxmlformats.org/officeDocument/2006/relationships/tags" Target="../tags/tag346.xml"/><Relationship Id="rId25" Type="http://schemas.openxmlformats.org/officeDocument/2006/relationships/tags" Target="../tags/tag354.xml"/><Relationship Id="rId33" Type="http://schemas.openxmlformats.org/officeDocument/2006/relationships/tags" Target="../tags/tag362.xml"/><Relationship Id="rId38" Type="http://schemas.openxmlformats.org/officeDocument/2006/relationships/tags" Target="../tags/tag367.xml"/><Relationship Id="rId46" Type="http://schemas.openxmlformats.org/officeDocument/2006/relationships/tags" Target="../tags/tag375.xml"/><Relationship Id="rId2" Type="http://schemas.openxmlformats.org/officeDocument/2006/relationships/tags" Target="../tags/tag331.xml"/><Relationship Id="rId16" Type="http://schemas.openxmlformats.org/officeDocument/2006/relationships/tags" Target="../tags/tag345.xml"/><Relationship Id="rId20" Type="http://schemas.openxmlformats.org/officeDocument/2006/relationships/tags" Target="../tags/tag349.xml"/><Relationship Id="rId29" Type="http://schemas.openxmlformats.org/officeDocument/2006/relationships/tags" Target="../tags/tag358.xml"/><Relationship Id="rId41" Type="http://schemas.openxmlformats.org/officeDocument/2006/relationships/tags" Target="../tags/tag370.xml"/><Relationship Id="rId54" Type="http://schemas.openxmlformats.org/officeDocument/2006/relationships/tags" Target="../tags/tag383.xml"/><Relationship Id="rId1" Type="http://schemas.openxmlformats.org/officeDocument/2006/relationships/tags" Target="../tags/tag330.xml"/><Relationship Id="rId6" Type="http://schemas.openxmlformats.org/officeDocument/2006/relationships/tags" Target="../tags/tag335.xml"/><Relationship Id="rId11" Type="http://schemas.openxmlformats.org/officeDocument/2006/relationships/tags" Target="../tags/tag340.xml"/><Relationship Id="rId24" Type="http://schemas.openxmlformats.org/officeDocument/2006/relationships/tags" Target="../tags/tag353.xml"/><Relationship Id="rId32" Type="http://schemas.openxmlformats.org/officeDocument/2006/relationships/tags" Target="../tags/tag361.xml"/><Relationship Id="rId37" Type="http://schemas.openxmlformats.org/officeDocument/2006/relationships/tags" Target="../tags/tag366.xml"/><Relationship Id="rId40" Type="http://schemas.openxmlformats.org/officeDocument/2006/relationships/tags" Target="../tags/tag369.xml"/><Relationship Id="rId45" Type="http://schemas.openxmlformats.org/officeDocument/2006/relationships/tags" Target="../tags/tag374.xml"/><Relationship Id="rId53" Type="http://schemas.openxmlformats.org/officeDocument/2006/relationships/tags" Target="../tags/tag382.xml"/><Relationship Id="rId5" Type="http://schemas.openxmlformats.org/officeDocument/2006/relationships/tags" Target="../tags/tag334.xml"/><Relationship Id="rId15" Type="http://schemas.openxmlformats.org/officeDocument/2006/relationships/tags" Target="../tags/tag344.xml"/><Relationship Id="rId23" Type="http://schemas.openxmlformats.org/officeDocument/2006/relationships/tags" Target="../tags/tag352.xml"/><Relationship Id="rId28" Type="http://schemas.openxmlformats.org/officeDocument/2006/relationships/tags" Target="../tags/tag357.xml"/><Relationship Id="rId36" Type="http://schemas.openxmlformats.org/officeDocument/2006/relationships/tags" Target="../tags/tag365.xml"/><Relationship Id="rId49" Type="http://schemas.openxmlformats.org/officeDocument/2006/relationships/tags" Target="../tags/tag378.xml"/><Relationship Id="rId57" Type="http://schemas.openxmlformats.org/officeDocument/2006/relationships/notesSlide" Target="../notesSlides/notesSlide65.xml"/><Relationship Id="rId10" Type="http://schemas.openxmlformats.org/officeDocument/2006/relationships/tags" Target="../tags/tag339.xml"/><Relationship Id="rId19" Type="http://schemas.openxmlformats.org/officeDocument/2006/relationships/tags" Target="../tags/tag348.xml"/><Relationship Id="rId31" Type="http://schemas.openxmlformats.org/officeDocument/2006/relationships/tags" Target="../tags/tag360.xml"/><Relationship Id="rId44" Type="http://schemas.openxmlformats.org/officeDocument/2006/relationships/tags" Target="../tags/tag373.xml"/><Relationship Id="rId52" Type="http://schemas.openxmlformats.org/officeDocument/2006/relationships/tags" Target="../tags/tag381.xml"/><Relationship Id="rId4" Type="http://schemas.openxmlformats.org/officeDocument/2006/relationships/tags" Target="../tags/tag333.xml"/><Relationship Id="rId9" Type="http://schemas.openxmlformats.org/officeDocument/2006/relationships/tags" Target="../tags/tag338.xml"/><Relationship Id="rId14" Type="http://schemas.openxmlformats.org/officeDocument/2006/relationships/tags" Target="../tags/tag343.xml"/><Relationship Id="rId22" Type="http://schemas.openxmlformats.org/officeDocument/2006/relationships/tags" Target="../tags/tag351.xml"/><Relationship Id="rId27" Type="http://schemas.openxmlformats.org/officeDocument/2006/relationships/tags" Target="../tags/tag356.xml"/><Relationship Id="rId30" Type="http://schemas.openxmlformats.org/officeDocument/2006/relationships/tags" Target="../tags/tag359.xml"/><Relationship Id="rId35" Type="http://schemas.openxmlformats.org/officeDocument/2006/relationships/tags" Target="../tags/tag364.xml"/><Relationship Id="rId43" Type="http://schemas.openxmlformats.org/officeDocument/2006/relationships/tags" Target="../tags/tag372.xml"/><Relationship Id="rId48" Type="http://schemas.openxmlformats.org/officeDocument/2006/relationships/tags" Target="../tags/tag377.xml"/><Relationship Id="rId56" Type="http://schemas.openxmlformats.org/officeDocument/2006/relationships/slideLayout" Target="../slideLayouts/slideLayout2.xml"/><Relationship Id="rId8" Type="http://schemas.openxmlformats.org/officeDocument/2006/relationships/tags" Target="../tags/tag337.xml"/><Relationship Id="rId51" Type="http://schemas.openxmlformats.org/officeDocument/2006/relationships/tags" Target="../tags/tag380.xml"/><Relationship Id="rId3" Type="http://schemas.openxmlformats.org/officeDocument/2006/relationships/tags" Target="../tags/tag332.xml"/></Relationships>
</file>

<file path=ppt/slides/_rels/slide66.xml.rels><?xml version="1.0" encoding="UTF-8" standalone="yes"?>
<Relationships xmlns="http://schemas.openxmlformats.org/package/2006/relationships"><Relationship Id="rId3" Type="http://schemas.openxmlformats.org/officeDocument/2006/relationships/tags" Target="../tags/tag387.xml"/><Relationship Id="rId7" Type="http://schemas.openxmlformats.org/officeDocument/2006/relationships/image" Target="../media/image33.jpeg"/><Relationship Id="rId2" Type="http://schemas.openxmlformats.org/officeDocument/2006/relationships/tags" Target="../tags/tag386.xml"/><Relationship Id="rId1" Type="http://schemas.openxmlformats.org/officeDocument/2006/relationships/tags" Target="../tags/tag385.xml"/><Relationship Id="rId6" Type="http://schemas.openxmlformats.org/officeDocument/2006/relationships/notesSlide" Target="../notesSlides/notesSlide66.xml"/><Relationship Id="rId5" Type="http://schemas.openxmlformats.org/officeDocument/2006/relationships/slideLayout" Target="../slideLayouts/slideLayout2.xml"/><Relationship Id="rId4" Type="http://schemas.openxmlformats.org/officeDocument/2006/relationships/tags" Target="../tags/tag388.xml"/></Relationships>
</file>

<file path=ppt/slides/_rels/slide67.xml.rels><?xml version="1.0" encoding="UTF-8" standalone="yes"?>
<Relationships xmlns="http://schemas.openxmlformats.org/package/2006/relationships"><Relationship Id="rId3" Type="http://schemas.openxmlformats.org/officeDocument/2006/relationships/tags" Target="../tags/tag391.xml"/><Relationship Id="rId7" Type="http://schemas.openxmlformats.org/officeDocument/2006/relationships/image" Target="../media/image34.jpeg"/><Relationship Id="rId2" Type="http://schemas.openxmlformats.org/officeDocument/2006/relationships/tags" Target="../tags/tag390.xml"/><Relationship Id="rId1" Type="http://schemas.openxmlformats.org/officeDocument/2006/relationships/tags" Target="../tags/tag389.xml"/><Relationship Id="rId6" Type="http://schemas.openxmlformats.org/officeDocument/2006/relationships/notesSlide" Target="../notesSlides/notesSlide67.xml"/><Relationship Id="rId5" Type="http://schemas.openxmlformats.org/officeDocument/2006/relationships/slideLayout" Target="../slideLayouts/slideLayout2.xml"/><Relationship Id="rId4" Type="http://schemas.openxmlformats.org/officeDocument/2006/relationships/tags" Target="../tags/tag392.xml"/></Relationships>
</file>

<file path=ppt/slides/_rels/slide68.xml.rels><?xml version="1.0" encoding="UTF-8" standalone="yes"?>
<Relationships xmlns="http://schemas.openxmlformats.org/package/2006/relationships"><Relationship Id="rId3" Type="http://schemas.openxmlformats.org/officeDocument/2006/relationships/tags" Target="../tags/tag395.xml"/><Relationship Id="rId7" Type="http://schemas.openxmlformats.org/officeDocument/2006/relationships/image" Target="../media/image35.jpeg"/><Relationship Id="rId2" Type="http://schemas.openxmlformats.org/officeDocument/2006/relationships/tags" Target="../tags/tag394.xml"/><Relationship Id="rId1" Type="http://schemas.openxmlformats.org/officeDocument/2006/relationships/tags" Target="../tags/tag393.xml"/><Relationship Id="rId6" Type="http://schemas.openxmlformats.org/officeDocument/2006/relationships/notesSlide" Target="../notesSlides/notesSlide68.xml"/><Relationship Id="rId5" Type="http://schemas.openxmlformats.org/officeDocument/2006/relationships/slideLayout" Target="../slideLayouts/slideLayout2.xml"/><Relationship Id="rId4" Type="http://schemas.openxmlformats.org/officeDocument/2006/relationships/tags" Target="../tags/tag396.xml"/></Relationships>
</file>

<file path=ppt/slides/_rels/slide69.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tags" Target="../tags/tag399.xml"/><Relationship Id="rId7" Type="http://schemas.openxmlformats.org/officeDocument/2006/relationships/notesSlide" Target="../notesSlides/notesSlide69.xml"/><Relationship Id="rId2" Type="http://schemas.openxmlformats.org/officeDocument/2006/relationships/tags" Target="../tags/tag398.xml"/><Relationship Id="rId1" Type="http://schemas.openxmlformats.org/officeDocument/2006/relationships/tags" Target="../tags/tag397.xml"/><Relationship Id="rId6" Type="http://schemas.openxmlformats.org/officeDocument/2006/relationships/slideLayout" Target="../slideLayouts/slideLayout2.xml"/><Relationship Id="rId5" Type="http://schemas.openxmlformats.org/officeDocument/2006/relationships/tags" Target="../tags/tag401.xml"/><Relationship Id="rId4" Type="http://schemas.openxmlformats.org/officeDocument/2006/relationships/tags" Target="../tags/tag400.xml"/></Relationships>
</file>

<file path=ppt/slides/_rels/slide70.xml.rels><?xml version="1.0" encoding="UTF-8" standalone="yes"?>
<Relationships xmlns="http://schemas.openxmlformats.org/package/2006/relationships"><Relationship Id="rId3" Type="http://schemas.openxmlformats.org/officeDocument/2006/relationships/tags" Target="../tags/tag404.xml"/><Relationship Id="rId7" Type="http://schemas.openxmlformats.org/officeDocument/2006/relationships/image" Target="../media/image37.jpeg"/><Relationship Id="rId2" Type="http://schemas.openxmlformats.org/officeDocument/2006/relationships/tags" Target="../tags/tag403.xml"/><Relationship Id="rId1" Type="http://schemas.openxmlformats.org/officeDocument/2006/relationships/tags" Target="../tags/tag402.xml"/><Relationship Id="rId6" Type="http://schemas.openxmlformats.org/officeDocument/2006/relationships/notesSlide" Target="../notesSlides/notesSlide70.xml"/><Relationship Id="rId5" Type="http://schemas.openxmlformats.org/officeDocument/2006/relationships/slideLayout" Target="../slideLayouts/slideLayout2.xml"/><Relationship Id="rId4" Type="http://schemas.openxmlformats.org/officeDocument/2006/relationships/tags" Target="../tags/tag405.xml"/></Relationships>
</file>

<file path=ppt/slides/_rels/slide71.xml.rels><?xml version="1.0" encoding="UTF-8" standalone="yes"?>
<Relationships xmlns="http://schemas.openxmlformats.org/package/2006/relationships"><Relationship Id="rId3" Type="http://schemas.openxmlformats.org/officeDocument/2006/relationships/tags" Target="../tags/tag408.xml"/><Relationship Id="rId7" Type="http://schemas.openxmlformats.org/officeDocument/2006/relationships/image" Target="../media/image38.jpeg"/><Relationship Id="rId2" Type="http://schemas.openxmlformats.org/officeDocument/2006/relationships/tags" Target="../tags/tag407.xml"/><Relationship Id="rId1" Type="http://schemas.openxmlformats.org/officeDocument/2006/relationships/tags" Target="../tags/tag406.xml"/><Relationship Id="rId6" Type="http://schemas.openxmlformats.org/officeDocument/2006/relationships/notesSlide" Target="../notesSlides/notesSlide71.xml"/><Relationship Id="rId5" Type="http://schemas.openxmlformats.org/officeDocument/2006/relationships/slideLayout" Target="../slideLayouts/slideLayout2.xml"/><Relationship Id="rId4" Type="http://schemas.openxmlformats.org/officeDocument/2006/relationships/tags" Target="../tags/tag409.xml"/></Relationships>
</file>

<file path=ppt/slides/_rels/slide72.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tags" Target="../tags/tag412.xml"/><Relationship Id="rId7" Type="http://schemas.openxmlformats.org/officeDocument/2006/relationships/image" Target="../media/image39.jpeg"/><Relationship Id="rId2" Type="http://schemas.openxmlformats.org/officeDocument/2006/relationships/tags" Target="../tags/tag411.xml"/><Relationship Id="rId1" Type="http://schemas.openxmlformats.org/officeDocument/2006/relationships/tags" Target="../tags/tag410.xml"/><Relationship Id="rId6" Type="http://schemas.openxmlformats.org/officeDocument/2006/relationships/notesSlide" Target="../notesSlides/notesSlide72.xml"/><Relationship Id="rId5" Type="http://schemas.openxmlformats.org/officeDocument/2006/relationships/slideLayout" Target="../slideLayouts/slideLayout2.xml"/><Relationship Id="rId4" Type="http://schemas.openxmlformats.org/officeDocument/2006/relationships/tags" Target="../tags/tag413.xml"/></Relationships>
</file>

<file path=ppt/slides/_rels/slide73.xml.rels><?xml version="1.0" encoding="UTF-8" standalone="yes"?>
<Relationships xmlns="http://schemas.openxmlformats.org/package/2006/relationships"><Relationship Id="rId3" Type="http://schemas.openxmlformats.org/officeDocument/2006/relationships/tags" Target="../tags/tag416.xml"/><Relationship Id="rId7" Type="http://schemas.openxmlformats.org/officeDocument/2006/relationships/image" Target="../media/image41.png"/><Relationship Id="rId2" Type="http://schemas.openxmlformats.org/officeDocument/2006/relationships/tags" Target="../tags/tag415.xml"/><Relationship Id="rId1" Type="http://schemas.openxmlformats.org/officeDocument/2006/relationships/tags" Target="../tags/tag414.xml"/><Relationship Id="rId6" Type="http://schemas.openxmlformats.org/officeDocument/2006/relationships/notesSlide" Target="../notesSlides/notesSlide73.xml"/><Relationship Id="rId5" Type="http://schemas.openxmlformats.org/officeDocument/2006/relationships/slideLayout" Target="../slideLayouts/slideLayout2.xml"/><Relationship Id="rId4" Type="http://schemas.openxmlformats.org/officeDocument/2006/relationships/tags" Target="../tags/tag417.xml"/></Relationships>
</file>

<file path=ppt/slides/_rels/slide74.xml.rels><?xml version="1.0" encoding="UTF-8" standalone="yes"?>
<Relationships xmlns="http://schemas.openxmlformats.org/package/2006/relationships"><Relationship Id="rId3" Type="http://schemas.openxmlformats.org/officeDocument/2006/relationships/tags" Target="../tags/tag420.xml"/><Relationship Id="rId7" Type="http://schemas.openxmlformats.org/officeDocument/2006/relationships/image" Target="../media/image42.png"/><Relationship Id="rId2" Type="http://schemas.openxmlformats.org/officeDocument/2006/relationships/tags" Target="../tags/tag419.xml"/><Relationship Id="rId1" Type="http://schemas.openxmlformats.org/officeDocument/2006/relationships/tags" Target="../tags/tag418.xml"/><Relationship Id="rId6" Type="http://schemas.openxmlformats.org/officeDocument/2006/relationships/notesSlide" Target="../notesSlides/notesSlide74.xml"/><Relationship Id="rId5" Type="http://schemas.openxmlformats.org/officeDocument/2006/relationships/slideLayout" Target="../slideLayouts/slideLayout2.xml"/><Relationship Id="rId4" Type="http://schemas.openxmlformats.org/officeDocument/2006/relationships/tags" Target="../tags/tag421.xml"/></Relationships>
</file>

<file path=ppt/slides/_rels/slide75.xml.rels><?xml version="1.0" encoding="UTF-8" standalone="yes"?>
<Relationships xmlns="http://schemas.openxmlformats.org/package/2006/relationships"><Relationship Id="rId3" Type="http://schemas.openxmlformats.org/officeDocument/2006/relationships/tags" Target="../tags/tag424.xml"/><Relationship Id="rId2" Type="http://schemas.openxmlformats.org/officeDocument/2006/relationships/tags" Target="../tags/tag423.xml"/><Relationship Id="rId1" Type="http://schemas.openxmlformats.org/officeDocument/2006/relationships/tags" Target="../tags/tag422.xml"/><Relationship Id="rId6" Type="http://schemas.openxmlformats.org/officeDocument/2006/relationships/notesSlide" Target="../notesSlides/notesSlide75.xml"/><Relationship Id="rId5" Type="http://schemas.openxmlformats.org/officeDocument/2006/relationships/slideLayout" Target="../slideLayouts/slideLayout2.xml"/><Relationship Id="rId4" Type="http://schemas.openxmlformats.org/officeDocument/2006/relationships/tags" Target="../tags/tag425.xml"/></Relationships>
</file>

<file path=ppt/slides/_rels/slide76.xml.rels><?xml version="1.0" encoding="UTF-8" standalone="yes"?>
<Relationships xmlns="http://schemas.openxmlformats.org/package/2006/relationships"><Relationship Id="rId3" Type="http://schemas.openxmlformats.org/officeDocument/2006/relationships/tags" Target="../tags/tag428.xml"/><Relationship Id="rId7" Type="http://schemas.openxmlformats.org/officeDocument/2006/relationships/image" Target="../media/image43.gif"/><Relationship Id="rId2" Type="http://schemas.openxmlformats.org/officeDocument/2006/relationships/tags" Target="../tags/tag427.xml"/><Relationship Id="rId1" Type="http://schemas.openxmlformats.org/officeDocument/2006/relationships/tags" Target="../tags/tag426.xml"/><Relationship Id="rId6" Type="http://schemas.openxmlformats.org/officeDocument/2006/relationships/notesSlide" Target="../notesSlides/notesSlide76.xml"/><Relationship Id="rId5" Type="http://schemas.openxmlformats.org/officeDocument/2006/relationships/slideLayout" Target="../slideLayouts/slideLayout2.xml"/><Relationship Id="rId4" Type="http://schemas.openxmlformats.org/officeDocument/2006/relationships/tags" Target="../tags/tag429.xml"/></Relationships>
</file>

<file path=ppt/slides/_rels/slide77.xml.rels><?xml version="1.0" encoding="UTF-8" standalone="yes"?>
<Relationships xmlns="http://schemas.openxmlformats.org/package/2006/relationships"><Relationship Id="rId8" Type="http://schemas.openxmlformats.org/officeDocument/2006/relationships/image" Target="../media/image45.wmf"/><Relationship Id="rId3" Type="http://schemas.openxmlformats.org/officeDocument/2006/relationships/tags" Target="../tags/tag432.xml"/><Relationship Id="rId7" Type="http://schemas.openxmlformats.org/officeDocument/2006/relationships/image" Target="../media/image44.gif"/><Relationship Id="rId2" Type="http://schemas.openxmlformats.org/officeDocument/2006/relationships/tags" Target="../tags/tag431.xml"/><Relationship Id="rId1" Type="http://schemas.openxmlformats.org/officeDocument/2006/relationships/tags" Target="../tags/tag430.xml"/><Relationship Id="rId6" Type="http://schemas.openxmlformats.org/officeDocument/2006/relationships/notesSlide" Target="../notesSlides/notesSlide77.xml"/><Relationship Id="rId5" Type="http://schemas.openxmlformats.org/officeDocument/2006/relationships/slideLayout" Target="../slideLayouts/slideLayout2.xml"/><Relationship Id="rId4" Type="http://schemas.openxmlformats.org/officeDocument/2006/relationships/tags" Target="../tags/tag43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custDataLst>
              <p:tags r:id="rId2"/>
            </p:custDataLst>
          </p:nvPr>
        </p:nvSpPr>
        <p:spPr>
          <a:xfrm>
            <a:off x="228599" y="2971800"/>
            <a:ext cx="8686800" cy="1317625"/>
          </a:xfrm>
        </p:spPr>
        <p:txBody>
          <a:bodyPr>
            <a:noAutofit/>
          </a:bodyPr>
          <a:lstStyle/>
          <a:p>
            <a:r>
              <a:rPr lang="en-US" sz="5400" b="1" dirty="0" smtClean="0"/>
              <a:t>DDID Medication Administration for Non-Licensed Personnel</a:t>
            </a:r>
            <a:endParaRPr lang="en-US" sz="5400" b="1" dirty="0"/>
          </a:p>
        </p:txBody>
      </p:sp>
      <p:sp>
        <p:nvSpPr>
          <p:cNvPr id="3" name="Subtitle 2"/>
          <p:cNvSpPr>
            <a:spLocks noGrp="1"/>
          </p:cNvSpPr>
          <p:nvPr>
            <p:ph type="subTitle" idx="1"/>
            <p:custDataLst>
              <p:tags r:id="rId3"/>
            </p:custDataLst>
          </p:nvPr>
        </p:nvSpPr>
        <p:spPr>
          <a:xfrm>
            <a:off x="2514600" y="6011723"/>
            <a:ext cx="5181600" cy="685800"/>
          </a:xfrm>
        </p:spPr>
        <p:txBody>
          <a:bodyPr>
            <a:normAutofit/>
          </a:bodyPr>
          <a:lstStyle/>
          <a:p>
            <a:r>
              <a:rPr lang="en-US" sz="3200" b="1" dirty="0" smtClean="0"/>
              <a:t>Introduction</a:t>
            </a:r>
            <a:endParaRPr lang="en-US" sz="3200" b="1" dirty="0"/>
          </a:p>
        </p:txBody>
      </p:sp>
      <p:sp>
        <p:nvSpPr>
          <p:cNvPr id="5" name="Slide Number Placeholder 4"/>
          <p:cNvSpPr>
            <a:spLocks noGrp="1"/>
          </p:cNvSpPr>
          <p:nvPr>
            <p:ph type="sldNum" sz="quarter" idx="12"/>
            <p:custDataLst>
              <p:tags r:id="rId4"/>
            </p:custDataLst>
          </p:nvPr>
        </p:nvSpPr>
        <p:spPr/>
        <p:txBody>
          <a:bodyPr/>
          <a:lstStyle/>
          <a:p>
            <a:fld id="{1B0E86D6-327F-4F08-B17E-DE33D4E5F0C2}" type="slidenum">
              <a:rPr lang="en-US" smtClean="0"/>
              <a:pPr/>
              <a:t>1</a:t>
            </a:fld>
            <a:endParaRPr lang="en-US" dirty="0"/>
          </a:p>
        </p:txBody>
      </p:sp>
      <p:pic>
        <p:nvPicPr>
          <p:cNvPr id="6" name="Picture 5" descr="Brand_state-color"/>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04800" y="6109196"/>
            <a:ext cx="1922145" cy="490855"/>
          </a:xfrm>
          <a:prstGeom prst="rect">
            <a:avLst/>
          </a:prstGeom>
          <a:noFill/>
          <a:ln>
            <a:noFill/>
          </a:ln>
        </p:spPr>
      </p:pic>
    </p:spTree>
    <p:custDataLst>
      <p:tags r:id="rId1"/>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457200" y="182880"/>
            <a:ext cx="8229600" cy="960120"/>
          </a:xfrm>
        </p:spPr>
        <p:txBody>
          <a:bodyPr>
            <a:normAutofit fontScale="90000"/>
          </a:bodyPr>
          <a:lstStyle/>
          <a:p>
            <a:r>
              <a:rPr lang="en-US" sz="4000" b="1" dirty="0" smtClean="0">
                <a:latin typeface="Franklin Gothic Book" panose="020B0503020102020204" pitchFamily="34" charset="0"/>
              </a:rPr>
              <a:t>Welcome to DDID Medication Administration Module One</a:t>
            </a:r>
            <a:endParaRPr lang="en-US" sz="4000" b="1" dirty="0">
              <a:latin typeface="Franklin Gothic Book" panose="020B0503020102020204" pitchFamily="34" charset="0"/>
            </a:endParaRPr>
          </a:p>
        </p:txBody>
      </p:sp>
      <p:sp>
        <p:nvSpPr>
          <p:cNvPr id="3" name="Slide Number Placeholder 2"/>
          <p:cNvSpPr>
            <a:spLocks noGrp="1"/>
          </p:cNvSpPr>
          <p:nvPr>
            <p:ph type="sldNum" sz="quarter" idx="12"/>
            <p:custDataLst>
              <p:tags r:id="rId3"/>
            </p:custDataLst>
          </p:nvPr>
        </p:nvSpPr>
        <p:spPr/>
        <p:txBody>
          <a:bodyPr>
            <a:normAutofit fontScale="85000" lnSpcReduction="20000"/>
          </a:bodyPr>
          <a:lstStyle/>
          <a:p>
            <a:fld id="{1B0E86D6-327F-4F08-B17E-DE33D4E5F0C2}" type="slidenum">
              <a:rPr lang="en-US" smtClean="0"/>
              <a:pPr/>
              <a:t>2</a:t>
            </a:fld>
            <a:endParaRPr lang="en-US" dirty="0"/>
          </a:p>
        </p:txBody>
      </p:sp>
      <p:pic>
        <p:nvPicPr>
          <p:cNvPr id="4" name="Picture 25"/>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349250" y="3822700"/>
            <a:ext cx="7446963" cy="35242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txBox="1">
            <a:spLocks noChangeArrowheads="1"/>
          </p:cNvSpPr>
          <p:nvPr>
            <p:custDataLst>
              <p:tags r:id="rId4"/>
            </p:custDataLst>
          </p:nvPr>
        </p:nvSpPr>
        <p:spPr>
          <a:xfrm>
            <a:off x="295275" y="1514807"/>
            <a:ext cx="5037137" cy="40005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chemeClr val="accent1"/>
              </a:buClr>
              <a:buSzPct val="75000"/>
              <a:buFont typeface="Wingdings" pitchFamily="2" charset="2"/>
              <a:buChar char=""/>
              <a:defRPr sz="2400" kern="1200">
                <a:solidFill>
                  <a:schemeClr val="tx2"/>
                </a:solidFill>
                <a:latin typeface="+mn-lt"/>
                <a:ea typeface="+mn-ea"/>
                <a:cs typeface="+mn-cs"/>
              </a:defRPr>
            </a:lvl1pPr>
            <a:lvl2pPr marL="742950" indent="-285750" algn="l" defTabSz="914400" rtl="0" eaLnBrk="1" latinLnBrk="0" hangingPunct="1">
              <a:spcBef>
                <a:spcPct val="20000"/>
              </a:spcBef>
              <a:buClr>
                <a:schemeClr val="accent2"/>
              </a:buClr>
              <a:buSzPct val="85000"/>
              <a:buFont typeface="Courier New" pitchFamily="49" charset="0"/>
              <a:buChar char="o"/>
              <a:defRPr sz="2000" kern="1200">
                <a:solidFill>
                  <a:schemeClr val="tx2"/>
                </a:solidFill>
                <a:latin typeface="+mn-lt"/>
                <a:ea typeface="+mn-ea"/>
                <a:cs typeface="+mn-cs"/>
              </a:defRPr>
            </a:lvl2pPr>
            <a:lvl3pPr marL="11430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60020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2057400" indent="-228600" algn="l" defTabSz="914400" rtl="0" eaLnBrk="1" latinLnBrk="0" hangingPunct="1">
              <a:spcBef>
                <a:spcPct val="20000"/>
              </a:spcBef>
              <a:buClr>
                <a:schemeClr val="accent5"/>
              </a:buClr>
              <a:buFont typeface="Arial" pitchFamily="34" charset="0"/>
              <a:buChar char="•"/>
              <a:defRPr sz="1400" kern="1200" baseline="0">
                <a:solidFill>
                  <a:schemeClr val="tx2"/>
                </a:solidFill>
                <a:latin typeface="+mn-lt"/>
                <a:ea typeface="+mn-ea"/>
                <a:cs typeface="+mn-cs"/>
              </a:defRPr>
            </a:lvl5pPr>
            <a:lvl6pPr marL="2514600" indent="-228600" algn="l" defTabSz="914400" rtl="0" eaLnBrk="1" latinLnBrk="0" hangingPunct="1">
              <a:spcBef>
                <a:spcPct val="20000"/>
              </a:spcBef>
              <a:buClr>
                <a:schemeClr val="accent6"/>
              </a:buClr>
              <a:buFont typeface="Arial" pitchFamily="34" charset="0"/>
              <a:buChar char="•"/>
              <a:defRPr sz="1400" kern="1200">
                <a:solidFill>
                  <a:schemeClr val="tx2"/>
                </a:solidFill>
                <a:latin typeface="+mn-lt"/>
                <a:ea typeface="+mn-ea"/>
                <a:cs typeface="+mn-cs"/>
              </a:defRPr>
            </a:lvl6pPr>
            <a:lvl7pPr marL="2971800" indent="-22860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7pPr>
            <a:lvl8pPr marL="3429000" indent="-22860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8pPr>
            <a:lvl9pPr marL="3886200" indent="-228600" algn="l" defTabSz="914400" rtl="0" eaLnBrk="1" latinLnBrk="0" hangingPunct="1">
              <a:spcBef>
                <a:spcPct val="20000"/>
              </a:spcBef>
              <a:buClr>
                <a:schemeClr val="accent5"/>
              </a:buClr>
              <a:buFont typeface="Arial" pitchFamily="34" charset="0"/>
              <a:buChar char="•"/>
              <a:defRPr sz="1400" kern="1200">
                <a:solidFill>
                  <a:schemeClr val="tx2"/>
                </a:solidFill>
                <a:latin typeface="+mn-lt"/>
                <a:ea typeface="+mn-ea"/>
                <a:cs typeface="+mn-cs"/>
              </a:defRPr>
            </a:lvl9pPr>
          </a:lstStyle>
          <a:p>
            <a:r>
              <a:rPr lang="en-US" sz="1800" dirty="0" smtClean="0">
                <a:latin typeface="Aharoni" pitchFamily="2" charset="-79"/>
                <a:cs typeface="Aharoni" pitchFamily="2" charset="-79"/>
              </a:rPr>
              <a:t>Controls for navigating the Presentation</a:t>
            </a:r>
          </a:p>
        </p:txBody>
      </p:sp>
      <p:sp>
        <p:nvSpPr>
          <p:cNvPr id="6" name="Rectangle 5"/>
          <p:cNvSpPr>
            <a:spLocks noChangeArrowheads="1"/>
          </p:cNvSpPr>
          <p:nvPr>
            <p:custDataLst>
              <p:tags r:id="rId5"/>
            </p:custDataLst>
          </p:nvPr>
        </p:nvSpPr>
        <p:spPr bwMode="auto">
          <a:xfrm>
            <a:off x="7391400" y="4267200"/>
            <a:ext cx="1752600"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400" dirty="0">
                <a:solidFill>
                  <a:srgbClr val="2B333C"/>
                </a:solidFill>
                <a:latin typeface="Arial" pitchFamily="34" charset="0"/>
              </a:rPr>
              <a:t>Toggle button </a:t>
            </a:r>
            <a:br>
              <a:rPr lang="en-US" sz="1400" dirty="0">
                <a:solidFill>
                  <a:srgbClr val="2B333C"/>
                </a:solidFill>
                <a:latin typeface="Arial" pitchFamily="34" charset="0"/>
              </a:rPr>
            </a:br>
            <a:r>
              <a:rPr lang="en-US" sz="1400" dirty="0">
                <a:solidFill>
                  <a:srgbClr val="2B333C"/>
                </a:solidFill>
                <a:latin typeface="Arial" pitchFamily="34" charset="0"/>
              </a:rPr>
              <a:t>to change view </a:t>
            </a:r>
            <a:br>
              <a:rPr lang="en-US" sz="1400" dirty="0">
                <a:solidFill>
                  <a:srgbClr val="2B333C"/>
                </a:solidFill>
                <a:latin typeface="Arial" pitchFamily="34" charset="0"/>
              </a:rPr>
            </a:br>
            <a:r>
              <a:rPr lang="en-US" sz="1400" dirty="0">
                <a:solidFill>
                  <a:srgbClr val="2B333C"/>
                </a:solidFill>
                <a:latin typeface="Arial" pitchFamily="34" charset="0"/>
              </a:rPr>
              <a:t>to full screen</a:t>
            </a:r>
          </a:p>
        </p:txBody>
      </p:sp>
      <p:sp>
        <p:nvSpPr>
          <p:cNvPr id="7" name="Rectangle 8"/>
          <p:cNvSpPr>
            <a:spLocks noChangeArrowheads="1"/>
          </p:cNvSpPr>
          <p:nvPr>
            <p:custDataLst>
              <p:tags r:id="rId6"/>
            </p:custDataLst>
          </p:nvPr>
        </p:nvSpPr>
        <p:spPr bwMode="auto">
          <a:xfrm>
            <a:off x="3163888" y="4379913"/>
            <a:ext cx="1981200"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400" dirty="0">
                <a:solidFill>
                  <a:srgbClr val="2B333C"/>
                </a:solidFill>
                <a:latin typeface="Arial" pitchFamily="34" charset="0"/>
              </a:rPr>
              <a:t>Current position/</a:t>
            </a:r>
            <a:br>
              <a:rPr lang="en-US" sz="1400" dirty="0">
                <a:solidFill>
                  <a:srgbClr val="2B333C"/>
                </a:solidFill>
                <a:latin typeface="Arial" pitchFamily="34" charset="0"/>
              </a:rPr>
            </a:br>
            <a:r>
              <a:rPr lang="en-US" sz="1400" dirty="0">
                <a:solidFill>
                  <a:srgbClr val="2B333C"/>
                </a:solidFill>
                <a:latin typeface="Arial" pitchFamily="34" charset="0"/>
              </a:rPr>
              <a:t>total time of </a:t>
            </a:r>
            <a:br>
              <a:rPr lang="en-US" sz="1400" dirty="0">
                <a:solidFill>
                  <a:srgbClr val="2B333C"/>
                </a:solidFill>
                <a:latin typeface="Arial" pitchFamily="34" charset="0"/>
              </a:rPr>
            </a:br>
            <a:r>
              <a:rPr lang="en-US" sz="1400" dirty="0">
                <a:solidFill>
                  <a:srgbClr val="2B333C"/>
                </a:solidFill>
                <a:latin typeface="Arial" pitchFamily="34" charset="0"/>
              </a:rPr>
              <a:t>slide audio</a:t>
            </a:r>
          </a:p>
        </p:txBody>
      </p:sp>
      <p:sp>
        <p:nvSpPr>
          <p:cNvPr id="8" name="Line 22"/>
          <p:cNvSpPr>
            <a:spLocks noChangeShapeType="1"/>
          </p:cNvSpPr>
          <p:nvPr>
            <p:custDataLst>
              <p:tags r:id="rId7"/>
            </p:custDataLst>
          </p:nvPr>
        </p:nvSpPr>
        <p:spPr bwMode="auto">
          <a:xfrm rot="10800000">
            <a:off x="7715250" y="4021138"/>
            <a:ext cx="661988" cy="330200"/>
          </a:xfrm>
          <a:prstGeom prst="line">
            <a:avLst/>
          </a:prstGeom>
          <a:noFill/>
          <a:ln w="28575">
            <a:solidFill>
              <a:schemeClr val="tx1"/>
            </a:solidFill>
            <a:round/>
            <a:headEnd/>
            <a:tailEnd type="arrow" w="med" len="med"/>
          </a:ln>
          <a:extLst>
            <a:ext uri="{909E8E84-426E-40DD-AFC4-6F175D3DCCD1}">
              <a14:hiddenFill xmlns:a14="http://schemas.microsoft.com/office/drawing/2010/main">
                <a:noFill/>
              </a14:hiddenFill>
            </a:ext>
          </a:extLst>
        </p:spPr>
        <p:txBody>
          <a:bodyPr>
            <a:spAutoFit/>
          </a:bodyPr>
          <a:lstStyle/>
          <a:p>
            <a:endParaRPr lang="en-US" dirty="0"/>
          </a:p>
        </p:txBody>
      </p:sp>
      <p:sp>
        <p:nvSpPr>
          <p:cNvPr id="9" name="Line 15"/>
          <p:cNvSpPr>
            <a:spLocks noChangeShapeType="1"/>
          </p:cNvSpPr>
          <p:nvPr>
            <p:custDataLst>
              <p:tags r:id="rId8"/>
            </p:custDataLst>
          </p:nvPr>
        </p:nvSpPr>
        <p:spPr bwMode="auto">
          <a:xfrm rot="10800000" flipV="1">
            <a:off x="1081088" y="3281363"/>
            <a:ext cx="304800" cy="533400"/>
          </a:xfrm>
          <a:prstGeom prst="line">
            <a:avLst/>
          </a:prstGeom>
          <a:noFill/>
          <a:ln w="28575">
            <a:solidFill>
              <a:schemeClr val="tx1"/>
            </a:solidFill>
            <a:round/>
            <a:headEnd/>
            <a:tailEnd type="arrow" w="med" len="med"/>
          </a:ln>
          <a:extLst>
            <a:ext uri="{909E8E84-426E-40DD-AFC4-6F175D3DCCD1}">
              <a14:hiddenFill xmlns:a14="http://schemas.microsoft.com/office/drawing/2010/main">
                <a:noFill/>
              </a14:hiddenFill>
            </a:ext>
          </a:extLst>
        </p:spPr>
        <p:txBody>
          <a:bodyPr>
            <a:spAutoFit/>
          </a:bodyPr>
          <a:lstStyle/>
          <a:p>
            <a:endParaRPr lang="en-US" dirty="0"/>
          </a:p>
        </p:txBody>
      </p:sp>
      <p:sp>
        <p:nvSpPr>
          <p:cNvPr id="10" name="Line 16"/>
          <p:cNvSpPr>
            <a:spLocks noChangeShapeType="1"/>
          </p:cNvSpPr>
          <p:nvPr>
            <p:custDataLst>
              <p:tags r:id="rId9"/>
            </p:custDataLst>
          </p:nvPr>
        </p:nvSpPr>
        <p:spPr bwMode="auto">
          <a:xfrm rot="10800000" flipH="1" flipV="1">
            <a:off x="1385888" y="3281363"/>
            <a:ext cx="407286" cy="671512"/>
          </a:xfrm>
          <a:prstGeom prst="line">
            <a:avLst/>
          </a:prstGeom>
          <a:noFill/>
          <a:ln w="28575">
            <a:solidFill>
              <a:schemeClr val="tx1"/>
            </a:solidFill>
            <a:round/>
            <a:headEnd/>
            <a:tailEnd type="arrow" w="med" len="med"/>
          </a:ln>
          <a:extLst>
            <a:ext uri="{909E8E84-426E-40DD-AFC4-6F175D3DCCD1}">
              <a14:hiddenFill xmlns:a14="http://schemas.microsoft.com/office/drawing/2010/main">
                <a:noFill/>
              </a14:hiddenFill>
            </a:ext>
          </a:extLst>
        </p:spPr>
        <p:txBody>
          <a:bodyPr wrap="square">
            <a:spAutoFit/>
          </a:bodyPr>
          <a:lstStyle/>
          <a:p>
            <a:endParaRPr lang="en-US" dirty="0"/>
          </a:p>
        </p:txBody>
      </p:sp>
      <p:sp>
        <p:nvSpPr>
          <p:cNvPr id="11" name="Line 19"/>
          <p:cNvSpPr>
            <a:spLocks noChangeShapeType="1"/>
          </p:cNvSpPr>
          <p:nvPr>
            <p:custDataLst>
              <p:tags r:id="rId10"/>
            </p:custDataLst>
          </p:nvPr>
        </p:nvSpPr>
        <p:spPr bwMode="auto">
          <a:xfrm rot="10800000" flipH="1" flipV="1">
            <a:off x="5332413" y="3371850"/>
            <a:ext cx="1587" cy="600075"/>
          </a:xfrm>
          <a:prstGeom prst="line">
            <a:avLst/>
          </a:prstGeom>
          <a:noFill/>
          <a:ln w="28575">
            <a:solidFill>
              <a:schemeClr val="tx1"/>
            </a:solidFill>
            <a:round/>
            <a:headEnd/>
            <a:tailEnd type="arrow" w="med" len="med"/>
          </a:ln>
          <a:extLst>
            <a:ext uri="{909E8E84-426E-40DD-AFC4-6F175D3DCCD1}">
              <a14:hiddenFill xmlns:a14="http://schemas.microsoft.com/office/drawing/2010/main">
                <a:noFill/>
              </a14:hiddenFill>
            </a:ext>
          </a:extLst>
        </p:spPr>
        <p:txBody>
          <a:bodyPr>
            <a:spAutoFit/>
          </a:bodyPr>
          <a:lstStyle/>
          <a:p>
            <a:endParaRPr lang="en-US" dirty="0"/>
          </a:p>
        </p:txBody>
      </p:sp>
      <p:sp>
        <p:nvSpPr>
          <p:cNvPr id="12" name="Rectangle 6"/>
          <p:cNvSpPr>
            <a:spLocks noChangeArrowheads="1"/>
          </p:cNvSpPr>
          <p:nvPr>
            <p:custDataLst>
              <p:tags r:id="rId11"/>
            </p:custDataLst>
          </p:nvPr>
        </p:nvSpPr>
        <p:spPr bwMode="auto">
          <a:xfrm>
            <a:off x="727178" y="1896368"/>
            <a:ext cx="1623909"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sz="1400" dirty="0">
                <a:solidFill>
                  <a:srgbClr val="2B333C"/>
                </a:solidFill>
                <a:latin typeface="Arial" pitchFamily="34" charset="0"/>
              </a:rPr>
              <a:t>Navigation </a:t>
            </a:r>
            <a:br>
              <a:rPr lang="en-US" sz="1400" dirty="0">
                <a:solidFill>
                  <a:srgbClr val="2B333C"/>
                </a:solidFill>
                <a:latin typeface="Arial" pitchFamily="34" charset="0"/>
              </a:rPr>
            </a:br>
            <a:r>
              <a:rPr lang="en-US" sz="1400" dirty="0" smtClean="0">
                <a:solidFill>
                  <a:srgbClr val="2B333C"/>
                </a:solidFill>
                <a:latin typeface="Arial" pitchFamily="34" charset="0"/>
              </a:rPr>
              <a:t>buttons:</a:t>
            </a:r>
          </a:p>
          <a:p>
            <a:pPr marL="285750" indent="-285750">
              <a:buFont typeface="Arial" pitchFamily="34" charset="0"/>
              <a:buChar char="•"/>
            </a:pPr>
            <a:r>
              <a:rPr lang="en-US" sz="1400" dirty="0" smtClean="0">
                <a:solidFill>
                  <a:srgbClr val="2B333C"/>
                </a:solidFill>
                <a:latin typeface="Arial" pitchFamily="34" charset="0"/>
              </a:rPr>
              <a:t>Play/Pause</a:t>
            </a:r>
          </a:p>
          <a:p>
            <a:pPr marL="285750" indent="-285750">
              <a:buFont typeface="Arial" pitchFamily="34" charset="0"/>
              <a:buChar char="•"/>
            </a:pPr>
            <a:r>
              <a:rPr lang="en-US" sz="1400" dirty="0" smtClean="0">
                <a:solidFill>
                  <a:srgbClr val="2B333C"/>
                </a:solidFill>
                <a:latin typeface="Arial" pitchFamily="34" charset="0"/>
              </a:rPr>
              <a:t>Back</a:t>
            </a:r>
          </a:p>
          <a:p>
            <a:pPr marL="285750" indent="-285750">
              <a:buFont typeface="Arial" pitchFamily="34" charset="0"/>
              <a:buChar char="•"/>
            </a:pPr>
            <a:r>
              <a:rPr lang="en-US" sz="1400" dirty="0" smtClean="0">
                <a:solidFill>
                  <a:srgbClr val="2B333C"/>
                </a:solidFill>
                <a:latin typeface="Arial" pitchFamily="34" charset="0"/>
              </a:rPr>
              <a:t>Forward</a:t>
            </a:r>
          </a:p>
          <a:p>
            <a:pPr algn="ctr"/>
            <a:endParaRPr lang="en-US" sz="1400" dirty="0">
              <a:solidFill>
                <a:srgbClr val="2B333C"/>
              </a:solidFill>
              <a:latin typeface="Arial" pitchFamily="34" charset="0"/>
            </a:endParaRPr>
          </a:p>
        </p:txBody>
      </p:sp>
      <p:sp>
        <p:nvSpPr>
          <p:cNvPr id="13" name="Line 11"/>
          <p:cNvSpPr>
            <a:spLocks noChangeShapeType="1"/>
          </p:cNvSpPr>
          <p:nvPr>
            <p:custDataLst>
              <p:tags r:id="rId12"/>
            </p:custDataLst>
          </p:nvPr>
        </p:nvSpPr>
        <p:spPr bwMode="auto">
          <a:xfrm rot="10800000" flipH="1">
            <a:off x="2355850" y="4214813"/>
            <a:ext cx="0" cy="457200"/>
          </a:xfrm>
          <a:prstGeom prst="line">
            <a:avLst/>
          </a:prstGeom>
          <a:noFill/>
          <a:ln w="28575">
            <a:solidFill>
              <a:schemeClr val="tx1"/>
            </a:solidFill>
            <a:round/>
            <a:headEnd/>
            <a:tailEnd type="arrow" w="med" len="med"/>
          </a:ln>
          <a:extLst>
            <a:ext uri="{909E8E84-426E-40DD-AFC4-6F175D3DCCD1}">
              <a14:hiddenFill xmlns:a14="http://schemas.microsoft.com/office/drawing/2010/main">
                <a:noFill/>
              </a14:hiddenFill>
            </a:ext>
          </a:extLst>
        </p:spPr>
        <p:txBody>
          <a:bodyPr>
            <a:spAutoFit/>
          </a:bodyPr>
          <a:lstStyle/>
          <a:p>
            <a:endParaRPr lang="en-US" dirty="0"/>
          </a:p>
        </p:txBody>
      </p:sp>
      <p:sp>
        <p:nvSpPr>
          <p:cNvPr id="14" name="Rectangle 6"/>
          <p:cNvSpPr>
            <a:spLocks noChangeArrowheads="1"/>
          </p:cNvSpPr>
          <p:nvPr>
            <p:custDataLst>
              <p:tags r:id="rId13"/>
            </p:custDataLst>
          </p:nvPr>
        </p:nvSpPr>
        <p:spPr bwMode="auto">
          <a:xfrm>
            <a:off x="1703388" y="4695825"/>
            <a:ext cx="12954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400" dirty="0">
                <a:solidFill>
                  <a:srgbClr val="2B333C"/>
                </a:solidFill>
                <a:latin typeface="Arial" pitchFamily="34" charset="0"/>
              </a:rPr>
              <a:t>Slide Playback Status</a:t>
            </a:r>
          </a:p>
        </p:txBody>
      </p:sp>
      <p:sp>
        <p:nvSpPr>
          <p:cNvPr id="15" name="Rectangle 6"/>
          <p:cNvSpPr>
            <a:spLocks noChangeArrowheads="1"/>
          </p:cNvSpPr>
          <p:nvPr>
            <p:custDataLst>
              <p:tags r:id="rId14"/>
            </p:custDataLst>
          </p:nvPr>
        </p:nvSpPr>
        <p:spPr bwMode="auto">
          <a:xfrm>
            <a:off x="3925888" y="2820988"/>
            <a:ext cx="143033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400" dirty="0">
                <a:solidFill>
                  <a:srgbClr val="2B333C"/>
                </a:solidFill>
                <a:latin typeface="Arial" pitchFamily="34" charset="0"/>
              </a:rPr>
              <a:t>Movable Slider head</a:t>
            </a:r>
          </a:p>
        </p:txBody>
      </p:sp>
      <p:sp>
        <p:nvSpPr>
          <p:cNvPr id="16" name="Down Arrow 57"/>
          <p:cNvSpPr>
            <a:spLocks noChangeArrowheads="1"/>
          </p:cNvSpPr>
          <p:nvPr>
            <p:custDataLst>
              <p:tags r:id="rId15"/>
            </p:custDataLst>
          </p:nvPr>
        </p:nvSpPr>
        <p:spPr bwMode="auto">
          <a:xfrm rot="10800000">
            <a:off x="7115175" y="3349625"/>
            <a:ext cx="422275" cy="484188"/>
          </a:xfrm>
          <a:prstGeom prst="downArrow">
            <a:avLst>
              <a:gd name="adj1" fmla="val 50000"/>
              <a:gd name="adj2" fmla="val 50053"/>
            </a:avLst>
          </a:prstGeom>
          <a:solidFill>
            <a:srgbClr val="0070C0"/>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p>
            <a:pPr algn="ctr"/>
            <a:endParaRPr lang="en-US" dirty="0"/>
          </a:p>
        </p:txBody>
      </p:sp>
      <p:sp>
        <p:nvSpPr>
          <p:cNvPr id="17" name="Line 19"/>
          <p:cNvSpPr>
            <a:spLocks noChangeShapeType="1"/>
          </p:cNvSpPr>
          <p:nvPr>
            <p:custDataLst>
              <p:tags r:id="rId16"/>
            </p:custDataLst>
          </p:nvPr>
        </p:nvSpPr>
        <p:spPr bwMode="auto">
          <a:xfrm rot="10800000" flipH="1" flipV="1">
            <a:off x="5651500" y="2876550"/>
            <a:ext cx="1635125" cy="981075"/>
          </a:xfrm>
          <a:prstGeom prst="line">
            <a:avLst/>
          </a:prstGeom>
          <a:noFill/>
          <a:ln w="28575">
            <a:solidFill>
              <a:schemeClr val="tx1"/>
            </a:solidFill>
            <a:round/>
            <a:headEnd/>
            <a:tailEnd type="arrow" w="med" len="med"/>
          </a:ln>
          <a:extLst>
            <a:ext uri="{909E8E84-426E-40DD-AFC4-6F175D3DCCD1}">
              <a14:hiddenFill xmlns:a14="http://schemas.microsoft.com/office/drawing/2010/main">
                <a:noFill/>
              </a14:hiddenFill>
            </a:ext>
          </a:extLst>
        </p:spPr>
        <p:txBody>
          <a:bodyPr>
            <a:spAutoFit/>
          </a:bodyPr>
          <a:lstStyle/>
          <a:p>
            <a:endParaRPr lang="en-US" dirty="0"/>
          </a:p>
        </p:txBody>
      </p:sp>
      <p:sp>
        <p:nvSpPr>
          <p:cNvPr id="18" name="Rectangle 6"/>
          <p:cNvSpPr>
            <a:spLocks noChangeArrowheads="1"/>
          </p:cNvSpPr>
          <p:nvPr>
            <p:custDataLst>
              <p:tags r:id="rId17"/>
            </p:custDataLst>
          </p:nvPr>
        </p:nvSpPr>
        <p:spPr bwMode="auto">
          <a:xfrm>
            <a:off x="4725988" y="2347913"/>
            <a:ext cx="166052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400" dirty="0">
                <a:solidFill>
                  <a:srgbClr val="2B333C"/>
                </a:solidFill>
                <a:latin typeface="Arial" pitchFamily="34" charset="0"/>
              </a:rPr>
              <a:t>Attachments Popup</a:t>
            </a:r>
          </a:p>
        </p:txBody>
      </p:sp>
      <p:sp>
        <p:nvSpPr>
          <p:cNvPr id="19" name="Line 16"/>
          <p:cNvSpPr>
            <a:spLocks noChangeShapeType="1"/>
          </p:cNvSpPr>
          <p:nvPr>
            <p:custDataLst>
              <p:tags r:id="rId18"/>
            </p:custDataLst>
          </p:nvPr>
        </p:nvSpPr>
        <p:spPr bwMode="auto">
          <a:xfrm rot="10800000" flipH="1">
            <a:off x="4800600" y="3952875"/>
            <a:ext cx="1095375" cy="447675"/>
          </a:xfrm>
          <a:prstGeom prst="line">
            <a:avLst/>
          </a:prstGeom>
          <a:noFill/>
          <a:ln w="28575">
            <a:solidFill>
              <a:schemeClr val="tx1"/>
            </a:solidFill>
            <a:round/>
            <a:headEnd/>
            <a:tailEnd type="arrow" w="med" len="med"/>
          </a:ln>
          <a:extLst>
            <a:ext uri="{909E8E84-426E-40DD-AFC4-6F175D3DCCD1}">
              <a14:hiddenFill xmlns:a14="http://schemas.microsoft.com/office/drawing/2010/main">
                <a:noFill/>
              </a14:hiddenFill>
            </a:ext>
          </a:extLst>
        </p:spPr>
        <p:txBody>
          <a:bodyPr>
            <a:spAutoFit/>
          </a:bodyPr>
          <a:lstStyle/>
          <a:p>
            <a:endParaRPr lang="en-US" dirty="0"/>
          </a:p>
        </p:txBody>
      </p:sp>
      <p:pic>
        <p:nvPicPr>
          <p:cNvPr id="20" name="Picture 28"/>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6334125" y="1808163"/>
            <a:ext cx="2343150" cy="1438275"/>
          </a:xfrm>
          <a:prstGeom prst="rect">
            <a:avLst/>
          </a:prstGeom>
          <a:noFill/>
          <a:extLst>
            <a:ext uri="{909E8E84-426E-40DD-AFC4-6F175D3DCCD1}">
              <a14:hiddenFill xmlns:a14="http://schemas.microsoft.com/office/drawing/2010/main">
                <a:solidFill>
                  <a:srgbClr val="FFFFFF"/>
                </a:solidFill>
              </a14:hiddenFill>
            </a:ext>
          </a:extLst>
        </p:spPr>
      </p:pic>
      <p:sp>
        <p:nvSpPr>
          <p:cNvPr id="21" name="Line 16"/>
          <p:cNvSpPr>
            <a:spLocks noChangeShapeType="1"/>
          </p:cNvSpPr>
          <p:nvPr>
            <p:custDataLst>
              <p:tags r:id="rId19"/>
            </p:custDataLst>
          </p:nvPr>
        </p:nvSpPr>
        <p:spPr bwMode="auto">
          <a:xfrm rot="10800000" flipH="1" flipV="1">
            <a:off x="1394927" y="3285404"/>
            <a:ext cx="194603" cy="572221"/>
          </a:xfrm>
          <a:prstGeom prst="line">
            <a:avLst/>
          </a:prstGeom>
          <a:noFill/>
          <a:ln w="28575">
            <a:solidFill>
              <a:schemeClr val="tx1"/>
            </a:solidFill>
            <a:round/>
            <a:headEnd/>
            <a:tailEnd type="arrow" w="med" len="med"/>
          </a:ln>
          <a:extLst>
            <a:ext uri="{909E8E84-426E-40DD-AFC4-6F175D3DCCD1}">
              <a14:hiddenFill xmlns:a14="http://schemas.microsoft.com/office/drawing/2010/main">
                <a:noFill/>
              </a14:hiddenFill>
            </a:ext>
          </a:extLst>
        </p:spPr>
        <p:txBody>
          <a:bodyPr wrap="square">
            <a:spAutoFit/>
          </a:bodyPr>
          <a:lstStyle/>
          <a:p>
            <a:endParaRPr lang="en-US" dirty="0"/>
          </a:p>
        </p:txBody>
      </p:sp>
    </p:spTree>
    <p:custDataLst>
      <p:tags r:id="rId1"/>
    </p:custDataLst>
    <p:extLst>
      <p:ext uri="{BB962C8B-B14F-4D97-AF65-F5344CB8AC3E}">
        <p14:creationId xmlns:p14="http://schemas.microsoft.com/office/powerpoint/2010/main" val="6468294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normAutofit fontScale="90000"/>
          </a:bodyPr>
          <a:lstStyle/>
          <a:p>
            <a:r>
              <a:rPr lang="en-US" b="1" dirty="0"/>
              <a:t>Training Process For New Employees</a:t>
            </a:r>
          </a:p>
        </p:txBody>
      </p:sp>
      <p:sp>
        <p:nvSpPr>
          <p:cNvPr id="3" name="Slide Number Placeholder 2"/>
          <p:cNvSpPr>
            <a:spLocks noGrp="1"/>
          </p:cNvSpPr>
          <p:nvPr>
            <p:ph type="sldNum" sz="quarter" idx="12"/>
            <p:custDataLst>
              <p:tags r:id="rId3"/>
            </p:custDataLst>
          </p:nvPr>
        </p:nvSpPr>
        <p:spPr/>
        <p:txBody>
          <a:bodyPr>
            <a:normAutofit fontScale="85000" lnSpcReduction="20000"/>
          </a:bodyPr>
          <a:lstStyle/>
          <a:p>
            <a:fld id="{1B0E86D6-327F-4F08-B17E-DE33D4E5F0C2}" type="slidenum">
              <a:rPr lang="en-US" smtClean="0"/>
              <a:pPr/>
              <a:t>3</a:t>
            </a:fld>
            <a:endParaRPr lang="en-US" dirty="0"/>
          </a:p>
        </p:txBody>
      </p:sp>
      <p:sp>
        <p:nvSpPr>
          <p:cNvPr id="4" name="Content Placeholder 3"/>
          <p:cNvSpPr>
            <a:spLocks noGrp="1"/>
          </p:cNvSpPr>
          <p:nvPr>
            <p:ph sz="quarter" idx="1"/>
            <p:custDataLst>
              <p:tags r:id="rId4"/>
            </p:custDataLst>
          </p:nvPr>
        </p:nvSpPr>
        <p:spPr/>
        <p:txBody>
          <a:bodyPr>
            <a:normAutofit/>
          </a:bodyPr>
          <a:lstStyle/>
          <a:p>
            <a:r>
              <a:rPr lang="en-US" sz="3200" dirty="0" smtClean="0"/>
              <a:t>ESTABLISHED PROTOCOL FOR TRAINING EMPLOYEES.</a:t>
            </a:r>
            <a:endParaRPr lang="en-US" sz="3200" dirty="0"/>
          </a:p>
          <a:p>
            <a:endParaRPr lang="en-US" sz="3200" dirty="0" smtClean="0"/>
          </a:p>
          <a:p>
            <a:r>
              <a:rPr lang="en-US" sz="3200" b="1" dirty="0" smtClean="0"/>
              <a:t>NOTE</a:t>
            </a:r>
            <a:r>
              <a:rPr lang="en-US" sz="3200" b="1" dirty="0"/>
              <a:t>:  </a:t>
            </a:r>
            <a:r>
              <a:rPr lang="en-US" sz="3200" dirty="0"/>
              <a:t>YOU ARE </a:t>
            </a:r>
            <a:r>
              <a:rPr lang="en-US" sz="3200" dirty="0" smtClean="0"/>
              <a:t>EXPECTED TO LISTEN TO AS WELL  AS READ </a:t>
            </a:r>
            <a:r>
              <a:rPr lang="en-US" sz="3200" dirty="0"/>
              <a:t>THE CONTENT </a:t>
            </a:r>
            <a:r>
              <a:rPr lang="en-US" sz="3200" dirty="0" smtClean="0"/>
              <a:t>PRESENTED IN THE MEDICATION ADMINISTRATION MODULES</a:t>
            </a:r>
          </a:p>
          <a:p>
            <a:endParaRPr lang="en-US" sz="3200" dirty="0"/>
          </a:p>
          <a:p>
            <a:endParaRPr lang="en-US" dirty="0"/>
          </a:p>
        </p:txBody>
      </p:sp>
    </p:spTree>
    <p:custDataLst>
      <p:tags r:id="rId1"/>
    </p:custDataLst>
    <p:extLst>
      <p:ext uri="{BB962C8B-B14F-4D97-AF65-F5344CB8AC3E}">
        <p14:creationId xmlns:p14="http://schemas.microsoft.com/office/powerpoint/2010/main" val="42059670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685800" y="152400"/>
            <a:ext cx="8229600" cy="1111664"/>
          </a:xfrm>
        </p:spPr>
        <p:txBody>
          <a:bodyPr>
            <a:noAutofit/>
          </a:bodyPr>
          <a:lstStyle/>
          <a:p>
            <a:r>
              <a:rPr lang="en-US" sz="3200" b="1" dirty="0" smtClean="0">
                <a:latin typeface="+mn-lt"/>
              </a:rPr>
              <a:t>Training Process For New Employees</a:t>
            </a:r>
            <a:endParaRPr lang="en-US" sz="1400" b="1" dirty="0"/>
          </a:p>
        </p:txBody>
      </p:sp>
      <p:sp>
        <p:nvSpPr>
          <p:cNvPr id="4" name="Slide Number Placeholder 3"/>
          <p:cNvSpPr>
            <a:spLocks noGrp="1"/>
          </p:cNvSpPr>
          <p:nvPr>
            <p:ph type="sldNum" sz="quarter" idx="12"/>
            <p:custDataLst>
              <p:tags r:id="rId3"/>
            </p:custDataLst>
          </p:nvPr>
        </p:nvSpPr>
        <p:spPr/>
        <p:txBody>
          <a:bodyPr>
            <a:normAutofit fontScale="85000" lnSpcReduction="20000"/>
          </a:bodyPr>
          <a:lstStyle/>
          <a:p>
            <a:fld id="{1B0E86D6-327F-4F08-B17E-DE33D4E5F0C2}" type="slidenum">
              <a:rPr lang="en-US" smtClean="0"/>
              <a:pPr/>
              <a:t>4</a:t>
            </a:fld>
            <a:endParaRPr lang="en-US" dirty="0"/>
          </a:p>
        </p:txBody>
      </p:sp>
      <p:sp>
        <p:nvSpPr>
          <p:cNvPr id="3" name="Content Placeholder 2"/>
          <p:cNvSpPr>
            <a:spLocks noGrp="1"/>
          </p:cNvSpPr>
          <p:nvPr>
            <p:ph sz="quarter" idx="1"/>
            <p:custDataLst>
              <p:tags r:id="rId4"/>
            </p:custDataLst>
          </p:nvPr>
        </p:nvSpPr>
        <p:spPr>
          <a:xfrm>
            <a:off x="612648" y="1600200"/>
            <a:ext cx="8153400" cy="4876800"/>
          </a:xfrm>
        </p:spPr>
        <p:txBody>
          <a:bodyPr>
            <a:normAutofit/>
          </a:bodyPr>
          <a:lstStyle/>
          <a:p>
            <a:r>
              <a:rPr lang="en-US" sz="2400" b="1" dirty="0"/>
              <a:t>Note: The Medication Administration Curriculum for </a:t>
            </a:r>
            <a:r>
              <a:rPr lang="en-US" sz="2400" b="1" dirty="0" smtClean="0"/>
              <a:t>Non-Licensed </a:t>
            </a:r>
            <a:r>
              <a:rPr lang="en-US" sz="2400" b="1" dirty="0"/>
              <a:t>Personnel should be given to the course participant </a:t>
            </a:r>
            <a:r>
              <a:rPr lang="en-US" sz="2400" b="1" dirty="0" smtClean="0"/>
              <a:t>prior </a:t>
            </a:r>
            <a:r>
              <a:rPr lang="en-US" sz="2400" b="1" dirty="0"/>
              <a:t>to the </a:t>
            </a:r>
            <a:r>
              <a:rPr lang="en-US" sz="2400" b="1" dirty="0" smtClean="0"/>
              <a:t>course by the provider agency.</a:t>
            </a:r>
          </a:p>
          <a:p>
            <a:r>
              <a:rPr lang="en-US" sz="2400" b="1" dirty="0"/>
              <a:t>Day One:  Classroom training (8 hours)</a:t>
            </a:r>
            <a:endParaRPr lang="en-US" sz="2400" dirty="0"/>
          </a:p>
          <a:p>
            <a:pPr lvl="1"/>
            <a:r>
              <a:rPr lang="en-US" sz="1800" dirty="0" smtClean="0"/>
              <a:t>Explanation of training and testing process</a:t>
            </a:r>
          </a:p>
          <a:p>
            <a:pPr lvl="1"/>
            <a:r>
              <a:rPr lang="en-US" sz="1800" dirty="0" smtClean="0"/>
              <a:t>Review SCL agency policies &amp; procedures </a:t>
            </a:r>
          </a:p>
          <a:p>
            <a:pPr lvl="1"/>
            <a:r>
              <a:rPr lang="en-US" sz="1800" dirty="0" smtClean="0"/>
              <a:t>Watch skills video</a:t>
            </a:r>
          </a:p>
          <a:p>
            <a:pPr lvl="1"/>
            <a:r>
              <a:rPr lang="en-US" sz="1800" dirty="0" smtClean="0"/>
              <a:t>Review competency skills from handbook</a:t>
            </a:r>
          </a:p>
          <a:p>
            <a:pPr lvl="1"/>
            <a:r>
              <a:rPr lang="en-US" sz="1800" dirty="0" smtClean="0"/>
              <a:t>Summary/questions</a:t>
            </a:r>
          </a:p>
          <a:p>
            <a:pPr lvl="1"/>
            <a:r>
              <a:rPr lang="en-US" sz="1800" dirty="0" smtClean="0"/>
              <a:t>Class participants need one week between days one and two to have opportunity to shadow other employees who administer medications</a:t>
            </a:r>
            <a:endParaRPr lang="en-US" sz="1800" dirty="0"/>
          </a:p>
          <a:p>
            <a:r>
              <a:rPr lang="en-US" sz="2400" b="1" dirty="0" smtClean="0"/>
              <a:t>Maximum </a:t>
            </a:r>
            <a:r>
              <a:rPr lang="en-US" sz="2400" b="1" dirty="0"/>
              <a:t>of 20 participants on Day One training</a:t>
            </a:r>
          </a:p>
          <a:p>
            <a:pPr marL="0" indent="0">
              <a:buNone/>
            </a:pPr>
            <a:endParaRPr lang="en-US" dirty="0"/>
          </a:p>
        </p:txBody>
      </p:sp>
    </p:spTree>
    <p:custDataLst>
      <p:tags r:id="rId1"/>
    </p:custDataLst>
    <p:extLst>
      <p:ext uri="{BB962C8B-B14F-4D97-AF65-F5344CB8AC3E}">
        <p14:creationId xmlns:p14="http://schemas.microsoft.com/office/powerpoint/2010/main" val="6698620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533400" y="228600"/>
            <a:ext cx="8232648" cy="990600"/>
          </a:xfrm>
        </p:spPr>
        <p:txBody>
          <a:bodyPr>
            <a:noAutofit/>
          </a:bodyPr>
          <a:lstStyle/>
          <a:p>
            <a:r>
              <a:rPr lang="en-US" sz="3600" b="1" dirty="0"/>
              <a:t>Training Process For New </a:t>
            </a:r>
            <a:r>
              <a:rPr lang="en-US" sz="3600" b="1" dirty="0" smtClean="0"/>
              <a:t>Employees</a:t>
            </a:r>
            <a:endParaRPr lang="en-US" sz="3600" b="1" dirty="0"/>
          </a:p>
        </p:txBody>
      </p:sp>
      <p:sp>
        <p:nvSpPr>
          <p:cNvPr id="4" name="Slide Number Placeholder 3"/>
          <p:cNvSpPr>
            <a:spLocks noGrp="1"/>
          </p:cNvSpPr>
          <p:nvPr>
            <p:ph type="sldNum" sz="quarter" idx="12"/>
            <p:custDataLst>
              <p:tags r:id="rId3"/>
            </p:custDataLst>
          </p:nvPr>
        </p:nvSpPr>
        <p:spPr/>
        <p:txBody>
          <a:bodyPr>
            <a:normAutofit fontScale="85000" lnSpcReduction="20000"/>
          </a:bodyPr>
          <a:lstStyle/>
          <a:p>
            <a:fld id="{1B0E86D6-327F-4F08-B17E-DE33D4E5F0C2}" type="slidenum">
              <a:rPr lang="en-US" smtClean="0"/>
              <a:pPr/>
              <a:t>5</a:t>
            </a:fld>
            <a:endParaRPr lang="en-US" dirty="0"/>
          </a:p>
        </p:txBody>
      </p:sp>
      <p:sp>
        <p:nvSpPr>
          <p:cNvPr id="3" name="Content Placeholder 2"/>
          <p:cNvSpPr>
            <a:spLocks noGrp="1"/>
          </p:cNvSpPr>
          <p:nvPr>
            <p:ph sz="quarter" idx="1"/>
            <p:custDataLst>
              <p:tags r:id="rId4"/>
            </p:custDataLst>
          </p:nvPr>
        </p:nvSpPr>
        <p:spPr/>
        <p:txBody>
          <a:bodyPr>
            <a:normAutofit lnSpcReduction="10000"/>
          </a:bodyPr>
          <a:lstStyle/>
          <a:p>
            <a:pPr marL="0" marR="0">
              <a:spcBef>
                <a:spcPts val="0"/>
              </a:spcBef>
              <a:spcAft>
                <a:spcPts val="0"/>
              </a:spcAft>
            </a:pPr>
            <a:r>
              <a:rPr lang="en-US" sz="1800" b="1" dirty="0">
                <a:latin typeface="Verdana"/>
                <a:ea typeface="Times New Roman"/>
              </a:rPr>
              <a:t>Online modules: RN Direct Trainer notifies agency’s </a:t>
            </a:r>
            <a:r>
              <a:rPr lang="en-US" sz="1800" b="1" dirty="0" smtClean="0">
                <a:latin typeface="Verdana"/>
                <a:ea typeface="Times New Roman"/>
              </a:rPr>
              <a:t> </a:t>
            </a:r>
          </a:p>
          <a:p>
            <a:pPr marL="0" marR="0" indent="0">
              <a:spcBef>
                <a:spcPts val="0"/>
              </a:spcBef>
              <a:spcAft>
                <a:spcPts val="0"/>
              </a:spcAft>
              <a:buNone/>
            </a:pPr>
            <a:r>
              <a:rPr lang="en-US" sz="1800" b="1" dirty="0">
                <a:latin typeface="Verdana"/>
                <a:ea typeface="Times New Roman"/>
              </a:rPr>
              <a:t> </a:t>
            </a:r>
            <a:r>
              <a:rPr lang="en-US" sz="1800" b="1" dirty="0" smtClean="0">
                <a:latin typeface="Verdana"/>
                <a:ea typeface="Times New Roman"/>
              </a:rPr>
              <a:t>    sub </a:t>
            </a:r>
            <a:r>
              <a:rPr lang="en-US" sz="1800" b="1" dirty="0">
                <a:latin typeface="Verdana"/>
                <a:ea typeface="Times New Roman"/>
              </a:rPr>
              <a:t>administrator to assign modules I-IV to the </a:t>
            </a:r>
            <a:r>
              <a:rPr lang="en-US" sz="1800" b="1" dirty="0" smtClean="0">
                <a:latin typeface="Verdana"/>
                <a:ea typeface="Times New Roman"/>
              </a:rPr>
              <a:t>non-  </a:t>
            </a:r>
          </a:p>
          <a:p>
            <a:pPr marL="0" marR="0" indent="0">
              <a:spcBef>
                <a:spcPts val="0"/>
              </a:spcBef>
              <a:spcAft>
                <a:spcPts val="0"/>
              </a:spcAft>
              <a:buNone/>
            </a:pPr>
            <a:r>
              <a:rPr lang="en-US" sz="1800" b="1" dirty="0">
                <a:latin typeface="Verdana"/>
                <a:ea typeface="Times New Roman"/>
              </a:rPr>
              <a:t> </a:t>
            </a:r>
            <a:r>
              <a:rPr lang="en-US" sz="1800" b="1" dirty="0" smtClean="0">
                <a:latin typeface="Verdana"/>
                <a:ea typeface="Times New Roman"/>
              </a:rPr>
              <a:t>    licensed participant</a:t>
            </a:r>
          </a:p>
          <a:p>
            <a:pPr marL="0" marR="0" indent="0">
              <a:spcBef>
                <a:spcPts val="0"/>
              </a:spcBef>
              <a:spcAft>
                <a:spcPts val="0"/>
              </a:spcAft>
              <a:buNone/>
            </a:pPr>
            <a:endParaRPr lang="en-US" sz="1800" dirty="0">
              <a:latin typeface="Times New Roman"/>
              <a:ea typeface="Times New Roman"/>
            </a:endParaRPr>
          </a:p>
          <a:p>
            <a:pPr marL="365760" lvl="1" indent="0">
              <a:spcBef>
                <a:spcPts val="0"/>
              </a:spcBef>
              <a:buNone/>
              <a:tabLst>
                <a:tab pos="228600" algn="l"/>
              </a:tabLst>
            </a:pPr>
            <a:r>
              <a:rPr lang="en-US" sz="1800" b="1" dirty="0">
                <a:latin typeface="Verdana"/>
                <a:ea typeface="Times New Roman"/>
              </a:rPr>
              <a:t>Modules are located at </a:t>
            </a:r>
            <a:r>
              <a:rPr lang="en-US" sz="1800" b="1" dirty="0">
                <a:latin typeface="Verdana"/>
                <a:ea typeface="Times New Roman"/>
                <a:hlinkClick r:id="rId7"/>
              </a:rPr>
              <a:t>http://</a:t>
            </a:r>
            <a:r>
              <a:rPr lang="en-US" sz="1800" b="1" dirty="0" smtClean="0">
                <a:latin typeface="Verdana"/>
                <a:ea typeface="Times New Roman"/>
                <a:hlinkClick r:id="rId7"/>
              </a:rPr>
              <a:t>www.collegeofdirectsupport.com/ky</a:t>
            </a:r>
            <a:endParaRPr lang="en-US" sz="1800" b="1" dirty="0" smtClean="0">
              <a:latin typeface="Verdana"/>
              <a:ea typeface="Times New Roman"/>
            </a:endParaRPr>
          </a:p>
          <a:p>
            <a:pPr lvl="0">
              <a:spcBef>
                <a:spcPts val="0"/>
              </a:spcBef>
              <a:buFont typeface="Symbol"/>
              <a:buChar char=""/>
              <a:tabLst>
                <a:tab pos="228600" algn="l"/>
              </a:tabLst>
            </a:pPr>
            <a:endParaRPr lang="en-US" sz="1800" dirty="0">
              <a:latin typeface="Times New Roman"/>
              <a:ea typeface="Times New Roman"/>
            </a:endParaRPr>
          </a:p>
          <a:p>
            <a:pPr lvl="0">
              <a:spcBef>
                <a:spcPts val="0"/>
              </a:spcBef>
              <a:buFont typeface="Symbol"/>
              <a:buChar char=""/>
              <a:tabLst>
                <a:tab pos="228600" algn="l"/>
              </a:tabLst>
            </a:pPr>
            <a:r>
              <a:rPr lang="en-US" sz="1800" dirty="0">
                <a:latin typeface="Verdana"/>
                <a:ea typeface="Times New Roman"/>
              </a:rPr>
              <a:t>Modules are </a:t>
            </a:r>
            <a:r>
              <a:rPr lang="en-US" sz="1800" dirty="0" smtClean="0">
                <a:latin typeface="Verdana"/>
                <a:ea typeface="Times New Roman"/>
              </a:rPr>
              <a:t>consecutive</a:t>
            </a:r>
          </a:p>
          <a:p>
            <a:pPr marL="0" lvl="0" indent="0">
              <a:spcBef>
                <a:spcPts val="0"/>
              </a:spcBef>
              <a:buNone/>
              <a:tabLst>
                <a:tab pos="228600" algn="l"/>
              </a:tabLst>
            </a:pPr>
            <a:endParaRPr lang="en-US" sz="1800" dirty="0">
              <a:latin typeface="Times New Roman"/>
              <a:ea typeface="Times New Roman"/>
            </a:endParaRPr>
          </a:p>
          <a:p>
            <a:pPr lvl="0">
              <a:spcBef>
                <a:spcPts val="0"/>
              </a:spcBef>
              <a:buFont typeface="Symbol"/>
              <a:buChar char=""/>
              <a:tabLst>
                <a:tab pos="228600" algn="l"/>
              </a:tabLst>
            </a:pPr>
            <a:r>
              <a:rPr lang="en-US" sz="1800" dirty="0">
                <a:latin typeface="Verdana"/>
                <a:ea typeface="Times New Roman"/>
              </a:rPr>
              <a:t>Each module ends with a </a:t>
            </a:r>
            <a:r>
              <a:rPr lang="en-US" sz="1800" dirty="0" smtClean="0">
                <a:latin typeface="Verdana"/>
                <a:ea typeface="Times New Roman"/>
              </a:rPr>
              <a:t>20 </a:t>
            </a:r>
            <a:r>
              <a:rPr lang="en-US" sz="1800" dirty="0">
                <a:latin typeface="Verdana"/>
                <a:ea typeface="Times New Roman"/>
              </a:rPr>
              <a:t>question, open book </a:t>
            </a:r>
            <a:r>
              <a:rPr lang="en-US" sz="1800" dirty="0" smtClean="0">
                <a:latin typeface="Verdana"/>
                <a:ea typeface="Times New Roman"/>
              </a:rPr>
              <a:t>test</a:t>
            </a:r>
          </a:p>
          <a:p>
            <a:pPr marL="0" lvl="0" indent="0">
              <a:spcBef>
                <a:spcPts val="0"/>
              </a:spcBef>
              <a:buNone/>
              <a:tabLst>
                <a:tab pos="228600" algn="l"/>
              </a:tabLst>
            </a:pPr>
            <a:r>
              <a:rPr lang="en-US" sz="1800" dirty="0" smtClean="0">
                <a:latin typeface="Verdana"/>
                <a:ea typeface="Times New Roman"/>
              </a:rPr>
              <a:t> </a:t>
            </a:r>
            <a:endParaRPr lang="en-US" sz="1800" dirty="0">
              <a:latin typeface="Times New Roman"/>
              <a:ea typeface="Times New Roman"/>
            </a:endParaRPr>
          </a:p>
          <a:p>
            <a:pPr lvl="0">
              <a:spcBef>
                <a:spcPts val="0"/>
              </a:spcBef>
              <a:buFont typeface="Symbol"/>
              <a:buChar char=""/>
              <a:tabLst>
                <a:tab pos="228600" algn="l"/>
              </a:tabLst>
            </a:pPr>
            <a:r>
              <a:rPr lang="en-US" sz="1800" dirty="0">
                <a:latin typeface="Verdana"/>
                <a:ea typeface="Times New Roman"/>
              </a:rPr>
              <a:t>Staff must score 90% on each module before they may proceed to the next module</a:t>
            </a:r>
            <a:endParaRPr lang="en-US" sz="1800" dirty="0">
              <a:latin typeface="Times New Roman"/>
              <a:ea typeface="Times New Roman"/>
            </a:endParaRPr>
          </a:p>
          <a:p>
            <a:pPr lvl="1">
              <a:spcBef>
                <a:spcPts val="0"/>
              </a:spcBef>
              <a:buFont typeface="Courier New"/>
              <a:buChar char="o"/>
            </a:pPr>
            <a:r>
              <a:rPr lang="en-US" sz="1800" dirty="0">
                <a:latin typeface="Verdana"/>
                <a:ea typeface="Times New Roman"/>
              </a:rPr>
              <a:t>Module I	</a:t>
            </a:r>
            <a:endParaRPr lang="en-US" sz="1800" dirty="0">
              <a:latin typeface="Times New Roman"/>
              <a:ea typeface="Times New Roman"/>
            </a:endParaRPr>
          </a:p>
          <a:p>
            <a:pPr lvl="1">
              <a:spcBef>
                <a:spcPts val="0"/>
              </a:spcBef>
              <a:buFont typeface="Courier New"/>
              <a:buChar char="o"/>
            </a:pPr>
            <a:r>
              <a:rPr lang="en-US" sz="1800" dirty="0">
                <a:latin typeface="Verdana"/>
                <a:ea typeface="Times New Roman"/>
              </a:rPr>
              <a:t>Module II	</a:t>
            </a:r>
            <a:endParaRPr lang="en-US" sz="1800" dirty="0">
              <a:latin typeface="Times New Roman"/>
              <a:ea typeface="Times New Roman"/>
            </a:endParaRPr>
          </a:p>
          <a:p>
            <a:pPr lvl="1">
              <a:spcBef>
                <a:spcPts val="0"/>
              </a:spcBef>
              <a:buFont typeface="Courier New"/>
              <a:buChar char="o"/>
            </a:pPr>
            <a:r>
              <a:rPr lang="en-US" sz="1800" dirty="0">
                <a:latin typeface="Verdana"/>
                <a:ea typeface="Times New Roman"/>
              </a:rPr>
              <a:t>Module III	</a:t>
            </a:r>
            <a:endParaRPr lang="en-US" sz="1800" dirty="0">
              <a:latin typeface="Times New Roman"/>
              <a:ea typeface="Times New Roman"/>
            </a:endParaRPr>
          </a:p>
          <a:p>
            <a:pPr lvl="1">
              <a:spcBef>
                <a:spcPts val="0"/>
              </a:spcBef>
              <a:buFont typeface="Courier New"/>
              <a:buChar char="o"/>
            </a:pPr>
            <a:r>
              <a:rPr lang="en-US" sz="1800" dirty="0">
                <a:latin typeface="Verdana"/>
                <a:ea typeface="Times New Roman"/>
              </a:rPr>
              <a:t>Module IV	</a:t>
            </a:r>
            <a:endParaRPr lang="en-US" sz="1800" dirty="0">
              <a:latin typeface="Times New Roman"/>
              <a:ea typeface="Times New Roman"/>
            </a:endParaRPr>
          </a:p>
          <a:p>
            <a:endParaRPr lang="en-US" dirty="0"/>
          </a:p>
        </p:txBody>
      </p:sp>
    </p:spTree>
    <p:custDataLst>
      <p:tags r:id="rId1"/>
    </p:custDataLst>
    <p:extLst>
      <p:ext uri="{BB962C8B-B14F-4D97-AF65-F5344CB8AC3E}">
        <p14:creationId xmlns:p14="http://schemas.microsoft.com/office/powerpoint/2010/main" val="5834319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lstStyle/>
          <a:p>
            <a:r>
              <a:rPr lang="en-US" sz="3200" b="1" dirty="0">
                <a:solidFill>
                  <a:srgbClr val="646B86"/>
                </a:solidFill>
              </a:rPr>
              <a:t>Training Process For New Employees</a:t>
            </a:r>
            <a:endParaRPr lang="en-US" b="1" dirty="0"/>
          </a:p>
        </p:txBody>
      </p:sp>
      <p:sp>
        <p:nvSpPr>
          <p:cNvPr id="4" name="Slide Number Placeholder 3"/>
          <p:cNvSpPr>
            <a:spLocks noGrp="1"/>
          </p:cNvSpPr>
          <p:nvPr>
            <p:ph type="sldNum" sz="quarter" idx="12"/>
            <p:custDataLst>
              <p:tags r:id="rId3"/>
            </p:custDataLst>
          </p:nvPr>
        </p:nvSpPr>
        <p:spPr/>
        <p:txBody>
          <a:bodyPr>
            <a:normAutofit fontScale="85000" lnSpcReduction="20000"/>
          </a:bodyPr>
          <a:lstStyle/>
          <a:p>
            <a:fld id="{1B0E86D6-327F-4F08-B17E-DE33D4E5F0C2}" type="slidenum">
              <a:rPr lang="en-US" smtClean="0"/>
              <a:pPr/>
              <a:t>6</a:t>
            </a:fld>
            <a:endParaRPr lang="en-US" dirty="0"/>
          </a:p>
        </p:txBody>
      </p:sp>
      <p:sp>
        <p:nvSpPr>
          <p:cNvPr id="3" name="Content Placeholder 2"/>
          <p:cNvSpPr>
            <a:spLocks noGrp="1"/>
          </p:cNvSpPr>
          <p:nvPr>
            <p:ph sz="quarter" idx="1"/>
            <p:custDataLst>
              <p:tags r:id="rId4"/>
            </p:custDataLst>
          </p:nvPr>
        </p:nvSpPr>
        <p:spPr>
          <a:xfrm>
            <a:off x="612648" y="1600200"/>
            <a:ext cx="8153400" cy="5029200"/>
          </a:xfrm>
        </p:spPr>
        <p:txBody>
          <a:bodyPr>
            <a:noAutofit/>
          </a:bodyPr>
          <a:lstStyle/>
          <a:p>
            <a:pPr marL="0" indent="0" algn="ctr">
              <a:buNone/>
            </a:pPr>
            <a:r>
              <a:rPr lang="en-US" sz="2400" b="1" dirty="0"/>
              <a:t>Day</a:t>
            </a:r>
            <a:r>
              <a:rPr lang="en-US" sz="2400" dirty="0"/>
              <a:t> </a:t>
            </a:r>
            <a:r>
              <a:rPr lang="en-US" sz="2400" b="1" dirty="0"/>
              <a:t>Two: Skills </a:t>
            </a:r>
            <a:r>
              <a:rPr lang="en-US" sz="2400" b="1" dirty="0" smtClean="0"/>
              <a:t>Demonstration and Final Exam </a:t>
            </a:r>
          </a:p>
          <a:p>
            <a:r>
              <a:rPr lang="en-US" sz="2400" dirty="0" smtClean="0"/>
              <a:t>Consists </a:t>
            </a:r>
            <a:r>
              <a:rPr lang="en-US" sz="2400" dirty="0"/>
              <a:t>of </a:t>
            </a:r>
            <a:r>
              <a:rPr lang="en-US" sz="2400" dirty="0" smtClean="0"/>
              <a:t>three (3) </a:t>
            </a:r>
            <a:r>
              <a:rPr lang="en-US" sz="2400" dirty="0"/>
              <a:t>competency levels: </a:t>
            </a:r>
          </a:p>
          <a:p>
            <a:pPr marL="1097280" lvl="2" indent="-457200">
              <a:buFont typeface="+mj-lt"/>
              <a:buAutoNum type="arabicPeriod"/>
            </a:pPr>
            <a:r>
              <a:rPr lang="en-US" sz="2100" dirty="0" smtClean="0"/>
              <a:t>Beginner  </a:t>
            </a:r>
            <a:endParaRPr lang="en-US" sz="2100" dirty="0"/>
          </a:p>
          <a:p>
            <a:pPr marL="1097280" lvl="2" indent="-457200">
              <a:buFont typeface="+mj-lt"/>
              <a:buAutoNum type="arabicPeriod"/>
            </a:pPr>
            <a:r>
              <a:rPr lang="en-US" sz="2100" dirty="0" smtClean="0"/>
              <a:t>Intermediate</a:t>
            </a:r>
            <a:endParaRPr lang="en-US" sz="2100" dirty="0"/>
          </a:p>
          <a:p>
            <a:pPr marL="1097280" lvl="2" indent="-457200">
              <a:buFont typeface="+mj-lt"/>
              <a:buAutoNum type="arabicPeriod"/>
            </a:pPr>
            <a:r>
              <a:rPr lang="en-US" sz="2100" dirty="0" smtClean="0"/>
              <a:t>Advanced</a:t>
            </a:r>
            <a:endParaRPr lang="en-US" sz="2100" dirty="0"/>
          </a:p>
          <a:p>
            <a:pPr lvl="1"/>
            <a:r>
              <a:rPr lang="en-US" sz="2400" dirty="0" smtClean="0"/>
              <a:t>100</a:t>
            </a:r>
            <a:r>
              <a:rPr lang="en-US" sz="2400" dirty="0"/>
              <a:t>% accuracy is required to proceed to next level</a:t>
            </a:r>
          </a:p>
          <a:p>
            <a:pPr lvl="0"/>
            <a:r>
              <a:rPr lang="en-US" sz="2400" dirty="0"/>
              <a:t>After successfully passing all three competency levels, staff will </a:t>
            </a:r>
            <a:r>
              <a:rPr lang="en-US" sz="2400" dirty="0" smtClean="0"/>
              <a:t>be </a:t>
            </a:r>
            <a:r>
              <a:rPr lang="en-US" sz="2400" dirty="0"/>
              <a:t>approved to take the final </a:t>
            </a:r>
            <a:r>
              <a:rPr lang="en-US" sz="2400" dirty="0" smtClean="0"/>
              <a:t>exam</a:t>
            </a:r>
          </a:p>
        </p:txBody>
      </p:sp>
    </p:spTree>
    <p:custDataLst>
      <p:tags r:id="rId1"/>
    </p:custDataLst>
    <p:extLst>
      <p:ext uri="{BB962C8B-B14F-4D97-AF65-F5344CB8AC3E}">
        <p14:creationId xmlns:p14="http://schemas.microsoft.com/office/powerpoint/2010/main" val="2011326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lstStyle/>
          <a:p>
            <a:r>
              <a:rPr lang="en-US" b="1" dirty="0" smtClean="0">
                <a:latin typeface="+mn-lt"/>
              </a:rPr>
              <a:t>Final Exam</a:t>
            </a:r>
            <a:endParaRPr lang="en-US" b="1" dirty="0">
              <a:latin typeface="+mn-lt"/>
            </a:endParaRPr>
          </a:p>
        </p:txBody>
      </p:sp>
      <p:sp>
        <p:nvSpPr>
          <p:cNvPr id="4" name="Slide Number Placeholder 3"/>
          <p:cNvSpPr>
            <a:spLocks noGrp="1"/>
          </p:cNvSpPr>
          <p:nvPr>
            <p:ph type="sldNum" sz="quarter" idx="12"/>
            <p:custDataLst>
              <p:tags r:id="rId3"/>
            </p:custDataLst>
          </p:nvPr>
        </p:nvSpPr>
        <p:spPr/>
        <p:txBody>
          <a:bodyPr>
            <a:normAutofit fontScale="85000" lnSpcReduction="20000"/>
          </a:bodyPr>
          <a:lstStyle/>
          <a:p>
            <a:fld id="{1B0E86D6-327F-4F08-B17E-DE33D4E5F0C2}" type="slidenum">
              <a:rPr lang="en-US" smtClean="0"/>
              <a:pPr/>
              <a:t>7</a:t>
            </a:fld>
            <a:endParaRPr lang="en-US" dirty="0"/>
          </a:p>
        </p:txBody>
      </p:sp>
      <p:sp>
        <p:nvSpPr>
          <p:cNvPr id="3" name="Content Placeholder 2"/>
          <p:cNvSpPr>
            <a:spLocks noGrp="1"/>
          </p:cNvSpPr>
          <p:nvPr>
            <p:ph sz="quarter" idx="1"/>
            <p:custDataLst>
              <p:tags r:id="rId4"/>
            </p:custDataLst>
          </p:nvPr>
        </p:nvSpPr>
        <p:spPr>
          <a:xfrm>
            <a:off x="612648" y="1600200"/>
            <a:ext cx="8153400" cy="4724400"/>
          </a:xfrm>
        </p:spPr>
        <p:txBody>
          <a:bodyPr>
            <a:normAutofit fontScale="77500" lnSpcReduction="20000"/>
          </a:bodyPr>
          <a:lstStyle/>
          <a:p>
            <a:pPr lvl="0">
              <a:spcBef>
                <a:spcPts val="0"/>
              </a:spcBef>
              <a:buFont typeface="Symbol"/>
              <a:buChar char=""/>
              <a:tabLst>
                <a:tab pos="228600" algn="l"/>
              </a:tabLst>
            </a:pPr>
            <a:r>
              <a:rPr lang="en-US" sz="2800" b="1" dirty="0" smtClean="0">
                <a:latin typeface="Verdana"/>
                <a:ea typeface="Times New Roman"/>
              </a:rPr>
              <a:t>A proctored exam assigned on College of Direct Support</a:t>
            </a:r>
            <a:endParaRPr lang="en-US" sz="2800" dirty="0">
              <a:latin typeface="Times New Roman"/>
              <a:ea typeface="Times New Roman"/>
            </a:endParaRPr>
          </a:p>
          <a:p>
            <a:pPr marL="0" marR="0" indent="0">
              <a:spcBef>
                <a:spcPts val="0"/>
              </a:spcBef>
              <a:spcAft>
                <a:spcPts val="0"/>
              </a:spcAft>
              <a:buNone/>
            </a:pPr>
            <a:endParaRPr lang="en-US" sz="2800" dirty="0">
              <a:latin typeface="Times New Roman"/>
              <a:ea typeface="Times New Roman"/>
            </a:endParaRPr>
          </a:p>
          <a:p>
            <a:pPr lvl="1">
              <a:spcBef>
                <a:spcPts val="0"/>
              </a:spcBef>
              <a:buFont typeface="Wingdings"/>
              <a:buChar char=""/>
            </a:pPr>
            <a:r>
              <a:rPr lang="en-US" dirty="0">
                <a:latin typeface="Verdana"/>
                <a:ea typeface="Times New Roman"/>
              </a:rPr>
              <a:t>Consists of 50 questions </a:t>
            </a:r>
            <a:endParaRPr lang="en-US" sz="2500" dirty="0">
              <a:latin typeface="Times New Roman"/>
              <a:ea typeface="Times New Roman"/>
            </a:endParaRPr>
          </a:p>
          <a:p>
            <a:pPr lvl="1">
              <a:spcBef>
                <a:spcPts val="0"/>
              </a:spcBef>
              <a:buFont typeface="Wingdings"/>
              <a:buChar char=""/>
            </a:pPr>
            <a:r>
              <a:rPr lang="en-US" dirty="0">
                <a:latin typeface="Verdana"/>
                <a:ea typeface="Times New Roman"/>
              </a:rPr>
              <a:t>Not open book, </a:t>
            </a:r>
            <a:endParaRPr lang="en-US" dirty="0" smtClean="0">
              <a:latin typeface="Verdana"/>
              <a:ea typeface="Times New Roman"/>
            </a:endParaRPr>
          </a:p>
          <a:p>
            <a:pPr lvl="1">
              <a:spcBef>
                <a:spcPts val="0"/>
              </a:spcBef>
              <a:buFont typeface="Wingdings"/>
              <a:buChar char=""/>
            </a:pPr>
            <a:r>
              <a:rPr lang="en-US" dirty="0" smtClean="0">
                <a:latin typeface="Verdana"/>
                <a:ea typeface="Times New Roman"/>
              </a:rPr>
              <a:t>Proctored </a:t>
            </a:r>
            <a:r>
              <a:rPr lang="en-US" dirty="0">
                <a:latin typeface="Verdana"/>
                <a:ea typeface="Times New Roman"/>
              </a:rPr>
              <a:t>by </a:t>
            </a:r>
            <a:r>
              <a:rPr lang="en-US" dirty="0" smtClean="0">
                <a:latin typeface="Verdana"/>
                <a:ea typeface="Times New Roman"/>
              </a:rPr>
              <a:t>RN Direct Trainer</a:t>
            </a:r>
            <a:endParaRPr lang="en-US" sz="2500" dirty="0">
              <a:latin typeface="Times New Roman"/>
              <a:ea typeface="Times New Roman"/>
            </a:endParaRPr>
          </a:p>
          <a:p>
            <a:pPr lvl="1">
              <a:spcBef>
                <a:spcPts val="0"/>
              </a:spcBef>
              <a:buFont typeface="Wingdings"/>
              <a:buChar char=""/>
            </a:pPr>
            <a:r>
              <a:rPr lang="en-US" dirty="0">
                <a:latin typeface="Verdana"/>
                <a:ea typeface="Times New Roman"/>
              </a:rPr>
              <a:t>Staff must score 85% </a:t>
            </a:r>
            <a:endParaRPr lang="en-US" sz="2500" dirty="0">
              <a:latin typeface="Times New Roman"/>
              <a:ea typeface="Times New Roman"/>
            </a:endParaRPr>
          </a:p>
          <a:p>
            <a:pPr lvl="1">
              <a:spcBef>
                <a:spcPts val="0"/>
              </a:spcBef>
              <a:buFont typeface="Wingdings"/>
              <a:buChar char=""/>
            </a:pPr>
            <a:r>
              <a:rPr lang="en-US" dirty="0">
                <a:latin typeface="Verdana"/>
                <a:ea typeface="Times New Roman"/>
              </a:rPr>
              <a:t>May re-take the final exam one time (RN trainer discretion)</a:t>
            </a:r>
            <a:endParaRPr lang="en-US" sz="2500" dirty="0">
              <a:latin typeface="Times New Roman"/>
              <a:ea typeface="Times New Roman"/>
            </a:endParaRPr>
          </a:p>
          <a:p>
            <a:pPr lvl="1">
              <a:spcBef>
                <a:spcPts val="0"/>
              </a:spcBef>
              <a:buFont typeface="Wingdings"/>
              <a:buChar char=""/>
            </a:pPr>
            <a:r>
              <a:rPr lang="en-US" dirty="0">
                <a:latin typeface="Verdana"/>
                <a:ea typeface="Times New Roman"/>
              </a:rPr>
              <a:t>If staff fails the competency evaluation or the final exam two times, they must repeat the entire course.</a:t>
            </a:r>
            <a:endParaRPr lang="en-US" sz="2500" dirty="0">
              <a:latin typeface="Times New Roman"/>
              <a:ea typeface="Times New Roman"/>
            </a:endParaRPr>
          </a:p>
          <a:p>
            <a:pPr marL="114300" marR="0" indent="0">
              <a:spcBef>
                <a:spcPts val="0"/>
              </a:spcBef>
              <a:spcAft>
                <a:spcPts val="0"/>
              </a:spcAft>
              <a:buNone/>
            </a:pPr>
            <a:r>
              <a:rPr lang="en-US" b="1" dirty="0">
                <a:latin typeface="Verdana"/>
                <a:ea typeface="Times New Roman"/>
              </a:rPr>
              <a:t> </a:t>
            </a:r>
            <a:endParaRPr lang="en-US" sz="2800" dirty="0">
              <a:latin typeface="Times New Roman"/>
              <a:ea typeface="Times New Roman"/>
            </a:endParaRPr>
          </a:p>
          <a:p>
            <a:pPr lvl="0">
              <a:spcBef>
                <a:spcPts val="0"/>
              </a:spcBef>
              <a:buFont typeface="Wingdings"/>
              <a:buChar char=""/>
            </a:pPr>
            <a:r>
              <a:rPr lang="en-US" b="1" dirty="0">
                <a:latin typeface="Verdana"/>
                <a:ea typeface="Times New Roman"/>
              </a:rPr>
              <a:t>The </a:t>
            </a:r>
            <a:r>
              <a:rPr lang="en-US" b="1" dirty="0" smtClean="0">
                <a:latin typeface="Verdana"/>
                <a:ea typeface="Times New Roman"/>
              </a:rPr>
              <a:t>Direct Support Professional must </a:t>
            </a:r>
            <a:r>
              <a:rPr lang="en-US" b="1" dirty="0">
                <a:latin typeface="Verdana"/>
                <a:ea typeface="Times New Roman"/>
              </a:rPr>
              <a:t>complete the entire training process within one month of the day one training.</a:t>
            </a:r>
            <a:endParaRPr lang="en-US" sz="2800" dirty="0">
              <a:latin typeface="Times New Roman"/>
              <a:ea typeface="Times New Roman"/>
            </a:endParaRPr>
          </a:p>
          <a:p>
            <a:pPr marL="571500" marR="0" indent="0">
              <a:spcBef>
                <a:spcPts val="0"/>
              </a:spcBef>
              <a:spcAft>
                <a:spcPts val="0"/>
              </a:spcAft>
              <a:buNone/>
            </a:pPr>
            <a:r>
              <a:rPr lang="en-US" b="1" dirty="0">
                <a:latin typeface="Verdana"/>
                <a:ea typeface="Times New Roman"/>
              </a:rPr>
              <a:t> </a:t>
            </a:r>
            <a:endParaRPr lang="en-US" sz="2800" dirty="0">
              <a:latin typeface="Times New Roman"/>
              <a:ea typeface="Times New Roman"/>
            </a:endParaRPr>
          </a:p>
          <a:p>
            <a:endParaRPr lang="en-US" dirty="0"/>
          </a:p>
        </p:txBody>
      </p:sp>
    </p:spTree>
    <p:custDataLst>
      <p:tags r:id="rId1"/>
    </p:custDataLst>
    <p:extLst>
      <p:ext uri="{BB962C8B-B14F-4D97-AF65-F5344CB8AC3E}">
        <p14:creationId xmlns:p14="http://schemas.microsoft.com/office/powerpoint/2010/main" val="426759352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normAutofit/>
          </a:bodyPr>
          <a:lstStyle/>
          <a:p>
            <a:r>
              <a:rPr lang="en-US" b="1" dirty="0" smtClean="0"/>
              <a:t>Agency Policies </a:t>
            </a:r>
            <a:endParaRPr lang="en-US" b="1" dirty="0"/>
          </a:p>
        </p:txBody>
      </p:sp>
      <p:sp>
        <p:nvSpPr>
          <p:cNvPr id="3" name="Slide Number Placeholder 2"/>
          <p:cNvSpPr>
            <a:spLocks noGrp="1"/>
          </p:cNvSpPr>
          <p:nvPr>
            <p:ph type="sldNum" sz="quarter" idx="12"/>
            <p:custDataLst>
              <p:tags r:id="rId3"/>
            </p:custDataLst>
          </p:nvPr>
        </p:nvSpPr>
        <p:spPr/>
        <p:txBody>
          <a:bodyPr>
            <a:normAutofit fontScale="85000" lnSpcReduction="20000"/>
          </a:bodyPr>
          <a:lstStyle/>
          <a:p>
            <a:fld id="{1B0E86D6-327F-4F08-B17E-DE33D4E5F0C2}" type="slidenum">
              <a:rPr lang="en-US" smtClean="0"/>
              <a:pPr/>
              <a:t>8</a:t>
            </a:fld>
            <a:endParaRPr lang="en-US" dirty="0"/>
          </a:p>
        </p:txBody>
      </p:sp>
      <p:sp>
        <p:nvSpPr>
          <p:cNvPr id="4" name="Content Placeholder 3"/>
          <p:cNvSpPr>
            <a:spLocks noGrp="1"/>
          </p:cNvSpPr>
          <p:nvPr>
            <p:ph sz="quarter" idx="1"/>
            <p:custDataLst>
              <p:tags r:id="rId4"/>
            </p:custDataLst>
          </p:nvPr>
        </p:nvSpPr>
        <p:spPr>
          <a:xfrm>
            <a:off x="609600" y="1685925"/>
            <a:ext cx="8153400" cy="4495800"/>
          </a:xfrm>
        </p:spPr>
        <p:txBody>
          <a:bodyPr/>
          <a:lstStyle/>
          <a:p>
            <a:r>
              <a:rPr lang="en-US" dirty="0" smtClean="0"/>
              <a:t>The Medication Administration Curriculum will include training on the direct support professional’s agency policies. </a:t>
            </a:r>
          </a:p>
          <a:p>
            <a:r>
              <a:rPr lang="en-US" dirty="0" smtClean="0"/>
              <a:t>Direct support professionals will agree to follow their agency’s policies by signing the form.</a:t>
            </a:r>
          </a:p>
          <a:p>
            <a:endParaRPr lang="en-US" dirty="0"/>
          </a:p>
          <a:p>
            <a:endParaRPr lang="en-US" dirty="0"/>
          </a:p>
        </p:txBody>
      </p:sp>
      <p:pic>
        <p:nvPicPr>
          <p:cNvPr id="2051" name="Picture 3" descr="C:\Users\Benita.jackie\AppData\Local\Microsoft\Windows\Temporary Internet Files\Content.IE5\PXUT0TOX\Contract_Negotiationsbig[1].gif"/>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953000" y="4267200"/>
            <a:ext cx="2857500" cy="191452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8955328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normAutofit/>
          </a:bodyPr>
          <a:lstStyle/>
          <a:p>
            <a:r>
              <a:rPr lang="en-US" sz="2800" b="1" dirty="0"/>
              <a:t>Non-Licensed Personnel Agreement to Follow Employing Agency’s Policies and Procedures</a:t>
            </a:r>
            <a:endParaRPr lang="en-US" sz="2800" dirty="0"/>
          </a:p>
        </p:txBody>
      </p:sp>
      <p:sp>
        <p:nvSpPr>
          <p:cNvPr id="3" name="Slide Number Placeholder 2"/>
          <p:cNvSpPr>
            <a:spLocks noGrp="1"/>
          </p:cNvSpPr>
          <p:nvPr>
            <p:ph type="sldNum" sz="quarter" idx="12"/>
            <p:custDataLst>
              <p:tags r:id="rId3"/>
            </p:custDataLst>
          </p:nvPr>
        </p:nvSpPr>
        <p:spPr/>
        <p:txBody>
          <a:bodyPr>
            <a:normAutofit fontScale="85000" lnSpcReduction="20000"/>
          </a:bodyPr>
          <a:lstStyle/>
          <a:p>
            <a:fld id="{1B0E86D6-327F-4F08-B17E-DE33D4E5F0C2}" type="slidenum">
              <a:rPr lang="en-US" smtClean="0"/>
              <a:pPr/>
              <a:t>9</a:t>
            </a:fld>
            <a:endParaRPr lang="en-US" dirty="0"/>
          </a:p>
        </p:txBody>
      </p:sp>
      <p:sp>
        <p:nvSpPr>
          <p:cNvPr id="4" name="Content Placeholder 3"/>
          <p:cNvSpPr>
            <a:spLocks noGrp="1"/>
          </p:cNvSpPr>
          <p:nvPr>
            <p:ph sz="quarter" idx="1"/>
            <p:custDataLst>
              <p:tags r:id="rId4"/>
            </p:custDataLst>
          </p:nvPr>
        </p:nvSpPr>
        <p:spPr>
          <a:xfrm>
            <a:off x="228600" y="1600200"/>
            <a:ext cx="8763000" cy="5257800"/>
          </a:xfrm>
        </p:spPr>
        <p:txBody>
          <a:bodyPr>
            <a:normAutofit fontScale="85000" lnSpcReduction="20000"/>
          </a:bodyPr>
          <a:lstStyle/>
          <a:p>
            <a:pPr marL="0" indent="0">
              <a:buNone/>
            </a:pPr>
            <a:r>
              <a:rPr lang="en-US" sz="1400" dirty="0" smtClean="0"/>
              <a:t>I, ________________________________,  </a:t>
            </a:r>
          </a:p>
          <a:p>
            <a:pPr marL="0" indent="0">
              <a:buNone/>
            </a:pPr>
            <a:r>
              <a:rPr lang="en-US" sz="1400" dirty="0" smtClean="0"/>
              <a:t>have received a copy of </a:t>
            </a:r>
          </a:p>
          <a:p>
            <a:pPr marL="0" indent="0">
              <a:buNone/>
            </a:pPr>
            <a:r>
              <a:rPr lang="en-US" sz="1400" dirty="0" smtClean="0"/>
              <a:t>_________________________________’s  </a:t>
            </a:r>
          </a:p>
          <a:p>
            <a:pPr marL="0" indent="0">
              <a:buNone/>
            </a:pPr>
            <a:r>
              <a:rPr lang="en-US" sz="1400" dirty="0" smtClean="0"/>
              <a:t>(SCL Agency)</a:t>
            </a:r>
          </a:p>
          <a:p>
            <a:pPr marL="0" indent="0">
              <a:buNone/>
            </a:pPr>
            <a:r>
              <a:rPr lang="en-US" sz="1400" dirty="0" smtClean="0"/>
              <a:t>Policies and procedures related to medication administration, including:</a:t>
            </a:r>
          </a:p>
          <a:p>
            <a:pPr lvl="1">
              <a:buFont typeface="Arial" panose="020B0604020202020204" pitchFamily="34" charset="0"/>
              <a:buChar char="•"/>
            </a:pPr>
            <a:r>
              <a:rPr lang="en-US" sz="1400" dirty="0" smtClean="0"/>
              <a:t>Storage of medications/keys</a:t>
            </a:r>
          </a:p>
          <a:p>
            <a:pPr lvl="1">
              <a:buFont typeface="Arial" panose="020B0604020202020204" pitchFamily="34" charset="0"/>
              <a:buChar char="•"/>
            </a:pPr>
            <a:r>
              <a:rPr lang="en-US" sz="1400" dirty="0" smtClean="0"/>
              <a:t>Disposal of medications</a:t>
            </a:r>
          </a:p>
          <a:p>
            <a:pPr lvl="1">
              <a:buFont typeface="Arial" panose="020B0604020202020204" pitchFamily="34" charset="0"/>
              <a:buChar char="•"/>
            </a:pPr>
            <a:r>
              <a:rPr lang="en-US" sz="1400" dirty="0" smtClean="0"/>
              <a:t>Medication Administration Records (Routine/PRN)</a:t>
            </a:r>
          </a:p>
          <a:p>
            <a:pPr lvl="1">
              <a:buFont typeface="Arial" panose="020B0604020202020204" pitchFamily="34" charset="0"/>
              <a:buChar char="•"/>
            </a:pPr>
            <a:r>
              <a:rPr lang="en-US" sz="1400" dirty="0" smtClean="0"/>
              <a:t>Refusal of medications</a:t>
            </a:r>
          </a:p>
          <a:p>
            <a:pPr lvl="1">
              <a:buFont typeface="Arial" panose="020B0604020202020204" pitchFamily="34" charset="0"/>
              <a:buChar char="•"/>
            </a:pPr>
            <a:r>
              <a:rPr lang="en-US" sz="1400" dirty="0" smtClean="0"/>
              <a:t>Medication errors</a:t>
            </a:r>
          </a:p>
          <a:p>
            <a:pPr lvl="1">
              <a:buFont typeface="Arial" panose="020B0604020202020204" pitchFamily="34" charset="0"/>
              <a:buChar char="•"/>
            </a:pPr>
            <a:r>
              <a:rPr lang="en-US" sz="1400" dirty="0" smtClean="0"/>
              <a:t>Monitoring of effects of medication</a:t>
            </a:r>
          </a:p>
          <a:p>
            <a:pPr marL="0" indent="0">
              <a:buNone/>
            </a:pPr>
            <a:r>
              <a:rPr lang="en-US" sz="1400" dirty="0" smtClean="0"/>
              <a:t>My signature below acknowledges that I have read, understand, and agree to follow those established policies and procedures.</a:t>
            </a:r>
          </a:p>
          <a:p>
            <a:pPr marL="0" indent="0">
              <a:buNone/>
            </a:pPr>
            <a:r>
              <a:rPr lang="en-US" sz="1400" dirty="0" smtClean="0"/>
              <a:t>______________________</a:t>
            </a:r>
          </a:p>
          <a:p>
            <a:pPr marL="0" indent="0">
              <a:buNone/>
            </a:pPr>
            <a:r>
              <a:rPr lang="en-US" sz="1400" dirty="0" smtClean="0"/>
              <a:t>Signature of non-licensed staff</a:t>
            </a:r>
          </a:p>
          <a:p>
            <a:pPr marL="0" indent="0">
              <a:buNone/>
            </a:pPr>
            <a:r>
              <a:rPr lang="en-US" sz="1400" dirty="0" smtClean="0"/>
              <a:t>_______________________</a:t>
            </a:r>
          </a:p>
          <a:p>
            <a:pPr marL="0" indent="0">
              <a:buNone/>
            </a:pPr>
            <a:r>
              <a:rPr lang="en-US" sz="1400" dirty="0" smtClean="0"/>
              <a:t>Date</a:t>
            </a:r>
          </a:p>
          <a:p>
            <a:pPr marL="0" indent="0">
              <a:buNone/>
            </a:pPr>
            <a:r>
              <a:rPr lang="en-US" sz="1400" dirty="0" smtClean="0"/>
              <a:t>_______________________</a:t>
            </a:r>
          </a:p>
          <a:p>
            <a:pPr marL="0" indent="0">
              <a:buNone/>
            </a:pPr>
            <a:r>
              <a:rPr lang="en-US" sz="1400" dirty="0" smtClean="0"/>
              <a:t>Signature of direct trainer RN</a:t>
            </a:r>
          </a:p>
          <a:p>
            <a:pPr marL="0" indent="0">
              <a:buNone/>
            </a:pPr>
            <a:endParaRPr lang="en-US" sz="1400" dirty="0" smtClean="0"/>
          </a:p>
          <a:p>
            <a:pPr marL="0" indent="0">
              <a:buNone/>
            </a:pPr>
            <a:r>
              <a:rPr lang="en-US" sz="1400" dirty="0" smtClean="0"/>
              <a:t>*Non-licensed personnel should receive a copy of the signed agreement, and the original should be retained in his/her personnel file.</a:t>
            </a:r>
          </a:p>
          <a:p>
            <a:pPr marL="0" indent="0">
              <a:buNone/>
            </a:pPr>
            <a:r>
              <a:rPr lang="en-US" sz="1400" dirty="0" smtClean="0"/>
              <a:t>*If the employee has been approved by the DDID RN Master Trainer to complete the Final Exam in a written format, the scored document must be maintained in the employee’s personnel record.</a:t>
            </a:r>
            <a:endParaRPr lang="en-US" sz="1400" dirty="0"/>
          </a:p>
        </p:txBody>
      </p:sp>
    </p:spTree>
    <p:custDataLst>
      <p:tags r:id="rId1"/>
    </p:custDataLst>
    <p:extLst>
      <p:ext uri="{BB962C8B-B14F-4D97-AF65-F5344CB8AC3E}">
        <p14:creationId xmlns:p14="http://schemas.microsoft.com/office/powerpoint/2010/main" val="34814276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normAutofit fontScale="90000"/>
          </a:bodyPr>
          <a:lstStyle/>
          <a:p>
            <a:r>
              <a:rPr lang="en-US" sz="4900" b="1" dirty="0" smtClean="0">
                <a:latin typeface="+mn-lt"/>
              </a:rPr>
              <a:t>Course Overview</a:t>
            </a:r>
            <a:r>
              <a:rPr lang="en-US" sz="3600" b="1" dirty="0" smtClean="0"/>
              <a:t/>
            </a:r>
            <a:br>
              <a:rPr lang="en-US" sz="3600" b="1" dirty="0" smtClean="0"/>
            </a:br>
            <a:r>
              <a:rPr lang="en-US" sz="3600" b="1" dirty="0" smtClean="0">
                <a:latin typeface="+mn-lt"/>
              </a:rPr>
              <a:t>Course  Objectives</a:t>
            </a:r>
            <a:endParaRPr lang="en-US" sz="3600" b="1" dirty="0">
              <a:latin typeface="+mn-lt"/>
            </a:endParaRPr>
          </a:p>
        </p:txBody>
      </p:sp>
      <p:sp>
        <p:nvSpPr>
          <p:cNvPr id="4" name="Slide Number Placeholder 3"/>
          <p:cNvSpPr>
            <a:spLocks noGrp="1"/>
          </p:cNvSpPr>
          <p:nvPr>
            <p:ph type="sldNum" sz="quarter" idx="12"/>
            <p:custDataLst>
              <p:tags r:id="rId3"/>
            </p:custDataLst>
          </p:nvPr>
        </p:nvSpPr>
        <p:spPr/>
        <p:txBody>
          <a:bodyPr>
            <a:normAutofit fontScale="85000" lnSpcReduction="20000"/>
          </a:bodyPr>
          <a:lstStyle/>
          <a:p>
            <a:fld id="{1B0E86D6-327F-4F08-B17E-DE33D4E5F0C2}" type="slidenum">
              <a:rPr lang="en-US" smtClean="0"/>
              <a:pPr/>
              <a:t>10</a:t>
            </a:fld>
            <a:endParaRPr lang="en-US" dirty="0"/>
          </a:p>
        </p:txBody>
      </p:sp>
      <p:sp>
        <p:nvSpPr>
          <p:cNvPr id="3" name="Content Placeholder 2"/>
          <p:cNvSpPr>
            <a:spLocks noGrp="1"/>
          </p:cNvSpPr>
          <p:nvPr>
            <p:ph sz="quarter" idx="1"/>
            <p:custDataLst>
              <p:tags r:id="rId4"/>
            </p:custDataLst>
          </p:nvPr>
        </p:nvSpPr>
        <p:spPr/>
        <p:txBody>
          <a:bodyPr>
            <a:normAutofit fontScale="85000" lnSpcReduction="20000"/>
          </a:bodyPr>
          <a:lstStyle/>
          <a:p>
            <a:pPr>
              <a:buNone/>
            </a:pPr>
            <a:r>
              <a:rPr lang="it-IT" sz="2800" dirty="0" smtClean="0"/>
              <a:t>To train non-licensed personnel in:</a:t>
            </a:r>
          </a:p>
          <a:p>
            <a:pPr>
              <a:buNone/>
            </a:pPr>
            <a:endParaRPr lang="it-IT" sz="2800" dirty="0" smtClean="0"/>
          </a:p>
          <a:p>
            <a:r>
              <a:rPr lang="en-US" sz="2800" dirty="0" smtClean="0"/>
              <a:t>Methods of delivering medication </a:t>
            </a:r>
          </a:p>
          <a:p>
            <a:r>
              <a:rPr lang="en-US" sz="2800" dirty="0" smtClean="0"/>
              <a:t>Safely and accurately administering medication to ensure the safety of the individuals in your care</a:t>
            </a:r>
          </a:p>
          <a:p>
            <a:r>
              <a:rPr lang="en-US" sz="2800" dirty="0" smtClean="0"/>
              <a:t>Understanding intended effects of medications as well as the potential for adverse side effects</a:t>
            </a:r>
          </a:p>
          <a:p>
            <a:r>
              <a:rPr lang="en-US" sz="2800" dirty="0" smtClean="0"/>
              <a:t>Recognizing and differentiating side effects</a:t>
            </a:r>
          </a:p>
          <a:p>
            <a:r>
              <a:rPr lang="en-US" sz="2800" dirty="0" smtClean="0"/>
              <a:t>Properly reporting adverse side effects</a:t>
            </a:r>
          </a:p>
          <a:p>
            <a:r>
              <a:rPr lang="en-US" sz="2800" dirty="0" smtClean="0"/>
              <a:t>Following instructions given in response to adverse side effects</a:t>
            </a:r>
          </a:p>
          <a:p>
            <a:r>
              <a:rPr lang="en-US" sz="2800" dirty="0" smtClean="0"/>
              <a:t>Demonstrating competency</a:t>
            </a:r>
            <a:endParaRPr lang="en-US" sz="2800" dirty="0"/>
          </a:p>
        </p:txBody>
      </p:sp>
    </p:spTree>
    <p:custDataLst>
      <p:tags r:id="rId1"/>
    </p:custData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normAutofit fontScale="90000"/>
          </a:bodyPr>
          <a:lstStyle/>
          <a:p>
            <a:r>
              <a:rPr lang="en-US" b="1" dirty="0" smtClean="0">
                <a:latin typeface="+mn-lt"/>
              </a:rPr>
              <a:t>Course Overview</a:t>
            </a:r>
            <a:br>
              <a:rPr lang="en-US" b="1" dirty="0" smtClean="0">
                <a:latin typeface="+mn-lt"/>
              </a:rPr>
            </a:br>
            <a:r>
              <a:rPr lang="en-US" sz="3600" b="1" dirty="0" smtClean="0">
                <a:latin typeface="+mn-lt"/>
              </a:rPr>
              <a:t>Course Goal</a:t>
            </a:r>
            <a:endParaRPr lang="en-US" sz="3600" b="1" dirty="0">
              <a:latin typeface="+mn-lt"/>
            </a:endParaRPr>
          </a:p>
        </p:txBody>
      </p:sp>
      <p:sp>
        <p:nvSpPr>
          <p:cNvPr id="4" name="Slide Number Placeholder 3"/>
          <p:cNvSpPr>
            <a:spLocks noGrp="1"/>
          </p:cNvSpPr>
          <p:nvPr>
            <p:ph type="sldNum" sz="quarter" idx="12"/>
            <p:custDataLst>
              <p:tags r:id="rId3"/>
            </p:custDataLst>
          </p:nvPr>
        </p:nvSpPr>
        <p:spPr/>
        <p:txBody>
          <a:bodyPr>
            <a:normAutofit fontScale="85000" lnSpcReduction="20000"/>
          </a:bodyPr>
          <a:lstStyle/>
          <a:p>
            <a:fld id="{1B0E86D6-327F-4F08-B17E-DE33D4E5F0C2}" type="slidenum">
              <a:rPr lang="en-US" smtClean="0"/>
              <a:pPr/>
              <a:t>11</a:t>
            </a:fld>
            <a:endParaRPr lang="en-US" dirty="0"/>
          </a:p>
        </p:txBody>
      </p:sp>
      <p:sp>
        <p:nvSpPr>
          <p:cNvPr id="3" name="Content Placeholder 2"/>
          <p:cNvSpPr>
            <a:spLocks noGrp="1"/>
          </p:cNvSpPr>
          <p:nvPr>
            <p:ph sz="quarter" idx="1"/>
            <p:custDataLst>
              <p:tags r:id="rId4"/>
            </p:custDataLst>
          </p:nvPr>
        </p:nvSpPr>
        <p:spPr/>
        <p:txBody>
          <a:bodyPr>
            <a:normAutofit fontScale="92500"/>
          </a:bodyPr>
          <a:lstStyle/>
          <a:p>
            <a:r>
              <a:rPr lang="en-US" dirty="0" smtClean="0"/>
              <a:t>Intended for non-licensed personnel who provide direct care of individuals utilizing Supports for Community Living services and supports</a:t>
            </a:r>
          </a:p>
          <a:p>
            <a:r>
              <a:rPr lang="en-US" dirty="0" smtClean="0"/>
              <a:t>Upon successful completion of this course the non-licensed personnel will prove competency as determined by a registered nurse:</a:t>
            </a:r>
          </a:p>
          <a:p>
            <a:pPr lvl="1"/>
            <a:r>
              <a:rPr lang="en-US" dirty="0" smtClean="0"/>
              <a:t>In administration of an individual's medication, and </a:t>
            </a:r>
          </a:p>
          <a:p>
            <a:pPr lvl="1"/>
            <a:r>
              <a:rPr lang="en-US" dirty="0" smtClean="0"/>
              <a:t>When appropriate, observation of an individual's self-administration of medications.</a:t>
            </a:r>
            <a:endParaRPr lang="en-US" dirty="0"/>
          </a:p>
        </p:txBody>
      </p:sp>
    </p:spTree>
    <p:custDataLst>
      <p:tags r:id="rId1"/>
    </p:custData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noAutofit/>
          </a:bodyPr>
          <a:lstStyle/>
          <a:p>
            <a:r>
              <a:rPr lang="en-US" sz="4000" b="1" dirty="0">
                <a:latin typeface="+mn-lt"/>
              </a:rPr>
              <a:t>Course Overview</a:t>
            </a:r>
            <a:r>
              <a:rPr lang="en-US" sz="4000" b="1" dirty="0" smtClean="0">
                <a:latin typeface="+mn-lt"/>
              </a:rPr>
              <a:t/>
            </a:r>
            <a:br>
              <a:rPr lang="en-US" sz="4000" b="1" dirty="0" smtClean="0">
                <a:latin typeface="+mn-lt"/>
              </a:rPr>
            </a:br>
            <a:r>
              <a:rPr lang="en-US" sz="3200" b="1" dirty="0" smtClean="0">
                <a:latin typeface="+mn-lt"/>
              </a:rPr>
              <a:t>Course Description</a:t>
            </a:r>
            <a:endParaRPr lang="en-US" sz="3600" b="1" dirty="0">
              <a:latin typeface="+mn-lt"/>
            </a:endParaRPr>
          </a:p>
        </p:txBody>
      </p:sp>
      <p:sp>
        <p:nvSpPr>
          <p:cNvPr id="4" name="Slide Number Placeholder 3"/>
          <p:cNvSpPr>
            <a:spLocks noGrp="1"/>
          </p:cNvSpPr>
          <p:nvPr>
            <p:ph type="sldNum" sz="quarter" idx="12"/>
            <p:custDataLst>
              <p:tags r:id="rId3"/>
            </p:custDataLst>
          </p:nvPr>
        </p:nvSpPr>
        <p:spPr/>
        <p:txBody>
          <a:bodyPr>
            <a:normAutofit fontScale="85000" lnSpcReduction="20000"/>
          </a:bodyPr>
          <a:lstStyle/>
          <a:p>
            <a:fld id="{1B0E86D6-327F-4F08-B17E-DE33D4E5F0C2}" type="slidenum">
              <a:rPr lang="en-US" smtClean="0"/>
              <a:pPr/>
              <a:t>12</a:t>
            </a:fld>
            <a:endParaRPr lang="en-US" dirty="0"/>
          </a:p>
        </p:txBody>
      </p:sp>
      <p:sp>
        <p:nvSpPr>
          <p:cNvPr id="3" name="Content Placeholder 2"/>
          <p:cNvSpPr>
            <a:spLocks noGrp="1"/>
          </p:cNvSpPr>
          <p:nvPr>
            <p:ph sz="quarter" idx="1"/>
            <p:custDataLst>
              <p:tags r:id="rId4"/>
            </p:custDataLst>
          </p:nvPr>
        </p:nvSpPr>
        <p:spPr/>
        <p:txBody>
          <a:bodyPr>
            <a:normAutofit fontScale="77500" lnSpcReduction="20000"/>
          </a:bodyPr>
          <a:lstStyle/>
          <a:p>
            <a:pPr marL="0" marR="0" indent="0">
              <a:spcBef>
                <a:spcPts val="0"/>
              </a:spcBef>
              <a:spcAft>
                <a:spcPts val="0"/>
              </a:spcAft>
              <a:buNone/>
            </a:pPr>
            <a:r>
              <a:rPr lang="en-US" dirty="0">
                <a:latin typeface="Verdana"/>
                <a:ea typeface="Times New Roman"/>
                <a:cs typeface="Tahoma"/>
              </a:rPr>
              <a:t>This course is designed to include:</a:t>
            </a:r>
            <a:endParaRPr lang="en-US" sz="2800" dirty="0">
              <a:latin typeface="Times New Roman"/>
              <a:ea typeface="Times New Roman"/>
            </a:endParaRPr>
          </a:p>
          <a:p>
            <a:pPr marL="0" marR="0" indent="0">
              <a:spcBef>
                <a:spcPts val="0"/>
              </a:spcBef>
              <a:spcAft>
                <a:spcPts val="0"/>
              </a:spcAft>
              <a:buNone/>
            </a:pPr>
            <a:endParaRPr lang="en-US" sz="2800" dirty="0">
              <a:latin typeface="Times New Roman"/>
              <a:ea typeface="Times New Roman"/>
            </a:endParaRPr>
          </a:p>
          <a:p>
            <a:pPr lvl="0">
              <a:spcBef>
                <a:spcPts val="0"/>
              </a:spcBef>
              <a:buFont typeface="Symbol"/>
              <a:buChar char=""/>
            </a:pPr>
            <a:r>
              <a:rPr lang="en-US" dirty="0">
                <a:latin typeface="Verdana"/>
                <a:ea typeface="Times New Roman"/>
                <a:cs typeface="Tahoma"/>
              </a:rPr>
              <a:t>Classroom training</a:t>
            </a:r>
            <a:endParaRPr lang="en-US" sz="2800" dirty="0">
              <a:latin typeface="Times New Roman"/>
              <a:ea typeface="Times New Roman"/>
            </a:endParaRPr>
          </a:p>
          <a:p>
            <a:pPr marL="114300" marR="0" indent="0">
              <a:spcBef>
                <a:spcPts val="0"/>
              </a:spcBef>
              <a:spcAft>
                <a:spcPts val="0"/>
              </a:spcAft>
              <a:buNone/>
            </a:pPr>
            <a:r>
              <a:rPr lang="en-US" dirty="0">
                <a:latin typeface="Verdana"/>
                <a:ea typeface="Times New Roman"/>
                <a:cs typeface="Tahoma"/>
              </a:rPr>
              <a:t> </a:t>
            </a:r>
            <a:endParaRPr lang="en-US" sz="2800" dirty="0">
              <a:latin typeface="Times New Roman"/>
              <a:ea typeface="Times New Roman"/>
            </a:endParaRPr>
          </a:p>
          <a:p>
            <a:pPr lvl="0">
              <a:spcBef>
                <a:spcPts val="0"/>
              </a:spcBef>
              <a:buFont typeface="Symbol"/>
              <a:buChar char=""/>
            </a:pPr>
            <a:r>
              <a:rPr lang="en-US" dirty="0">
                <a:latin typeface="Verdana"/>
                <a:ea typeface="Times New Roman"/>
                <a:cs typeface="Tahoma"/>
              </a:rPr>
              <a:t>Online learning modules</a:t>
            </a:r>
            <a:endParaRPr lang="en-US" sz="2800" dirty="0">
              <a:latin typeface="Times New Roman"/>
              <a:ea typeface="Times New Roman"/>
            </a:endParaRPr>
          </a:p>
          <a:p>
            <a:pPr marL="114300" marR="0" indent="0">
              <a:spcBef>
                <a:spcPts val="0"/>
              </a:spcBef>
              <a:spcAft>
                <a:spcPts val="0"/>
              </a:spcAft>
              <a:buNone/>
            </a:pPr>
            <a:r>
              <a:rPr lang="en-US" dirty="0">
                <a:latin typeface="Verdana"/>
                <a:ea typeface="Times New Roman"/>
                <a:cs typeface="Tahoma"/>
              </a:rPr>
              <a:t> </a:t>
            </a:r>
            <a:endParaRPr lang="en-US" sz="2800" dirty="0">
              <a:latin typeface="Times New Roman"/>
              <a:ea typeface="Times New Roman"/>
            </a:endParaRPr>
          </a:p>
          <a:p>
            <a:pPr lvl="0">
              <a:spcBef>
                <a:spcPts val="0"/>
              </a:spcBef>
              <a:buFont typeface="Symbol"/>
              <a:buChar char=""/>
            </a:pPr>
            <a:r>
              <a:rPr lang="en-US" dirty="0">
                <a:latin typeface="Verdana"/>
                <a:ea typeface="Times New Roman"/>
                <a:cs typeface="Tahoma"/>
              </a:rPr>
              <a:t>Skills demonstration </a:t>
            </a:r>
            <a:endParaRPr lang="en-US" sz="2800" dirty="0" smtClean="0">
              <a:latin typeface="Times New Roman"/>
              <a:ea typeface="Times New Roman"/>
            </a:endParaRPr>
          </a:p>
          <a:p>
            <a:pPr marL="114300" marR="0" indent="0">
              <a:spcBef>
                <a:spcPts val="0"/>
              </a:spcBef>
              <a:spcAft>
                <a:spcPts val="0"/>
              </a:spcAft>
              <a:buNone/>
            </a:pPr>
            <a:endParaRPr lang="en-US" dirty="0" smtClean="0">
              <a:latin typeface="Verdana"/>
              <a:ea typeface="Times New Roman"/>
              <a:cs typeface="Tahoma"/>
            </a:endParaRPr>
          </a:p>
          <a:p>
            <a:pPr marL="891540" lvl="1" indent="-457200">
              <a:spcBef>
                <a:spcPts val="0"/>
              </a:spcBef>
            </a:pPr>
            <a:r>
              <a:rPr lang="en-US" dirty="0" smtClean="0">
                <a:latin typeface="Verdana"/>
                <a:ea typeface="Times New Roman"/>
              </a:rPr>
              <a:t>Participants </a:t>
            </a:r>
            <a:r>
              <a:rPr lang="en-US" dirty="0">
                <a:latin typeface="Verdana"/>
                <a:ea typeface="Times New Roman"/>
              </a:rPr>
              <a:t>must pass Basic to proceed to </a:t>
            </a:r>
            <a:r>
              <a:rPr lang="en-US" dirty="0" smtClean="0">
                <a:latin typeface="Verdana"/>
                <a:ea typeface="Times New Roman"/>
              </a:rPr>
              <a:t> Intermediate</a:t>
            </a:r>
            <a:r>
              <a:rPr lang="en-US" dirty="0">
                <a:latin typeface="Verdana"/>
                <a:ea typeface="Times New Roman"/>
              </a:rPr>
              <a:t>, and then pass Intermediate to proceed to </a:t>
            </a:r>
            <a:r>
              <a:rPr lang="en-US" dirty="0" smtClean="0">
                <a:latin typeface="Verdana"/>
                <a:ea typeface="Times New Roman"/>
              </a:rPr>
              <a:t>Advanced</a:t>
            </a:r>
          </a:p>
          <a:p>
            <a:pPr marL="891540" lvl="1" indent="-457200">
              <a:spcBef>
                <a:spcPts val="0"/>
              </a:spcBef>
            </a:pPr>
            <a:endParaRPr lang="en-US" dirty="0" smtClean="0">
              <a:latin typeface="Verdana"/>
              <a:ea typeface="Times New Roman"/>
            </a:endParaRPr>
          </a:p>
          <a:p>
            <a:pPr marL="891540" lvl="1" indent="-457200">
              <a:spcBef>
                <a:spcPts val="0"/>
              </a:spcBef>
            </a:pPr>
            <a:r>
              <a:rPr lang="en-US" dirty="0" smtClean="0">
                <a:latin typeface="Verdana"/>
                <a:ea typeface="Times New Roman"/>
              </a:rPr>
              <a:t>Participants </a:t>
            </a:r>
            <a:r>
              <a:rPr lang="en-US" dirty="0">
                <a:latin typeface="Verdana"/>
                <a:ea typeface="Times New Roman"/>
              </a:rPr>
              <a:t>must have 100% score on each </a:t>
            </a:r>
            <a:r>
              <a:rPr lang="en-US" dirty="0" smtClean="0">
                <a:latin typeface="Verdana"/>
                <a:ea typeface="Times New Roman"/>
              </a:rPr>
              <a:t>level</a:t>
            </a:r>
            <a:endParaRPr lang="en-US" sz="2500" dirty="0">
              <a:latin typeface="Times New Roman"/>
              <a:ea typeface="Times New Roman"/>
            </a:endParaRPr>
          </a:p>
          <a:p>
            <a:pPr marL="0" marR="0" indent="0">
              <a:spcBef>
                <a:spcPts val="0"/>
              </a:spcBef>
              <a:spcAft>
                <a:spcPts val="0"/>
              </a:spcAft>
              <a:buNone/>
            </a:pPr>
            <a:r>
              <a:rPr lang="en-US" dirty="0">
                <a:latin typeface="Verdana"/>
                <a:ea typeface="Times New Roman"/>
                <a:cs typeface="Tahoma"/>
              </a:rPr>
              <a:t>	</a:t>
            </a:r>
            <a:endParaRPr lang="en-US" sz="2800" dirty="0">
              <a:latin typeface="Times New Roman"/>
              <a:ea typeface="Times New Roman"/>
            </a:endParaRPr>
          </a:p>
          <a:p>
            <a:pPr lvl="0">
              <a:spcBef>
                <a:spcPts val="0"/>
              </a:spcBef>
              <a:buFont typeface="Wingdings"/>
              <a:buChar char=""/>
              <a:tabLst>
                <a:tab pos="685800" algn="l"/>
              </a:tabLst>
            </a:pPr>
            <a:r>
              <a:rPr lang="en-US" dirty="0">
                <a:latin typeface="Verdana"/>
                <a:ea typeface="Times New Roman"/>
                <a:cs typeface="Tahoma"/>
              </a:rPr>
              <a:t>Final exam </a:t>
            </a:r>
            <a:endParaRPr lang="en-US" sz="2800" dirty="0">
              <a:latin typeface="Times New Roman"/>
              <a:ea typeface="Times New Roman"/>
            </a:endParaRPr>
          </a:p>
          <a:p>
            <a:pPr marL="152400" marR="0" indent="0">
              <a:spcBef>
                <a:spcPts val="0"/>
              </a:spcBef>
              <a:spcAft>
                <a:spcPts val="0"/>
              </a:spcAft>
              <a:buNone/>
            </a:pPr>
            <a:r>
              <a:rPr lang="en-US" dirty="0">
                <a:latin typeface="Verdana"/>
                <a:ea typeface="Times New Roman"/>
                <a:cs typeface="Tahoma"/>
              </a:rPr>
              <a:t> </a:t>
            </a:r>
            <a:endParaRPr lang="en-US" sz="2800" dirty="0">
              <a:latin typeface="Times New Roman"/>
              <a:ea typeface="Times New Roman"/>
            </a:endParaRPr>
          </a:p>
          <a:p>
            <a:pPr>
              <a:buNone/>
            </a:pPr>
            <a:endParaRPr lang="en-US" dirty="0"/>
          </a:p>
        </p:txBody>
      </p:sp>
    </p:spTree>
    <p:custDataLst>
      <p:tags r:id="rId1"/>
    </p:custData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normAutofit/>
          </a:bodyPr>
          <a:lstStyle/>
          <a:p>
            <a:r>
              <a:rPr lang="en-US" b="1" dirty="0" smtClean="0"/>
              <a:t>Course Description</a:t>
            </a:r>
            <a:endParaRPr lang="en-US" b="1" dirty="0"/>
          </a:p>
        </p:txBody>
      </p:sp>
      <p:sp>
        <p:nvSpPr>
          <p:cNvPr id="4" name="Slide Number Placeholder 3"/>
          <p:cNvSpPr>
            <a:spLocks noGrp="1"/>
          </p:cNvSpPr>
          <p:nvPr>
            <p:ph type="sldNum" sz="quarter" idx="12"/>
            <p:custDataLst>
              <p:tags r:id="rId3"/>
            </p:custDataLst>
          </p:nvPr>
        </p:nvSpPr>
        <p:spPr/>
        <p:txBody>
          <a:bodyPr>
            <a:normAutofit fontScale="85000" lnSpcReduction="20000"/>
          </a:bodyPr>
          <a:lstStyle/>
          <a:p>
            <a:fld id="{1B0E86D6-327F-4F08-B17E-DE33D4E5F0C2}" type="slidenum">
              <a:rPr lang="en-US" smtClean="0"/>
              <a:pPr/>
              <a:t>13</a:t>
            </a:fld>
            <a:endParaRPr lang="en-US" dirty="0"/>
          </a:p>
        </p:txBody>
      </p:sp>
      <p:sp>
        <p:nvSpPr>
          <p:cNvPr id="3" name="Content Placeholder 2"/>
          <p:cNvSpPr>
            <a:spLocks noGrp="1"/>
          </p:cNvSpPr>
          <p:nvPr>
            <p:ph sz="quarter" idx="1"/>
            <p:custDataLst>
              <p:tags r:id="rId4"/>
            </p:custDataLst>
          </p:nvPr>
        </p:nvSpPr>
        <p:spPr/>
        <p:txBody>
          <a:bodyPr>
            <a:normAutofit/>
          </a:bodyPr>
          <a:lstStyle/>
          <a:p>
            <a:r>
              <a:rPr lang="en-US" sz="2800" dirty="0"/>
              <a:t>Each online module will contain a post examination to determine competency in understanding the information.  </a:t>
            </a:r>
            <a:endParaRPr lang="en-US" sz="2800" dirty="0" smtClean="0"/>
          </a:p>
          <a:p>
            <a:r>
              <a:rPr lang="en-US" sz="2800" dirty="0" smtClean="0"/>
              <a:t>A </a:t>
            </a:r>
            <a:r>
              <a:rPr lang="en-US" sz="2800" dirty="0"/>
              <a:t>passing score of </a:t>
            </a:r>
            <a:r>
              <a:rPr lang="en-US" sz="2800" dirty="0" smtClean="0"/>
              <a:t>85</a:t>
            </a:r>
            <a:r>
              <a:rPr lang="en-US" sz="2800" dirty="0" smtClean="0"/>
              <a:t>% </a:t>
            </a:r>
            <a:r>
              <a:rPr lang="en-US" sz="2800" dirty="0"/>
              <a:t>is required on Module I, II, III and IV exams.  </a:t>
            </a:r>
            <a:endParaRPr lang="en-US" sz="2800" dirty="0" smtClean="0"/>
          </a:p>
          <a:p>
            <a:r>
              <a:rPr lang="en-US" sz="2800" dirty="0" smtClean="0"/>
              <a:t>Personnel </a:t>
            </a:r>
            <a:r>
              <a:rPr lang="en-US" sz="2800" dirty="0"/>
              <a:t>will be expected to score an 85% on the final exam </a:t>
            </a:r>
            <a:r>
              <a:rPr lang="en-US" sz="2800" dirty="0" smtClean="0"/>
              <a:t>after passing the </a:t>
            </a:r>
            <a:r>
              <a:rPr lang="en-US" sz="2800" dirty="0"/>
              <a:t>demonstration of competency skills </a:t>
            </a:r>
            <a:r>
              <a:rPr lang="en-US" sz="2800" dirty="0" smtClean="0"/>
              <a:t>with 100% accuracy as </a:t>
            </a:r>
            <a:r>
              <a:rPr lang="en-US" sz="2800" dirty="0"/>
              <a:t>determined by the RN trainer</a:t>
            </a:r>
            <a:r>
              <a:rPr lang="en-US" dirty="0"/>
              <a:t>. </a:t>
            </a:r>
          </a:p>
          <a:p>
            <a:endParaRPr lang="en-US" dirty="0"/>
          </a:p>
        </p:txBody>
      </p:sp>
    </p:spTree>
    <p:custDataLst>
      <p:tags r:id="rId1"/>
    </p:custDataLst>
    <p:extLst>
      <p:ext uri="{BB962C8B-B14F-4D97-AF65-F5344CB8AC3E}">
        <p14:creationId xmlns:p14="http://schemas.microsoft.com/office/powerpoint/2010/main" val="32099337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custDataLst>
              <p:tags r:id="rId2"/>
            </p:custDataLst>
          </p:nvPr>
        </p:nvSpPr>
        <p:spPr/>
        <p:txBody>
          <a:bodyPr>
            <a:normAutofit/>
          </a:bodyPr>
          <a:lstStyle/>
          <a:p>
            <a:r>
              <a:rPr lang="en-US" b="1" dirty="0" smtClean="0"/>
              <a:t>Course Description </a:t>
            </a:r>
            <a:endParaRPr lang="en-US" b="1" dirty="0"/>
          </a:p>
        </p:txBody>
      </p:sp>
      <p:sp>
        <p:nvSpPr>
          <p:cNvPr id="4" name="Slide Number Placeholder 3"/>
          <p:cNvSpPr>
            <a:spLocks noGrp="1"/>
          </p:cNvSpPr>
          <p:nvPr>
            <p:ph type="sldNum" sz="quarter" idx="12"/>
            <p:custDataLst>
              <p:tags r:id="rId3"/>
            </p:custDataLst>
          </p:nvPr>
        </p:nvSpPr>
        <p:spPr/>
        <p:txBody>
          <a:bodyPr>
            <a:normAutofit fontScale="85000" lnSpcReduction="20000"/>
          </a:bodyPr>
          <a:lstStyle/>
          <a:p>
            <a:fld id="{1B0E86D6-327F-4F08-B17E-DE33D4E5F0C2}" type="slidenum">
              <a:rPr lang="en-US" smtClean="0"/>
              <a:pPr/>
              <a:t>14</a:t>
            </a:fld>
            <a:endParaRPr lang="en-US" dirty="0"/>
          </a:p>
        </p:txBody>
      </p:sp>
      <p:sp>
        <p:nvSpPr>
          <p:cNvPr id="3" name="Content Placeholder 2"/>
          <p:cNvSpPr>
            <a:spLocks noGrp="1"/>
          </p:cNvSpPr>
          <p:nvPr>
            <p:ph sz="quarter" idx="1"/>
            <p:custDataLst>
              <p:tags r:id="rId4"/>
            </p:custDataLst>
          </p:nvPr>
        </p:nvSpPr>
        <p:spPr/>
        <p:txBody>
          <a:bodyPr>
            <a:normAutofit/>
          </a:bodyPr>
          <a:lstStyle/>
          <a:p>
            <a:pPr>
              <a:buNone/>
            </a:pPr>
            <a:r>
              <a:rPr lang="en-US" dirty="0" smtClean="0"/>
              <a:t>Successful completion of this course by non-licensed personnel will result in increased knowledge of the following: </a:t>
            </a:r>
          </a:p>
          <a:p>
            <a:pPr marL="834390" lvl="1" indent="-514350">
              <a:buFont typeface="+mj-lt"/>
              <a:buAutoNum type="arabicPeriod"/>
            </a:pPr>
            <a:r>
              <a:rPr lang="en-US" dirty="0" smtClean="0"/>
              <a:t>Accurate transcription of medication;</a:t>
            </a:r>
          </a:p>
          <a:p>
            <a:pPr marL="834390" lvl="1" indent="-514350">
              <a:buFont typeface="+mj-lt"/>
              <a:buAutoNum type="arabicPeriod"/>
            </a:pPr>
            <a:r>
              <a:rPr lang="en-US" dirty="0" smtClean="0"/>
              <a:t>Review an individual’s history on Medication Administration Record </a:t>
            </a:r>
          </a:p>
          <a:p>
            <a:pPr marL="834390" lvl="1" indent="-514350">
              <a:buFont typeface="+mj-lt"/>
              <a:buAutoNum type="arabicPeriod"/>
            </a:pPr>
            <a:r>
              <a:rPr lang="en-US" dirty="0" smtClean="0"/>
              <a:t>Use of proper hygiene/universal precautions in medication preparation.</a:t>
            </a:r>
            <a:endParaRPr lang="en-US" dirty="0"/>
          </a:p>
        </p:txBody>
      </p:sp>
    </p:spTree>
    <p:custDataLst>
      <p:tags r:id="rId1"/>
    </p:custData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normAutofit/>
          </a:bodyPr>
          <a:lstStyle/>
          <a:p>
            <a:r>
              <a:rPr lang="en-US" b="1" dirty="0" smtClean="0"/>
              <a:t>Course Description</a:t>
            </a:r>
            <a:endParaRPr lang="en-US" b="1" dirty="0"/>
          </a:p>
        </p:txBody>
      </p:sp>
      <p:sp>
        <p:nvSpPr>
          <p:cNvPr id="4" name="Slide Number Placeholder 3"/>
          <p:cNvSpPr>
            <a:spLocks noGrp="1"/>
          </p:cNvSpPr>
          <p:nvPr>
            <p:ph type="sldNum" sz="quarter" idx="12"/>
            <p:custDataLst>
              <p:tags r:id="rId3"/>
            </p:custDataLst>
          </p:nvPr>
        </p:nvSpPr>
        <p:spPr/>
        <p:txBody>
          <a:bodyPr>
            <a:normAutofit fontScale="85000" lnSpcReduction="20000"/>
          </a:bodyPr>
          <a:lstStyle/>
          <a:p>
            <a:fld id="{1B0E86D6-327F-4F08-B17E-DE33D4E5F0C2}" type="slidenum">
              <a:rPr lang="en-US" smtClean="0"/>
              <a:pPr/>
              <a:t>15</a:t>
            </a:fld>
            <a:endParaRPr lang="en-US" dirty="0"/>
          </a:p>
        </p:txBody>
      </p:sp>
      <p:sp>
        <p:nvSpPr>
          <p:cNvPr id="3" name="Content Placeholder 2"/>
          <p:cNvSpPr>
            <a:spLocks noGrp="1"/>
          </p:cNvSpPr>
          <p:nvPr>
            <p:ph sz="quarter" idx="1"/>
            <p:custDataLst>
              <p:tags r:id="rId4"/>
            </p:custDataLst>
          </p:nvPr>
        </p:nvSpPr>
        <p:spPr/>
        <p:txBody>
          <a:bodyPr>
            <a:normAutofit/>
          </a:bodyPr>
          <a:lstStyle/>
          <a:p>
            <a:pPr marL="514350" indent="-514350">
              <a:buFont typeface="+mj-lt"/>
              <a:buAutoNum type="arabicPeriod" startAt="4"/>
            </a:pPr>
            <a:r>
              <a:rPr lang="en-US" sz="2800" dirty="0" smtClean="0"/>
              <a:t>Accurate individual/medication identification by comparing medication label and prescription to the transcribed Medication Administration Record:</a:t>
            </a:r>
          </a:p>
          <a:p>
            <a:pPr marL="914400" lvl="1" indent="-514350">
              <a:buFont typeface="+mj-lt"/>
              <a:buAutoNum type="alphaLcPeriod"/>
            </a:pPr>
            <a:r>
              <a:rPr lang="en-US" sz="2400" dirty="0" smtClean="0"/>
              <a:t>Right Individual (Client)</a:t>
            </a:r>
          </a:p>
          <a:p>
            <a:pPr marL="914400" lvl="1" indent="-514350">
              <a:buFont typeface="+mj-lt"/>
              <a:buAutoNum type="alphaLcPeriod"/>
            </a:pPr>
            <a:r>
              <a:rPr lang="en-US" sz="2400" dirty="0" smtClean="0"/>
              <a:t>Right Medication</a:t>
            </a:r>
          </a:p>
          <a:p>
            <a:pPr marL="914400" lvl="1" indent="-514350">
              <a:buFont typeface="+mj-lt"/>
              <a:buAutoNum type="alphaLcPeriod"/>
            </a:pPr>
            <a:r>
              <a:rPr lang="en-US" sz="2400" dirty="0" smtClean="0"/>
              <a:t>Right Time </a:t>
            </a:r>
          </a:p>
          <a:p>
            <a:pPr marL="914400" lvl="1" indent="-514350">
              <a:buFont typeface="+mj-lt"/>
              <a:buAutoNum type="alphaLcPeriod"/>
            </a:pPr>
            <a:r>
              <a:rPr lang="en-US" sz="2400" dirty="0" smtClean="0"/>
              <a:t>Right Dose</a:t>
            </a:r>
          </a:p>
          <a:p>
            <a:pPr marL="914400" lvl="1" indent="-514350">
              <a:buFont typeface="+mj-lt"/>
              <a:buAutoNum type="alphaLcPeriod"/>
            </a:pPr>
            <a:r>
              <a:rPr lang="en-US" sz="2400" dirty="0" smtClean="0"/>
              <a:t>Right Route</a:t>
            </a:r>
          </a:p>
          <a:p>
            <a:pPr marL="914400" lvl="1" indent="-514350">
              <a:buFont typeface="+mj-lt"/>
              <a:buAutoNum type="alphaLcPeriod"/>
            </a:pPr>
            <a:r>
              <a:rPr lang="en-US" sz="2400" dirty="0" smtClean="0"/>
              <a:t>Right Documentation</a:t>
            </a:r>
            <a:endParaRPr lang="en-US" sz="2400" dirty="0"/>
          </a:p>
        </p:txBody>
      </p:sp>
      <p:pic>
        <p:nvPicPr>
          <p:cNvPr id="2050" name="Picture 2" descr="C:\Users\Linda.mcauliffe\AppData\Local\Microsoft\Windows\Temporary Internet Files\Content.IE5\MMG0J0WW\MP910221052[1].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867400" y="3276600"/>
            <a:ext cx="1975818" cy="2970721"/>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normAutofit/>
          </a:bodyPr>
          <a:lstStyle/>
          <a:p>
            <a:r>
              <a:rPr lang="en-US" b="1" dirty="0" smtClean="0"/>
              <a:t>Course Description</a:t>
            </a:r>
            <a:endParaRPr lang="en-US" b="1" dirty="0"/>
          </a:p>
        </p:txBody>
      </p:sp>
      <p:sp>
        <p:nvSpPr>
          <p:cNvPr id="4" name="Slide Number Placeholder 3"/>
          <p:cNvSpPr>
            <a:spLocks noGrp="1"/>
          </p:cNvSpPr>
          <p:nvPr>
            <p:ph type="sldNum" sz="quarter" idx="12"/>
            <p:custDataLst>
              <p:tags r:id="rId3"/>
            </p:custDataLst>
          </p:nvPr>
        </p:nvSpPr>
        <p:spPr/>
        <p:txBody>
          <a:bodyPr>
            <a:normAutofit fontScale="85000" lnSpcReduction="20000"/>
          </a:bodyPr>
          <a:lstStyle/>
          <a:p>
            <a:fld id="{1B0E86D6-327F-4F08-B17E-DE33D4E5F0C2}" type="slidenum">
              <a:rPr lang="en-US" smtClean="0"/>
              <a:pPr/>
              <a:t>16</a:t>
            </a:fld>
            <a:endParaRPr lang="en-US" dirty="0"/>
          </a:p>
        </p:txBody>
      </p:sp>
      <p:sp>
        <p:nvSpPr>
          <p:cNvPr id="3" name="Content Placeholder 2"/>
          <p:cNvSpPr>
            <a:spLocks noGrp="1"/>
          </p:cNvSpPr>
          <p:nvPr>
            <p:ph sz="quarter" idx="1"/>
            <p:custDataLst>
              <p:tags r:id="rId4"/>
            </p:custDataLst>
          </p:nvPr>
        </p:nvSpPr>
        <p:spPr/>
        <p:txBody>
          <a:bodyPr>
            <a:normAutofit/>
          </a:bodyPr>
          <a:lstStyle/>
          <a:p>
            <a:pPr marL="514350" indent="-514350">
              <a:buFont typeface="+mj-lt"/>
              <a:buAutoNum type="arabicPeriod" startAt="5"/>
            </a:pPr>
            <a:r>
              <a:rPr lang="en-US" sz="2800" dirty="0" smtClean="0"/>
              <a:t>Educating the individual on medication being administered</a:t>
            </a:r>
          </a:p>
          <a:p>
            <a:pPr marL="514350" indent="-514350">
              <a:buFont typeface="+mj-lt"/>
              <a:buAutoNum type="arabicPeriod" startAt="5"/>
            </a:pPr>
            <a:r>
              <a:rPr lang="en-US" sz="2800" dirty="0" smtClean="0"/>
              <a:t>Application/Administration of:</a:t>
            </a:r>
          </a:p>
          <a:p>
            <a:pPr marL="914400" lvl="1" indent="-514350">
              <a:buFont typeface="+mj-lt"/>
              <a:buAutoNum type="alphaLcPeriod"/>
            </a:pPr>
            <a:r>
              <a:rPr lang="en-US" sz="2400" dirty="0" smtClean="0"/>
              <a:t>Oral/Sublingual Medications</a:t>
            </a:r>
          </a:p>
          <a:p>
            <a:pPr marL="914400" lvl="1" indent="-514350">
              <a:buFont typeface="+mj-lt"/>
              <a:buAutoNum type="alphaLcPeriod"/>
            </a:pPr>
            <a:r>
              <a:rPr lang="en-US" sz="2400" dirty="0" smtClean="0"/>
              <a:t>Eye Ointment/Drops</a:t>
            </a:r>
          </a:p>
          <a:p>
            <a:pPr marL="914400" lvl="1" indent="-514350">
              <a:buFont typeface="+mj-lt"/>
              <a:buAutoNum type="alphaLcPeriod"/>
            </a:pPr>
            <a:r>
              <a:rPr lang="en-US" sz="2400" dirty="0" smtClean="0"/>
              <a:t>Ear Drops</a:t>
            </a:r>
          </a:p>
          <a:p>
            <a:pPr marL="914400" lvl="1" indent="-514350">
              <a:buFont typeface="+mj-lt"/>
              <a:buAutoNum type="alphaLcPeriod"/>
            </a:pPr>
            <a:r>
              <a:rPr lang="en-US" sz="2400" dirty="0" smtClean="0"/>
              <a:t>Topical Ointments/Creams</a:t>
            </a:r>
            <a:endParaRPr lang="en-US" sz="2800" dirty="0" smtClean="0"/>
          </a:p>
          <a:p>
            <a:pPr marL="514350" indent="-514350">
              <a:buFont typeface="+mj-lt"/>
              <a:buAutoNum type="arabicPeriod" startAt="5"/>
            </a:pPr>
            <a:r>
              <a:rPr lang="en-US" sz="2800" dirty="0" smtClean="0"/>
              <a:t>Epi-Pen Use</a:t>
            </a:r>
          </a:p>
          <a:p>
            <a:pPr marL="514350" indent="-514350">
              <a:buFont typeface="+mj-lt"/>
              <a:buAutoNum type="arabicPeriod" startAt="5"/>
            </a:pPr>
            <a:r>
              <a:rPr lang="en-US" sz="2800" dirty="0" smtClean="0"/>
              <a:t>Correct use of oral and nasal inhalers</a:t>
            </a:r>
            <a:endParaRPr lang="en-US" sz="2800" dirty="0"/>
          </a:p>
        </p:txBody>
      </p:sp>
      <p:pic>
        <p:nvPicPr>
          <p:cNvPr id="3074"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91200" y="2286000"/>
            <a:ext cx="2667000" cy="266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457200" y="274638"/>
            <a:ext cx="8229600" cy="868362"/>
          </a:xfrm>
        </p:spPr>
        <p:txBody>
          <a:bodyPr>
            <a:noAutofit/>
          </a:bodyPr>
          <a:lstStyle/>
          <a:p>
            <a:r>
              <a:rPr lang="en-US" b="1" dirty="0" smtClean="0"/>
              <a:t>Course Description</a:t>
            </a:r>
            <a:endParaRPr lang="en-US" b="1" dirty="0"/>
          </a:p>
        </p:txBody>
      </p:sp>
      <p:sp>
        <p:nvSpPr>
          <p:cNvPr id="4" name="Slide Number Placeholder 3"/>
          <p:cNvSpPr>
            <a:spLocks noGrp="1"/>
          </p:cNvSpPr>
          <p:nvPr>
            <p:ph type="sldNum" sz="quarter" idx="12"/>
            <p:custDataLst>
              <p:tags r:id="rId3"/>
            </p:custDataLst>
          </p:nvPr>
        </p:nvSpPr>
        <p:spPr/>
        <p:txBody>
          <a:bodyPr>
            <a:normAutofit fontScale="85000" lnSpcReduction="20000"/>
          </a:bodyPr>
          <a:lstStyle/>
          <a:p>
            <a:fld id="{1B0E86D6-327F-4F08-B17E-DE33D4E5F0C2}" type="slidenum">
              <a:rPr lang="en-US" smtClean="0"/>
              <a:pPr/>
              <a:t>17</a:t>
            </a:fld>
            <a:endParaRPr lang="en-US" dirty="0"/>
          </a:p>
        </p:txBody>
      </p:sp>
      <p:sp>
        <p:nvSpPr>
          <p:cNvPr id="3" name="Content Placeholder 2"/>
          <p:cNvSpPr>
            <a:spLocks noGrp="1"/>
          </p:cNvSpPr>
          <p:nvPr>
            <p:ph sz="quarter" idx="1"/>
            <p:custDataLst>
              <p:tags r:id="rId4"/>
            </p:custDataLst>
          </p:nvPr>
        </p:nvSpPr>
        <p:spPr>
          <a:xfrm>
            <a:off x="457200" y="1447800"/>
            <a:ext cx="8229600" cy="4876800"/>
          </a:xfrm>
        </p:spPr>
        <p:txBody>
          <a:bodyPr>
            <a:normAutofit fontScale="85000" lnSpcReduction="20000"/>
          </a:bodyPr>
          <a:lstStyle/>
          <a:p>
            <a:pPr marL="0" indent="0">
              <a:buNone/>
            </a:pPr>
            <a:endParaRPr lang="en-US" dirty="0" smtClean="0"/>
          </a:p>
          <a:p>
            <a:pPr marL="514350" indent="-514350">
              <a:buFont typeface="+mj-lt"/>
              <a:buAutoNum type="arabicPeriod" startAt="9"/>
            </a:pPr>
            <a:r>
              <a:rPr lang="en-US" dirty="0" smtClean="0"/>
              <a:t>Correct counting of controlled medications and documentation of count.</a:t>
            </a:r>
          </a:p>
          <a:p>
            <a:pPr marL="514350" indent="-514350">
              <a:buFont typeface="+mj-lt"/>
              <a:buAutoNum type="arabicPeriod" startAt="9"/>
            </a:pPr>
            <a:r>
              <a:rPr lang="en-US" dirty="0" smtClean="0"/>
              <a:t>Observation of individuals during/after medication administration:</a:t>
            </a:r>
          </a:p>
          <a:p>
            <a:pPr marL="1314450" lvl="2" indent="-514350">
              <a:buFont typeface="+mj-lt"/>
              <a:buAutoNum type="alphaLcPeriod"/>
            </a:pPr>
            <a:r>
              <a:rPr lang="en-US" sz="2600" dirty="0" smtClean="0"/>
              <a:t>Check for cheeked medication</a:t>
            </a:r>
          </a:p>
          <a:p>
            <a:pPr marL="1314450" lvl="2" indent="-514350">
              <a:buFont typeface="+mj-lt"/>
              <a:buAutoNum type="alphaLcPeriod"/>
            </a:pPr>
            <a:r>
              <a:rPr lang="en-US" sz="2600" dirty="0" smtClean="0"/>
              <a:t>How to observe and report adverse effects</a:t>
            </a:r>
          </a:p>
          <a:p>
            <a:pPr marL="514350" indent="-514350">
              <a:buFont typeface="+mj-lt"/>
              <a:buAutoNum type="arabicPeriod" startAt="9"/>
            </a:pPr>
            <a:r>
              <a:rPr lang="en-US" dirty="0" smtClean="0"/>
              <a:t>Taking vital signs:</a:t>
            </a:r>
          </a:p>
          <a:p>
            <a:pPr marL="1314450" lvl="2" indent="-514350">
              <a:buFont typeface="+mj-lt"/>
              <a:buAutoNum type="alphaLcPeriod"/>
            </a:pPr>
            <a:r>
              <a:rPr lang="en-US" sz="2600" dirty="0" smtClean="0"/>
              <a:t>Blood pressure</a:t>
            </a:r>
          </a:p>
          <a:p>
            <a:pPr marL="1314450" lvl="2" indent="-514350">
              <a:buFont typeface="+mj-lt"/>
              <a:buAutoNum type="alphaLcPeriod"/>
            </a:pPr>
            <a:r>
              <a:rPr lang="en-US" sz="2600" dirty="0" smtClean="0"/>
              <a:t>Temperature</a:t>
            </a:r>
          </a:p>
          <a:p>
            <a:pPr marL="1314450" lvl="2" indent="-514350">
              <a:buFont typeface="+mj-lt"/>
              <a:buAutoNum type="alphaLcPeriod"/>
            </a:pPr>
            <a:r>
              <a:rPr lang="en-US" sz="2600" dirty="0" smtClean="0"/>
              <a:t>Respirations</a:t>
            </a:r>
          </a:p>
          <a:p>
            <a:pPr marL="1314450" lvl="2" indent="-514350">
              <a:buFont typeface="+mj-lt"/>
              <a:buAutoNum type="alphaLcPeriod"/>
            </a:pPr>
            <a:r>
              <a:rPr lang="en-US" sz="2600" dirty="0" smtClean="0"/>
              <a:t>Pulse</a:t>
            </a:r>
          </a:p>
          <a:p>
            <a:pPr marL="514350" indent="-514350">
              <a:buFont typeface="+mj-lt"/>
              <a:buAutoNum type="arabicPeriod" startAt="9"/>
            </a:pPr>
            <a:r>
              <a:rPr lang="en-US" dirty="0" smtClean="0"/>
              <a:t>An understanding of agency policies and procedures.</a:t>
            </a:r>
          </a:p>
          <a:p>
            <a:pPr marL="0" indent="0">
              <a:buNone/>
            </a:pPr>
            <a:endParaRPr lang="en-US" dirty="0" smtClean="0"/>
          </a:p>
          <a:p>
            <a:pPr marL="0" indent="0">
              <a:buNone/>
            </a:pPr>
            <a:endParaRPr lang="en-US" dirty="0"/>
          </a:p>
        </p:txBody>
      </p:sp>
    </p:spTree>
    <p:custDataLst>
      <p:tags r:id="rId1"/>
    </p:custData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normAutofit/>
          </a:bodyPr>
          <a:lstStyle/>
          <a:p>
            <a:r>
              <a:rPr lang="en-US" b="1" dirty="0" smtClean="0"/>
              <a:t>Frequently Asked Questions</a:t>
            </a:r>
            <a:endParaRPr lang="en-US" b="1" dirty="0"/>
          </a:p>
        </p:txBody>
      </p:sp>
      <p:sp>
        <p:nvSpPr>
          <p:cNvPr id="4" name="Slide Number Placeholder 3"/>
          <p:cNvSpPr>
            <a:spLocks noGrp="1"/>
          </p:cNvSpPr>
          <p:nvPr>
            <p:ph type="sldNum" sz="quarter" idx="12"/>
            <p:custDataLst>
              <p:tags r:id="rId3"/>
            </p:custDataLst>
          </p:nvPr>
        </p:nvSpPr>
        <p:spPr/>
        <p:txBody>
          <a:bodyPr>
            <a:normAutofit fontScale="85000" lnSpcReduction="20000"/>
          </a:bodyPr>
          <a:lstStyle/>
          <a:p>
            <a:fld id="{1B0E86D6-327F-4F08-B17E-DE33D4E5F0C2}" type="slidenum">
              <a:rPr lang="en-US" smtClean="0"/>
              <a:pPr/>
              <a:t>18</a:t>
            </a:fld>
            <a:endParaRPr lang="en-US" dirty="0"/>
          </a:p>
        </p:txBody>
      </p:sp>
      <p:sp>
        <p:nvSpPr>
          <p:cNvPr id="3" name="Content Placeholder 2"/>
          <p:cNvSpPr>
            <a:spLocks noGrp="1"/>
          </p:cNvSpPr>
          <p:nvPr>
            <p:ph sz="quarter" idx="1"/>
            <p:custDataLst>
              <p:tags r:id="rId4"/>
            </p:custDataLst>
          </p:nvPr>
        </p:nvSpPr>
        <p:spPr/>
        <p:txBody>
          <a:bodyPr>
            <a:normAutofit/>
          </a:bodyPr>
          <a:lstStyle/>
          <a:p>
            <a:pPr marL="465138" indent="-465138">
              <a:buNone/>
            </a:pPr>
            <a:r>
              <a:rPr lang="en-US" b="1" dirty="0" smtClean="0"/>
              <a:t>Q. </a:t>
            </a:r>
            <a:r>
              <a:rPr lang="en-US" dirty="0" smtClean="0"/>
              <a:t>Who will be responsible for training this course? </a:t>
            </a:r>
          </a:p>
          <a:p>
            <a:pPr marL="465138" indent="-465138">
              <a:buNone/>
            </a:pPr>
            <a:endParaRPr lang="en-US" dirty="0" smtClean="0"/>
          </a:p>
          <a:p>
            <a:pPr marL="465138" indent="-465138">
              <a:buNone/>
            </a:pPr>
            <a:r>
              <a:rPr lang="en-US" b="1" dirty="0" smtClean="0">
                <a:solidFill>
                  <a:schemeClr val="accent1">
                    <a:lumMod val="75000"/>
                  </a:schemeClr>
                </a:solidFill>
              </a:rPr>
              <a:t>A.</a:t>
            </a:r>
            <a:r>
              <a:rPr lang="en-US" dirty="0" smtClean="0">
                <a:solidFill>
                  <a:schemeClr val="accent1">
                    <a:lumMod val="75000"/>
                  </a:schemeClr>
                </a:solidFill>
              </a:rPr>
              <a:t> </a:t>
            </a:r>
            <a:r>
              <a:rPr lang="en-US" b="1" dirty="0"/>
              <a:t>Only a Registered Nurse, who has completed the BHDID Medication Administration Train the RN </a:t>
            </a:r>
            <a:r>
              <a:rPr lang="en-US" b="1" dirty="0" smtClean="0"/>
              <a:t>Direct Trainer</a:t>
            </a:r>
            <a:r>
              <a:rPr lang="en-US" b="1" dirty="0"/>
              <a:t>, can provide Medication Administration </a:t>
            </a:r>
            <a:r>
              <a:rPr lang="en-US" b="1" dirty="0" smtClean="0"/>
              <a:t>Training </a:t>
            </a:r>
            <a:r>
              <a:rPr lang="en-US" b="1" dirty="0"/>
              <a:t>or retraining. </a:t>
            </a:r>
            <a:r>
              <a:rPr lang="en-US" dirty="0"/>
              <a:t> </a:t>
            </a:r>
          </a:p>
          <a:p>
            <a:pPr>
              <a:buNone/>
            </a:pPr>
            <a:endParaRPr lang="en-US" dirty="0" smtClean="0">
              <a:solidFill>
                <a:schemeClr val="accent1">
                  <a:lumMod val="75000"/>
                </a:schemeClr>
              </a:solidFill>
            </a:endParaRPr>
          </a:p>
        </p:txBody>
      </p:sp>
    </p:spTree>
    <p:custDataLst>
      <p:tags r:id="rId1"/>
    </p:custData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609600" y="304800"/>
            <a:ext cx="8153400" cy="990600"/>
          </a:xfrm>
        </p:spPr>
        <p:txBody>
          <a:bodyPr/>
          <a:lstStyle/>
          <a:p>
            <a:r>
              <a:rPr lang="en-US" b="1" dirty="0"/>
              <a:t>Frequently Asked Questions</a:t>
            </a:r>
          </a:p>
        </p:txBody>
      </p:sp>
      <p:sp>
        <p:nvSpPr>
          <p:cNvPr id="4" name="Slide Number Placeholder 3"/>
          <p:cNvSpPr>
            <a:spLocks noGrp="1"/>
          </p:cNvSpPr>
          <p:nvPr>
            <p:ph type="sldNum" sz="quarter" idx="12"/>
            <p:custDataLst>
              <p:tags r:id="rId3"/>
            </p:custDataLst>
          </p:nvPr>
        </p:nvSpPr>
        <p:spPr/>
        <p:txBody>
          <a:bodyPr>
            <a:normAutofit fontScale="85000" lnSpcReduction="20000"/>
          </a:bodyPr>
          <a:lstStyle/>
          <a:p>
            <a:fld id="{1B0E86D6-327F-4F08-B17E-DE33D4E5F0C2}" type="slidenum">
              <a:rPr lang="en-US" smtClean="0"/>
              <a:pPr/>
              <a:t>19</a:t>
            </a:fld>
            <a:endParaRPr lang="en-US" dirty="0"/>
          </a:p>
        </p:txBody>
      </p:sp>
      <p:sp>
        <p:nvSpPr>
          <p:cNvPr id="3" name="Content Placeholder 2"/>
          <p:cNvSpPr>
            <a:spLocks noGrp="1"/>
          </p:cNvSpPr>
          <p:nvPr>
            <p:ph sz="quarter" idx="1"/>
            <p:custDataLst>
              <p:tags r:id="rId4"/>
            </p:custDataLst>
          </p:nvPr>
        </p:nvSpPr>
        <p:spPr/>
        <p:txBody>
          <a:bodyPr>
            <a:normAutofit lnSpcReduction="10000"/>
          </a:bodyPr>
          <a:lstStyle/>
          <a:p>
            <a:pPr marL="514350" indent="-514350">
              <a:buAutoNum type="alphaUcPeriod" startAt="17"/>
            </a:pPr>
            <a:r>
              <a:rPr lang="en-US" sz="2600" i="1" dirty="0" smtClean="0"/>
              <a:t>Who </a:t>
            </a:r>
            <a:r>
              <a:rPr lang="en-US" sz="2600" i="1" dirty="0"/>
              <a:t>needs to be trained using the </a:t>
            </a:r>
            <a:r>
              <a:rPr lang="en-US" sz="2600" i="1" dirty="0" smtClean="0"/>
              <a:t>DDID </a:t>
            </a:r>
            <a:r>
              <a:rPr lang="en-US" sz="2600" i="1" dirty="0"/>
              <a:t>curriculum</a:t>
            </a:r>
            <a:r>
              <a:rPr lang="en-US" sz="2600" i="1" dirty="0" smtClean="0"/>
              <a:t>?</a:t>
            </a:r>
          </a:p>
          <a:p>
            <a:pPr marL="0" indent="0">
              <a:buNone/>
            </a:pPr>
            <a:endParaRPr lang="en-US" sz="2600" b="1" dirty="0"/>
          </a:p>
          <a:p>
            <a:pPr marL="457200" indent="-457200">
              <a:buAutoNum type="alphaUcPeriod"/>
            </a:pPr>
            <a:r>
              <a:rPr lang="en-US" sz="2200" b="1" dirty="0" smtClean="0"/>
              <a:t>Per </a:t>
            </a:r>
            <a:r>
              <a:rPr lang="en-US" sz="2200" b="1" dirty="0"/>
              <a:t>907 KAR </a:t>
            </a:r>
            <a:r>
              <a:rPr lang="en-US" sz="2200" b="1" dirty="0" smtClean="0"/>
              <a:t>12:010 Section 3(</a:t>
            </a:r>
            <a:r>
              <a:rPr lang="en-US" sz="2200" b="1" dirty="0" smtClean="0">
                <a:solidFill>
                  <a:srgbClr val="7030A0"/>
                </a:solidFill>
              </a:rPr>
              <a:t>10)(a)(</a:t>
            </a:r>
            <a:r>
              <a:rPr lang="en-US" sz="2200" b="1" dirty="0" err="1" smtClean="0">
                <a:solidFill>
                  <a:srgbClr val="7030A0"/>
                </a:solidFill>
              </a:rPr>
              <a:t>i</a:t>
            </a:r>
            <a:r>
              <a:rPr lang="en-US" sz="2200" b="1" dirty="0" smtClean="0">
                <a:solidFill>
                  <a:srgbClr val="7030A0"/>
                </a:solidFill>
              </a:rPr>
              <a:t>-ii) </a:t>
            </a:r>
            <a:r>
              <a:rPr lang="en-US" sz="2200" b="1" dirty="0" smtClean="0"/>
              <a:t>New </a:t>
            </a:r>
            <a:r>
              <a:rPr lang="en-US" sz="2200" b="1" dirty="0"/>
              <a:t>Supports for Community Living </a:t>
            </a:r>
            <a:r>
              <a:rPr lang="en-US" sz="2200" b="1" dirty="0" smtClean="0"/>
              <a:t>Waiver Service and Coverage Policies:</a:t>
            </a:r>
          </a:p>
          <a:p>
            <a:pPr marL="777240" lvl="1" indent="-457200">
              <a:buFont typeface="+mj-lt"/>
              <a:buAutoNum type="alphaLcPeriod"/>
            </a:pPr>
            <a:r>
              <a:rPr lang="en-US" sz="1900" b="1" dirty="0" smtClean="0"/>
              <a:t>Every case manager </a:t>
            </a:r>
            <a:r>
              <a:rPr lang="en-US" sz="1900" b="1" dirty="0"/>
              <a:t>and any employee who will be </a:t>
            </a:r>
            <a:r>
              <a:rPr lang="en-US" sz="1900" b="1" dirty="0" smtClean="0"/>
              <a:t>     administering medication, unless the </a:t>
            </a:r>
            <a:r>
              <a:rPr lang="en-US" sz="1900" b="1" dirty="0"/>
              <a:t>employee is </a:t>
            </a:r>
            <a:r>
              <a:rPr lang="en-US" sz="1900" b="1" dirty="0" smtClean="0"/>
              <a:t>a currently </a:t>
            </a:r>
            <a:r>
              <a:rPr lang="en-US" sz="1900" b="1" dirty="0"/>
              <a:t>licensed </a:t>
            </a:r>
            <a:r>
              <a:rPr lang="en-US" sz="1900" b="1" dirty="0" smtClean="0"/>
              <a:t>or</a:t>
            </a:r>
            <a:r>
              <a:rPr lang="en-US" sz="1900" b="1" dirty="0"/>
              <a:t> registered nurse, has:</a:t>
            </a:r>
          </a:p>
          <a:p>
            <a:pPr marL="1108710" lvl="2" indent="-514350">
              <a:buFont typeface="+mj-lt"/>
              <a:buAutoNum type="romanLcPeriod"/>
            </a:pPr>
            <a:r>
              <a:rPr lang="en-US" sz="1600" b="1" dirty="0" smtClean="0"/>
              <a:t>Specific </a:t>
            </a:r>
            <a:r>
              <a:rPr lang="en-US" sz="1600" b="1" dirty="0"/>
              <a:t>training provided by a registered nurse per a </a:t>
            </a:r>
            <a:r>
              <a:rPr lang="en-US" sz="1600" b="1" dirty="0" smtClean="0"/>
              <a:t>DBHDID       medication </a:t>
            </a:r>
            <a:r>
              <a:rPr lang="en-US" sz="1600" b="1" dirty="0"/>
              <a:t>administration approved curriculum; </a:t>
            </a:r>
            <a:r>
              <a:rPr lang="en-US" sz="1600" b="1" dirty="0" smtClean="0"/>
              <a:t>and</a:t>
            </a:r>
          </a:p>
          <a:p>
            <a:pPr marL="1108710" lvl="2" indent="-514350">
              <a:buFont typeface="+mj-lt"/>
              <a:buAutoNum type="romanLcPeriod"/>
            </a:pPr>
            <a:r>
              <a:rPr lang="en-US" sz="1600" b="1" dirty="0" smtClean="0"/>
              <a:t>Documented </a:t>
            </a:r>
            <a:r>
              <a:rPr lang="en-US" sz="1600" b="1" dirty="0"/>
              <a:t>competency on medication administration, </a:t>
            </a:r>
            <a:r>
              <a:rPr lang="en-US" sz="1600" b="1" dirty="0" smtClean="0"/>
              <a:t>medication cause </a:t>
            </a:r>
            <a:r>
              <a:rPr lang="en-US" sz="1600" b="1" dirty="0"/>
              <a:t>and effect, and proper administration and storage of medication; </a:t>
            </a:r>
          </a:p>
          <a:p>
            <a:pPr marL="0" indent="0">
              <a:buNone/>
            </a:pPr>
            <a:endParaRPr lang="en-US" dirty="0"/>
          </a:p>
        </p:txBody>
      </p:sp>
    </p:spTree>
    <p:custDataLst>
      <p:tags r:id="rId1"/>
    </p:custDataLst>
    <p:extLst>
      <p:ext uri="{BB962C8B-B14F-4D97-AF65-F5344CB8AC3E}">
        <p14:creationId xmlns:p14="http://schemas.microsoft.com/office/powerpoint/2010/main" val="149677567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normAutofit/>
          </a:bodyPr>
          <a:lstStyle/>
          <a:p>
            <a:r>
              <a:rPr lang="en-US" b="1" dirty="0" smtClean="0"/>
              <a:t>Frequently Asked Questions</a:t>
            </a:r>
            <a:endParaRPr lang="en-US" b="1" dirty="0"/>
          </a:p>
        </p:txBody>
      </p:sp>
      <p:sp>
        <p:nvSpPr>
          <p:cNvPr id="4" name="Slide Number Placeholder 3"/>
          <p:cNvSpPr>
            <a:spLocks noGrp="1"/>
          </p:cNvSpPr>
          <p:nvPr>
            <p:ph type="sldNum" sz="quarter" idx="12"/>
            <p:custDataLst>
              <p:tags r:id="rId3"/>
            </p:custDataLst>
          </p:nvPr>
        </p:nvSpPr>
        <p:spPr/>
        <p:txBody>
          <a:bodyPr>
            <a:normAutofit fontScale="85000" lnSpcReduction="20000"/>
          </a:bodyPr>
          <a:lstStyle/>
          <a:p>
            <a:fld id="{1B0E86D6-327F-4F08-B17E-DE33D4E5F0C2}" type="slidenum">
              <a:rPr lang="en-US" smtClean="0"/>
              <a:pPr/>
              <a:t>20</a:t>
            </a:fld>
            <a:endParaRPr lang="en-US" dirty="0"/>
          </a:p>
        </p:txBody>
      </p:sp>
      <p:sp>
        <p:nvSpPr>
          <p:cNvPr id="3" name="Content Placeholder 2"/>
          <p:cNvSpPr>
            <a:spLocks noGrp="1"/>
          </p:cNvSpPr>
          <p:nvPr>
            <p:ph sz="quarter" idx="1"/>
            <p:custDataLst>
              <p:tags r:id="rId4"/>
            </p:custDataLst>
          </p:nvPr>
        </p:nvSpPr>
        <p:spPr>
          <a:xfrm>
            <a:off x="381000" y="1676400"/>
            <a:ext cx="8153400" cy="4495800"/>
          </a:xfrm>
        </p:spPr>
        <p:txBody>
          <a:bodyPr>
            <a:normAutofit fontScale="92500" lnSpcReduction="10000"/>
          </a:bodyPr>
          <a:lstStyle/>
          <a:p>
            <a:pPr marL="465138" indent="-465138">
              <a:buNone/>
            </a:pPr>
            <a:r>
              <a:rPr lang="en-US" sz="2800" b="1" dirty="0" smtClean="0"/>
              <a:t>Q.</a:t>
            </a:r>
            <a:r>
              <a:rPr lang="en-US" sz="2800" dirty="0" smtClean="0"/>
              <a:t> Will non-licensed personnel be “certified” to pass medications after completing this course</a:t>
            </a:r>
            <a:r>
              <a:rPr lang="en-US" sz="2800" dirty="0"/>
              <a:t>? </a:t>
            </a:r>
            <a:endParaRPr lang="en-US" sz="2800" dirty="0" smtClean="0"/>
          </a:p>
          <a:p>
            <a:pPr marL="465138" indent="-465138" algn="ctr">
              <a:buNone/>
            </a:pPr>
            <a:endParaRPr lang="en-US" sz="2800" dirty="0"/>
          </a:p>
          <a:p>
            <a:pPr marL="465138" indent="-465138">
              <a:buNone/>
            </a:pPr>
            <a:endParaRPr lang="en-US" sz="2800" dirty="0" smtClean="0"/>
          </a:p>
          <a:p>
            <a:pPr marL="465138" indent="-465138">
              <a:buNone/>
            </a:pPr>
            <a:r>
              <a:rPr lang="en-US" sz="2800" b="1" dirty="0" smtClean="0">
                <a:solidFill>
                  <a:schemeClr val="accent1">
                    <a:lumMod val="75000"/>
                  </a:schemeClr>
                </a:solidFill>
              </a:rPr>
              <a:t>A. </a:t>
            </a:r>
            <a:r>
              <a:rPr lang="en-US" sz="2800" b="1" i="1" dirty="0" smtClean="0"/>
              <a:t>No</a:t>
            </a:r>
            <a:r>
              <a:rPr lang="en-US" sz="2800" b="1" i="1" dirty="0"/>
              <a:t>. After successfully completing this course, they will receive a “proof of completion” certificate through the employing </a:t>
            </a:r>
            <a:r>
              <a:rPr lang="en-US" sz="2800" b="1" i="1" dirty="0" smtClean="0"/>
              <a:t>agency and scores will be reflected on the staff person’s College of Direct Support (CDS) transcript. </a:t>
            </a:r>
            <a:r>
              <a:rPr lang="en-US" sz="2800" b="1" i="1" dirty="0"/>
              <a:t>This in no way identifies them as </a:t>
            </a:r>
            <a:r>
              <a:rPr lang="en-US" sz="2800" b="1" i="1" dirty="0" smtClean="0"/>
              <a:t>a Certified </a:t>
            </a:r>
            <a:r>
              <a:rPr lang="en-US" sz="2800" b="1" i="1" dirty="0"/>
              <a:t>Medication Technician (CMT).</a:t>
            </a:r>
            <a:endParaRPr lang="en-US" sz="2800" b="1" dirty="0">
              <a:solidFill>
                <a:schemeClr val="accent1">
                  <a:lumMod val="75000"/>
                </a:schemeClr>
              </a:solidFill>
            </a:endParaRPr>
          </a:p>
        </p:txBody>
      </p:sp>
    </p:spTree>
    <p:custDataLst>
      <p:tags r:id="rId1"/>
    </p:custData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Frequently Asked Questions</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1B0E86D6-327F-4F08-B17E-DE33D4E5F0C2}" type="slidenum">
              <a:rPr lang="en-US" smtClean="0"/>
              <a:pPr/>
              <a:t>21</a:t>
            </a:fld>
            <a:endParaRPr lang="en-US" dirty="0"/>
          </a:p>
        </p:txBody>
      </p:sp>
      <p:sp>
        <p:nvSpPr>
          <p:cNvPr id="4" name="Content Placeholder 3"/>
          <p:cNvSpPr>
            <a:spLocks noGrp="1"/>
          </p:cNvSpPr>
          <p:nvPr>
            <p:ph sz="quarter" idx="1"/>
          </p:nvPr>
        </p:nvSpPr>
        <p:spPr/>
        <p:txBody>
          <a:bodyPr>
            <a:normAutofit fontScale="85000" lnSpcReduction="20000"/>
          </a:bodyPr>
          <a:lstStyle/>
          <a:p>
            <a:pPr marL="0" indent="0">
              <a:buNone/>
            </a:pPr>
            <a:r>
              <a:rPr lang="en-US" sz="2400" b="1" dirty="0"/>
              <a:t>Q. </a:t>
            </a:r>
            <a:r>
              <a:rPr lang="en-US" sz="2400" dirty="0"/>
              <a:t>How long will it take to complete this course? </a:t>
            </a:r>
          </a:p>
          <a:p>
            <a:pPr marL="339725" indent="-339725">
              <a:buNone/>
            </a:pPr>
            <a:r>
              <a:rPr lang="en-US" sz="2400" b="1" dirty="0" smtClean="0"/>
              <a:t>A</a:t>
            </a:r>
            <a:r>
              <a:rPr lang="en-US" sz="2000" b="1" dirty="0" smtClean="0"/>
              <a:t>. The direct support professional staff must complete the entire training process within one month of the Day One training.  One-week minimum is recommended, but not mandatory.  The direct support professional (training participant) may benefit from a week between Day One Training and Day Two Training to have the opportunity to:  (1) shadow other employees who have successfully completed DDID Medication Administration as they administer medications; (2) review the training material; and (3) learn the competency skills.  While this is a recommended best practice, it is not mandatory.  Day One consists of eight (8) hours of classroom training with a maximum of 20 students.  After completion of Day One Training, the Registered Nurse Direct Trainer will notify the agency’s College of Direct Support sub-administrator to assign Modules I through IV to the non-licensed individual for completion.  Upon completion of the modules, the RN Direct Trainer will evaluate the non-licensed person’s skill demonstration.  Upon completion of Day One Training, Modules I-IV, and the successful skills demonstration, the final exam may be assigned to the individual.  The Registered Nurse Direct Trainer will serve as the proctor for the final, closed book exam, and will be present at all times as the individual is completing the final exam.</a:t>
            </a:r>
            <a:endParaRPr lang="en-US" sz="2400" b="1" dirty="0"/>
          </a:p>
        </p:txBody>
      </p:sp>
    </p:spTree>
    <p:extLst>
      <p:ext uri="{BB962C8B-B14F-4D97-AF65-F5344CB8AC3E}">
        <p14:creationId xmlns:p14="http://schemas.microsoft.com/office/powerpoint/2010/main" val="337470288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normAutofit/>
          </a:bodyPr>
          <a:lstStyle/>
          <a:p>
            <a:r>
              <a:rPr lang="en-US" b="1" dirty="0" smtClean="0"/>
              <a:t>Frequently Asked Questions</a:t>
            </a:r>
            <a:endParaRPr lang="en-US" b="1" dirty="0"/>
          </a:p>
        </p:txBody>
      </p:sp>
      <p:sp>
        <p:nvSpPr>
          <p:cNvPr id="4" name="Slide Number Placeholder 3"/>
          <p:cNvSpPr>
            <a:spLocks noGrp="1"/>
          </p:cNvSpPr>
          <p:nvPr>
            <p:ph type="sldNum" sz="quarter" idx="12"/>
            <p:custDataLst>
              <p:tags r:id="rId3"/>
            </p:custDataLst>
          </p:nvPr>
        </p:nvSpPr>
        <p:spPr/>
        <p:txBody>
          <a:bodyPr>
            <a:normAutofit fontScale="85000" lnSpcReduction="20000"/>
          </a:bodyPr>
          <a:lstStyle/>
          <a:p>
            <a:fld id="{1B0E86D6-327F-4F08-B17E-DE33D4E5F0C2}" type="slidenum">
              <a:rPr lang="en-US" smtClean="0"/>
              <a:pPr/>
              <a:t>22</a:t>
            </a:fld>
            <a:endParaRPr lang="en-US" dirty="0"/>
          </a:p>
        </p:txBody>
      </p:sp>
      <p:sp>
        <p:nvSpPr>
          <p:cNvPr id="3" name="Content Placeholder 2"/>
          <p:cNvSpPr>
            <a:spLocks noGrp="1"/>
          </p:cNvSpPr>
          <p:nvPr>
            <p:ph sz="quarter" idx="1"/>
            <p:custDataLst>
              <p:tags r:id="rId4"/>
            </p:custDataLst>
          </p:nvPr>
        </p:nvSpPr>
        <p:spPr/>
        <p:txBody>
          <a:bodyPr>
            <a:normAutofit fontScale="92500"/>
          </a:bodyPr>
          <a:lstStyle/>
          <a:p>
            <a:pPr marL="465138" indent="-465138">
              <a:buNone/>
            </a:pPr>
            <a:r>
              <a:rPr lang="en-US" sz="2800" b="1" dirty="0" smtClean="0"/>
              <a:t>Q.</a:t>
            </a:r>
            <a:r>
              <a:rPr lang="en-US" sz="2800" dirty="0" smtClean="0"/>
              <a:t> If a person completes this course at one agency and then transfers to a different  SCL agency will the proof of completion be valid after transfer?</a:t>
            </a:r>
          </a:p>
          <a:p>
            <a:pPr marL="465138" indent="-465138">
              <a:buNone/>
            </a:pPr>
            <a:endParaRPr lang="en-US" sz="2800" dirty="0" smtClean="0"/>
          </a:p>
          <a:p>
            <a:pPr marL="465138" indent="-465138">
              <a:buNone/>
            </a:pPr>
            <a:r>
              <a:rPr lang="en-US" sz="2800" b="1" dirty="0" smtClean="0"/>
              <a:t>A. </a:t>
            </a:r>
            <a:r>
              <a:rPr lang="en-US" sz="2800" b="1" dirty="0"/>
              <a:t>It will be each hiring agency’s responsibility to determine competency of their employees.</a:t>
            </a:r>
          </a:p>
          <a:p>
            <a:pPr marL="465138" indent="-465138">
              <a:buNone/>
            </a:pPr>
            <a:r>
              <a:rPr lang="en-US" sz="2800" b="1" dirty="0"/>
              <a:t>	Only the RN Direct Trainer can </a:t>
            </a:r>
            <a:r>
              <a:rPr lang="en-US" sz="2800" b="1" dirty="0" smtClean="0"/>
              <a:t>determine </a:t>
            </a:r>
            <a:r>
              <a:rPr lang="en-US" sz="2800" b="1" dirty="0"/>
              <a:t>the competency of a person </a:t>
            </a:r>
            <a:r>
              <a:rPr lang="en-US" sz="2800" b="1" dirty="0" smtClean="0"/>
              <a:t>who </a:t>
            </a:r>
            <a:r>
              <a:rPr lang="en-US" sz="2800" b="1" dirty="0"/>
              <a:t>has completed this course at one </a:t>
            </a:r>
            <a:r>
              <a:rPr lang="en-US" sz="2800" b="1" dirty="0" smtClean="0"/>
              <a:t>agency and </a:t>
            </a:r>
            <a:r>
              <a:rPr lang="en-US" sz="2800" b="1" dirty="0"/>
              <a:t>then </a:t>
            </a:r>
            <a:r>
              <a:rPr lang="en-US" sz="2800" b="1" dirty="0" smtClean="0"/>
              <a:t>transfers to </a:t>
            </a:r>
            <a:r>
              <a:rPr lang="en-US" sz="2800" b="1" dirty="0"/>
              <a:t>a </a:t>
            </a:r>
            <a:r>
              <a:rPr lang="en-US" sz="2800" b="1" dirty="0" smtClean="0"/>
              <a:t>different SCL </a:t>
            </a:r>
            <a:r>
              <a:rPr lang="en-US" sz="2800" b="1" dirty="0"/>
              <a:t>agency </a:t>
            </a:r>
          </a:p>
          <a:p>
            <a:pPr>
              <a:buNone/>
            </a:pPr>
            <a:endParaRPr lang="en-US" sz="2800" b="1" dirty="0"/>
          </a:p>
        </p:txBody>
      </p:sp>
      <p:pic>
        <p:nvPicPr>
          <p:cNvPr id="1029" name="Picture 5" descr="C:\Users\Benita.jackie\AppData\Local\Microsoft\Windows\Temporary Internet Files\Content.IE5\09Y6GNT6\skills[1].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53200" y="5562600"/>
            <a:ext cx="2290762" cy="10668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29"/>
                                        </p:tgtEl>
                                        <p:attrNameLst>
                                          <p:attrName>style.visibility</p:attrName>
                                        </p:attrNameLst>
                                      </p:cBhvr>
                                      <p:to>
                                        <p:strVal val="visible"/>
                                      </p:to>
                                    </p:set>
                                    <p:animEffect transition="in" filter="fade">
                                      <p:cBhvr>
                                        <p:cTn id="7" dur="1750"/>
                                        <p:tgtEl>
                                          <p:spTgt spid="1029"/>
                                        </p:tgtEl>
                                      </p:cBhvr>
                                    </p:animEffect>
                                    <p:anim calcmode="lin" valueType="num">
                                      <p:cBhvr>
                                        <p:cTn id="8" dur="1750" fill="hold"/>
                                        <p:tgtEl>
                                          <p:spTgt spid="1029"/>
                                        </p:tgtEl>
                                        <p:attrNameLst>
                                          <p:attrName>ppt_x</p:attrName>
                                        </p:attrNameLst>
                                      </p:cBhvr>
                                      <p:tavLst>
                                        <p:tav tm="0">
                                          <p:val>
                                            <p:strVal val="#ppt_x"/>
                                          </p:val>
                                        </p:tav>
                                        <p:tav tm="100000">
                                          <p:val>
                                            <p:strVal val="#ppt_x"/>
                                          </p:val>
                                        </p:tav>
                                      </p:tavLst>
                                    </p:anim>
                                    <p:anim calcmode="lin" valueType="num">
                                      <p:cBhvr>
                                        <p:cTn id="9" dur="1750" fill="hold"/>
                                        <p:tgtEl>
                                          <p:spTgt spid="10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normAutofit/>
          </a:bodyPr>
          <a:lstStyle/>
          <a:p>
            <a:r>
              <a:rPr lang="en-US" sz="4800" b="1" dirty="0" smtClean="0">
                <a:latin typeface="+mn-lt"/>
              </a:rPr>
              <a:t>Roles and Responsibilities </a:t>
            </a:r>
            <a:endParaRPr lang="en-US" sz="4800" b="1" dirty="0">
              <a:latin typeface="+mn-lt"/>
            </a:endParaRPr>
          </a:p>
        </p:txBody>
      </p:sp>
      <p:sp>
        <p:nvSpPr>
          <p:cNvPr id="4" name="Slide Number Placeholder 3"/>
          <p:cNvSpPr>
            <a:spLocks noGrp="1"/>
          </p:cNvSpPr>
          <p:nvPr>
            <p:ph type="sldNum" sz="quarter" idx="12"/>
            <p:custDataLst>
              <p:tags r:id="rId3"/>
            </p:custDataLst>
          </p:nvPr>
        </p:nvSpPr>
        <p:spPr/>
        <p:txBody>
          <a:bodyPr>
            <a:normAutofit fontScale="85000" lnSpcReduction="20000"/>
          </a:bodyPr>
          <a:lstStyle/>
          <a:p>
            <a:fld id="{1B0E86D6-327F-4F08-B17E-DE33D4E5F0C2}" type="slidenum">
              <a:rPr lang="en-US" smtClean="0"/>
              <a:pPr/>
              <a:t>23</a:t>
            </a:fld>
            <a:endParaRPr lang="en-US" dirty="0"/>
          </a:p>
        </p:txBody>
      </p:sp>
      <p:sp>
        <p:nvSpPr>
          <p:cNvPr id="3" name="Content Placeholder 2"/>
          <p:cNvSpPr>
            <a:spLocks noGrp="1"/>
          </p:cNvSpPr>
          <p:nvPr>
            <p:ph sz="quarter" idx="1"/>
            <p:custDataLst>
              <p:tags r:id="rId4"/>
            </p:custDataLst>
          </p:nvPr>
        </p:nvSpPr>
        <p:spPr/>
        <p:txBody>
          <a:bodyPr>
            <a:normAutofit fontScale="92500" lnSpcReduction="20000"/>
          </a:bodyPr>
          <a:lstStyle/>
          <a:p>
            <a:pPr marL="0" indent="0" algn="ctr">
              <a:buNone/>
            </a:pPr>
            <a:r>
              <a:rPr lang="en-US" sz="3000" b="1" dirty="0" smtClean="0"/>
              <a:t>Division of Developmental &amp; Intellectual Disabilities (DDID) Registered Nurse</a:t>
            </a:r>
          </a:p>
          <a:p>
            <a:pPr marL="0" indent="0" algn="ctr">
              <a:buNone/>
            </a:pPr>
            <a:endParaRPr lang="en-US" sz="2800" b="1" dirty="0" smtClean="0"/>
          </a:p>
          <a:p>
            <a:pPr>
              <a:buClr>
                <a:schemeClr val="accent1"/>
              </a:buClr>
              <a:buFont typeface="Wingdings" pitchFamily="2" charset="2"/>
              <a:buChar char="ü"/>
            </a:pPr>
            <a:r>
              <a:rPr lang="en-US" sz="3100" dirty="0" smtClean="0"/>
              <a:t>Train the RN Direct Trainer</a:t>
            </a:r>
          </a:p>
          <a:p>
            <a:pPr>
              <a:buClr>
                <a:schemeClr val="accent1"/>
              </a:buClr>
              <a:buFont typeface="Wingdings" pitchFamily="2" charset="2"/>
              <a:buChar char="ü"/>
            </a:pPr>
            <a:r>
              <a:rPr lang="en-US" sz="3100" dirty="0" smtClean="0"/>
              <a:t>Site visits and certification reviews</a:t>
            </a:r>
          </a:p>
          <a:p>
            <a:pPr>
              <a:buClr>
                <a:schemeClr val="accent1"/>
              </a:buClr>
              <a:buFont typeface="Wingdings" pitchFamily="2" charset="2"/>
              <a:buChar char="ü"/>
            </a:pPr>
            <a:r>
              <a:rPr lang="en-US" sz="3100" dirty="0" smtClean="0"/>
              <a:t>Review of medication error reports and documentation</a:t>
            </a:r>
          </a:p>
          <a:p>
            <a:pPr>
              <a:buClr>
                <a:schemeClr val="accent1"/>
              </a:buClr>
              <a:buFont typeface="Wingdings" pitchFamily="2" charset="2"/>
              <a:buChar char="ü"/>
            </a:pPr>
            <a:r>
              <a:rPr lang="en-US" sz="3100" dirty="0" smtClean="0"/>
              <a:t>Provide technical assistance </a:t>
            </a:r>
          </a:p>
          <a:p>
            <a:pPr>
              <a:buClr>
                <a:schemeClr val="accent1"/>
              </a:buClr>
              <a:buFont typeface="Wingdings" pitchFamily="2" charset="2"/>
              <a:buChar char="ü"/>
            </a:pPr>
            <a:r>
              <a:rPr lang="en-US" sz="3100" dirty="0" smtClean="0"/>
              <a:t>Quality </a:t>
            </a:r>
            <a:r>
              <a:rPr lang="en-US" sz="3100" dirty="0"/>
              <a:t>assurance monitoring of the RN Direct Trainer</a:t>
            </a:r>
          </a:p>
          <a:p>
            <a:pPr lvl="1">
              <a:buClr>
                <a:schemeClr val="accent1"/>
              </a:buClr>
              <a:buFont typeface="Wingdings" pitchFamily="2" charset="2"/>
              <a:buChar char="ü"/>
            </a:pPr>
            <a:endParaRPr lang="en-US" sz="2800" dirty="0"/>
          </a:p>
        </p:txBody>
      </p:sp>
      <p:pic>
        <p:nvPicPr>
          <p:cNvPr id="4098" name="Picture 2" descr="C:\Users\Linda.mcauliffe\AppData\Local\Microsoft\Windows\Temporary Internet Files\Content.IE5\0XHCUMZG\MC900239653[1].w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629400" y="5562600"/>
            <a:ext cx="1752600" cy="113477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path" presetSubtype="0" accel="50000" decel="50000" fill="hold" nodeType="clickEffect">
                                  <p:stCondLst>
                                    <p:cond delay="0"/>
                                  </p:stCondLst>
                                  <p:childTnLst>
                                    <p:animMotion origin="layout" path="M 0 0 L -0.25 0 E" pathEditMode="relative" ptsTypes="">
                                      <p:cBhvr>
                                        <p:cTn id="6" dur="2000" fill="hold"/>
                                        <p:tgtEl>
                                          <p:spTgt spid="4098"/>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lstStyle/>
          <a:p>
            <a:r>
              <a:rPr lang="en-US" b="1" dirty="0"/>
              <a:t>Roles and Responsibilities </a:t>
            </a:r>
          </a:p>
        </p:txBody>
      </p:sp>
      <p:sp>
        <p:nvSpPr>
          <p:cNvPr id="3" name="Slide Number Placeholder 2"/>
          <p:cNvSpPr>
            <a:spLocks noGrp="1"/>
          </p:cNvSpPr>
          <p:nvPr>
            <p:ph type="sldNum" sz="quarter" idx="12"/>
            <p:custDataLst>
              <p:tags r:id="rId3"/>
            </p:custDataLst>
          </p:nvPr>
        </p:nvSpPr>
        <p:spPr/>
        <p:txBody>
          <a:bodyPr>
            <a:normAutofit fontScale="85000" lnSpcReduction="20000"/>
          </a:bodyPr>
          <a:lstStyle/>
          <a:p>
            <a:fld id="{1B0E86D6-327F-4F08-B17E-DE33D4E5F0C2}" type="slidenum">
              <a:rPr lang="en-US" smtClean="0"/>
              <a:pPr/>
              <a:t>24</a:t>
            </a:fld>
            <a:endParaRPr lang="en-US" dirty="0"/>
          </a:p>
        </p:txBody>
      </p:sp>
      <p:sp>
        <p:nvSpPr>
          <p:cNvPr id="4" name="Content Placeholder 3"/>
          <p:cNvSpPr>
            <a:spLocks noGrp="1"/>
          </p:cNvSpPr>
          <p:nvPr>
            <p:ph sz="quarter" idx="1"/>
            <p:custDataLst>
              <p:tags r:id="rId4"/>
            </p:custDataLst>
          </p:nvPr>
        </p:nvSpPr>
        <p:spPr/>
        <p:txBody>
          <a:bodyPr/>
          <a:lstStyle/>
          <a:p>
            <a:pPr marL="0" indent="0" algn="ctr">
              <a:buNone/>
            </a:pPr>
            <a:r>
              <a:rPr lang="en-US" sz="3200" b="1" dirty="0" smtClean="0"/>
              <a:t>RN Direct Trainer</a:t>
            </a:r>
          </a:p>
          <a:p>
            <a:pPr marL="0" indent="0" algn="ctr">
              <a:buNone/>
            </a:pPr>
            <a:endParaRPr lang="en-US" b="1" dirty="0"/>
          </a:p>
          <a:p>
            <a:r>
              <a:rPr lang="en-US" sz="2700" dirty="0"/>
              <a:t>Employed or contracted by SCL provider </a:t>
            </a:r>
            <a:r>
              <a:rPr lang="en-US" sz="2700" dirty="0" smtClean="0"/>
              <a:t>agency</a:t>
            </a:r>
          </a:p>
          <a:p>
            <a:r>
              <a:rPr lang="en-US" sz="2700" dirty="0" smtClean="0"/>
              <a:t>Maintains </a:t>
            </a:r>
            <a:r>
              <a:rPr lang="en-US" sz="2700" dirty="0"/>
              <a:t>valid Kentucky nursing </a:t>
            </a:r>
            <a:r>
              <a:rPr lang="en-US" sz="2700" dirty="0" smtClean="0"/>
              <a:t>license</a:t>
            </a:r>
          </a:p>
          <a:p>
            <a:r>
              <a:rPr lang="en-US" sz="2700" dirty="0" smtClean="0"/>
              <a:t>Train </a:t>
            </a:r>
            <a:r>
              <a:rPr lang="en-US" sz="2700" dirty="0"/>
              <a:t>non-licensed personnel to administer medications using the SCL </a:t>
            </a:r>
            <a:r>
              <a:rPr lang="en-US" sz="2700" dirty="0" smtClean="0"/>
              <a:t>curriculum and established protocols</a:t>
            </a:r>
          </a:p>
          <a:p>
            <a:r>
              <a:rPr lang="en-US" sz="2700" dirty="0" smtClean="0"/>
              <a:t>Understands </a:t>
            </a:r>
            <a:r>
              <a:rPr lang="en-US" sz="2700" dirty="0"/>
              <a:t>scope of practice as outlined in 201 KAR 20:400 and KBN AOS #15</a:t>
            </a:r>
          </a:p>
          <a:p>
            <a:pPr lvl="1">
              <a:buClr>
                <a:schemeClr val="accent1"/>
              </a:buClr>
              <a:buFont typeface="Wingdings" pitchFamily="2" charset="2"/>
              <a:buChar char="ü"/>
            </a:pPr>
            <a:endParaRPr lang="en-US" sz="2400" dirty="0"/>
          </a:p>
          <a:p>
            <a:endParaRPr lang="en-US" dirty="0"/>
          </a:p>
        </p:txBody>
      </p:sp>
      <p:pic>
        <p:nvPicPr>
          <p:cNvPr id="5" name="Picture 2" descr="C:\Users\Linda.mcauliffe\AppData\Local\Microsoft\Windows\Temporary Internet Files\Content.IE5\3288AZDH\MC900027388[1].w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162800" y="5638800"/>
            <a:ext cx="1447800" cy="88331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06512284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lstStyle/>
          <a:p>
            <a:r>
              <a:rPr lang="en-US" b="1" dirty="0" smtClean="0">
                <a:effectLst/>
              </a:rPr>
              <a:t>Roles and Responsibilities</a:t>
            </a:r>
            <a:endParaRPr lang="en-US" dirty="0"/>
          </a:p>
        </p:txBody>
      </p:sp>
      <p:sp>
        <p:nvSpPr>
          <p:cNvPr id="4" name="Slide Number Placeholder 3"/>
          <p:cNvSpPr>
            <a:spLocks noGrp="1"/>
          </p:cNvSpPr>
          <p:nvPr>
            <p:ph type="sldNum" sz="quarter" idx="12"/>
            <p:custDataLst>
              <p:tags r:id="rId3"/>
            </p:custDataLst>
          </p:nvPr>
        </p:nvSpPr>
        <p:spPr/>
        <p:txBody>
          <a:bodyPr>
            <a:normAutofit fontScale="85000" lnSpcReduction="20000"/>
          </a:bodyPr>
          <a:lstStyle/>
          <a:p>
            <a:fld id="{1B0E86D6-327F-4F08-B17E-DE33D4E5F0C2}" type="slidenum">
              <a:rPr lang="en-US" smtClean="0"/>
              <a:pPr/>
              <a:t>25</a:t>
            </a:fld>
            <a:endParaRPr lang="en-US" dirty="0"/>
          </a:p>
        </p:txBody>
      </p:sp>
      <p:sp>
        <p:nvSpPr>
          <p:cNvPr id="3" name="Content Placeholder 2"/>
          <p:cNvSpPr>
            <a:spLocks noGrp="1"/>
          </p:cNvSpPr>
          <p:nvPr>
            <p:ph sz="quarter" idx="1"/>
            <p:custDataLst>
              <p:tags r:id="rId4"/>
            </p:custDataLst>
          </p:nvPr>
        </p:nvSpPr>
        <p:spPr>
          <a:xfrm>
            <a:off x="612648" y="1600200"/>
            <a:ext cx="8153400" cy="4876800"/>
          </a:xfrm>
        </p:spPr>
        <p:style>
          <a:lnRef idx="2">
            <a:schemeClr val="accent1"/>
          </a:lnRef>
          <a:fillRef idx="1">
            <a:schemeClr val="lt1"/>
          </a:fillRef>
          <a:effectRef idx="0">
            <a:schemeClr val="accent1"/>
          </a:effectRef>
          <a:fontRef idx="minor">
            <a:schemeClr val="dk1"/>
          </a:fontRef>
        </p:style>
        <p:txBody>
          <a:bodyPr>
            <a:normAutofit fontScale="85000" lnSpcReduction="20000"/>
          </a:bodyPr>
          <a:lstStyle/>
          <a:p>
            <a:pPr marL="0" lvl="0" indent="0" algn="ctr">
              <a:buNone/>
            </a:pPr>
            <a:r>
              <a:rPr lang="en-US" sz="3300" b="1" dirty="0" smtClean="0"/>
              <a:t>SCL Agency</a:t>
            </a:r>
          </a:p>
          <a:p>
            <a:r>
              <a:rPr lang="en-US" sz="2600" dirty="0" smtClean="0"/>
              <a:t>Set up CDS accounts for employees</a:t>
            </a:r>
          </a:p>
          <a:p>
            <a:r>
              <a:rPr lang="en-US" sz="2600" dirty="0" smtClean="0"/>
              <a:t>Provide each trainee with a copy of the current Medication Administration Curriculum for Non-Licensed Personnel Manual in advance of scheduled training</a:t>
            </a:r>
          </a:p>
          <a:p>
            <a:r>
              <a:rPr lang="en-US" sz="2600" dirty="0" smtClean="0"/>
              <a:t>Develop policies and procedures for monitoring and oversight</a:t>
            </a:r>
            <a:endParaRPr lang="en-US" sz="2600" dirty="0"/>
          </a:p>
          <a:p>
            <a:r>
              <a:rPr lang="en-US" sz="2600" dirty="0" smtClean="0"/>
              <a:t>Develop policies and procedures for retraining of non-licensed personnel in medication administration by the RN Direct Trainer</a:t>
            </a:r>
          </a:p>
          <a:p>
            <a:r>
              <a:rPr lang="en-US" sz="2600" dirty="0" smtClean="0"/>
              <a:t>Ensure non-licensed personnel do not exceed scope of practice or knowledge/skill-set</a:t>
            </a:r>
          </a:p>
          <a:p>
            <a:r>
              <a:rPr lang="en-US" sz="2600" dirty="0" smtClean="0">
                <a:solidFill>
                  <a:schemeClr val="tx1"/>
                </a:solidFill>
              </a:rPr>
              <a:t>Ensure direct support professionals have access to a copy of the current Medication Administration Manual at each service site with the exception of an individual’s private home</a:t>
            </a:r>
            <a:endParaRPr lang="en-US" sz="2600" strike="sngStrike" dirty="0" smtClean="0">
              <a:solidFill>
                <a:schemeClr val="tx1"/>
              </a:solidFill>
            </a:endParaRPr>
          </a:p>
          <a:p>
            <a:r>
              <a:rPr lang="en-US" sz="2600" dirty="0" smtClean="0"/>
              <a:t>Quality Assurance processes in place</a:t>
            </a:r>
          </a:p>
          <a:p>
            <a:endParaRPr lang="en-US" dirty="0"/>
          </a:p>
        </p:txBody>
      </p:sp>
    </p:spTree>
    <p:custDataLst>
      <p:tags r:id="rId1"/>
    </p:custDataLst>
    <p:extLst>
      <p:ext uri="{BB962C8B-B14F-4D97-AF65-F5344CB8AC3E}">
        <p14:creationId xmlns:p14="http://schemas.microsoft.com/office/powerpoint/2010/main" val="70858517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normAutofit/>
          </a:bodyPr>
          <a:lstStyle/>
          <a:p>
            <a:r>
              <a:rPr lang="en-US" b="1" dirty="0" smtClean="0">
                <a:effectLst/>
              </a:rPr>
              <a:t>Roles and Responsibilities</a:t>
            </a:r>
            <a:endParaRPr lang="en-US" dirty="0"/>
          </a:p>
        </p:txBody>
      </p:sp>
      <p:sp>
        <p:nvSpPr>
          <p:cNvPr id="4" name="Slide Number Placeholder 3"/>
          <p:cNvSpPr>
            <a:spLocks noGrp="1"/>
          </p:cNvSpPr>
          <p:nvPr>
            <p:ph type="sldNum" sz="quarter" idx="12"/>
            <p:custDataLst>
              <p:tags r:id="rId3"/>
            </p:custDataLst>
          </p:nvPr>
        </p:nvSpPr>
        <p:spPr/>
        <p:txBody>
          <a:bodyPr>
            <a:normAutofit fontScale="85000" lnSpcReduction="20000"/>
          </a:bodyPr>
          <a:lstStyle/>
          <a:p>
            <a:fld id="{1B0E86D6-327F-4F08-B17E-DE33D4E5F0C2}" type="slidenum">
              <a:rPr lang="en-US" smtClean="0"/>
              <a:pPr/>
              <a:t>26</a:t>
            </a:fld>
            <a:endParaRPr lang="en-US" dirty="0"/>
          </a:p>
        </p:txBody>
      </p:sp>
      <p:sp>
        <p:nvSpPr>
          <p:cNvPr id="3" name="Content Placeholder 2"/>
          <p:cNvSpPr>
            <a:spLocks noGrp="1"/>
          </p:cNvSpPr>
          <p:nvPr>
            <p:ph sz="quarter" idx="1"/>
            <p:custDataLst>
              <p:tags r:id="rId4"/>
            </p:custDataLst>
          </p:nvPr>
        </p:nvSpPr>
        <p:spPr/>
        <p:txBody>
          <a:bodyPr>
            <a:normAutofit fontScale="85000" lnSpcReduction="10000"/>
          </a:bodyPr>
          <a:lstStyle/>
          <a:p>
            <a:pPr marL="0" lvl="0" indent="0" algn="ctr">
              <a:buNone/>
            </a:pPr>
            <a:r>
              <a:rPr lang="en-US" sz="3800" b="1" dirty="0" smtClean="0"/>
              <a:t>Non-Licensed Personnel</a:t>
            </a:r>
          </a:p>
          <a:p>
            <a:pPr marL="0" lvl="0" indent="0">
              <a:buNone/>
            </a:pPr>
            <a:endParaRPr lang="en-US" b="1" dirty="0" smtClean="0"/>
          </a:p>
          <a:p>
            <a:pPr lvl="0"/>
            <a:r>
              <a:rPr lang="en-US" b="1" dirty="0" smtClean="0">
                <a:solidFill>
                  <a:schemeClr val="accent5">
                    <a:lumMod val="50000"/>
                  </a:schemeClr>
                </a:solidFill>
              </a:rPr>
              <a:t>Successfully complete </a:t>
            </a:r>
            <a:r>
              <a:rPr lang="en-US" b="1" dirty="0">
                <a:solidFill>
                  <a:schemeClr val="accent5">
                    <a:lumMod val="50000"/>
                  </a:schemeClr>
                </a:solidFill>
              </a:rPr>
              <a:t>the </a:t>
            </a:r>
            <a:r>
              <a:rPr lang="en-US" b="1" dirty="0" smtClean="0">
                <a:solidFill>
                  <a:schemeClr val="accent5">
                    <a:lumMod val="50000"/>
                  </a:schemeClr>
                </a:solidFill>
              </a:rPr>
              <a:t>SCL </a:t>
            </a:r>
            <a:r>
              <a:rPr lang="en-US" b="1" dirty="0">
                <a:solidFill>
                  <a:schemeClr val="accent5">
                    <a:lumMod val="50000"/>
                  </a:schemeClr>
                </a:solidFill>
              </a:rPr>
              <a:t>curriculum prior to administering medications in the SCL </a:t>
            </a:r>
            <a:r>
              <a:rPr lang="en-US" b="1" dirty="0" smtClean="0">
                <a:solidFill>
                  <a:schemeClr val="accent5">
                    <a:lumMod val="50000"/>
                  </a:schemeClr>
                </a:solidFill>
              </a:rPr>
              <a:t>program.</a:t>
            </a:r>
          </a:p>
          <a:p>
            <a:pPr marL="0" lvl="0" indent="0">
              <a:buNone/>
            </a:pPr>
            <a:endParaRPr lang="en-US" b="1" dirty="0"/>
          </a:p>
          <a:p>
            <a:pPr lvl="0"/>
            <a:r>
              <a:rPr lang="en-US" b="1" dirty="0">
                <a:solidFill>
                  <a:schemeClr val="accent2">
                    <a:lumMod val="50000"/>
                  </a:schemeClr>
                </a:solidFill>
              </a:rPr>
              <a:t>Follow SCL agency policies and </a:t>
            </a:r>
            <a:r>
              <a:rPr lang="en-US" b="1" dirty="0" smtClean="0">
                <a:solidFill>
                  <a:schemeClr val="accent2">
                    <a:lumMod val="50000"/>
                  </a:schemeClr>
                </a:solidFill>
              </a:rPr>
              <a:t>procedures.</a:t>
            </a:r>
          </a:p>
          <a:p>
            <a:pPr marL="0" lvl="0" indent="0">
              <a:buNone/>
            </a:pPr>
            <a:endParaRPr lang="en-US" b="1" dirty="0"/>
          </a:p>
          <a:p>
            <a:pPr lvl="0"/>
            <a:r>
              <a:rPr lang="en-US" b="1" dirty="0">
                <a:solidFill>
                  <a:srgbClr val="FF0000"/>
                </a:solidFill>
              </a:rPr>
              <a:t>Never accept a task beyond his/her skill set or knowledge, including calculations or conversions of a medication dose, or a task that requires nursing skills, assessment and </a:t>
            </a:r>
            <a:r>
              <a:rPr lang="en-US" b="1" dirty="0" smtClean="0">
                <a:solidFill>
                  <a:srgbClr val="FF0000"/>
                </a:solidFill>
              </a:rPr>
              <a:t>judgment.</a:t>
            </a:r>
            <a:endParaRPr lang="en-US" b="1" dirty="0">
              <a:solidFill>
                <a:srgbClr val="FF0000"/>
              </a:solidFill>
            </a:endParaRPr>
          </a:p>
          <a:p>
            <a:endParaRPr lang="en-US" b="1" dirty="0"/>
          </a:p>
          <a:p>
            <a:endParaRPr lang="en-US" dirty="0"/>
          </a:p>
        </p:txBody>
      </p:sp>
    </p:spTree>
    <p:custDataLst>
      <p:tags r:id="rId1"/>
    </p:custDataLst>
    <p:extLst>
      <p:ext uri="{BB962C8B-B14F-4D97-AF65-F5344CB8AC3E}">
        <p14:creationId xmlns:p14="http://schemas.microsoft.com/office/powerpoint/2010/main" val="190865754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custDataLst>
              <p:tags r:id="rId2"/>
            </p:custDataLst>
          </p:nvPr>
        </p:nvSpPr>
        <p:spPr>
          <a:xfrm>
            <a:off x="228599" y="2362200"/>
            <a:ext cx="8686800" cy="1295399"/>
          </a:xfrm>
        </p:spPr>
        <p:txBody>
          <a:bodyPr>
            <a:normAutofit fontScale="90000"/>
          </a:bodyPr>
          <a:lstStyle/>
          <a:p>
            <a:r>
              <a:rPr lang="en-US" sz="3200" dirty="0" smtClean="0">
                <a:latin typeface="+mn-lt"/>
              </a:rPr>
              <a:t/>
            </a:r>
            <a:br>
              <a:rPr lang="en-US" sz="3200" dirty="0" smtClean="0">
                <a:latin typeface="+mn-lt"/>
              </a:rPr>
            </a:br>
            <a:r>
              <a:rPr lang="en-US" sz="3200" dirty="0">
                <a:latin typeface="+mn-lt"/>
              </a:rPr>
              <a:t/>
            </a:r>
            <a:br>
              <a:rPr lang="en-US" sz="3200" dirty="0">
                <a:latin typeface="+mn-lt"/>
              </a:rPr>
            </a:br>
            <a:r>
              <a:rPr lang="en-US" sz="3200" dirty="0" smtClean="0">
                <a:latin typeface="+mn-lt"/>
              </a:rPr>
              <a:t/>
            </a:r>
            <a:br>
              <a:rPr lang="en-US" sz="3200" dirty="0" smtClean="0">
                <a:latin typeface="+mn-lt"/>
              </a:rPr>
            </a:br>
            <a:r>
              <a:rPr lang="en-US" sz="3200" dirty="0">
                <a:latin typeface="+mn-lt"/>
              </a:rPr>
              <a:t/>
            </a:r>
            <a:br>
              <a:rPr lang="en-US" sz="3200" dirty="0">
                <a:latin typeface="+mn-lt"/>
              </a:rPr>
            </a:br>
            <a:r>
              <a:rPr lang="en-US" sz="4900" b="1" dirty="0" smtClean="0">
                <a:latin typeface="+mn-lt"/>
              </a:rPr>
              <a:t>DDID Medication Administration for  Non-Licensed Personnel</a:t>
            </a:r>
            <a:endParaRPr lang="en-US" sz="4000" b="1" dirty="0">
              <a:latin typeface="+mn-lt"/>
            </a:endParaRPr>
          </a:p>
        </p:txBody>
      </p:sp>
      <p:sp>
        <p:nvSpPr>
          <p:cNvPr id="5" name="Subtitle 4"/>
          <p:cNvSpPr>
            <a:spLocks noGrp="1"/>
          </p:cNvSpPr>
          <p:nvPr>
            <p:ph type="subTitle" idx="1"/>
            <p:custDataLst>
              <p:tags r:id="rId3"/>
            </p:custDataLst>
          </p:nvPr>
        </p:nvSpPr>
        <p:spPr>
          <a:xfrm>
            <a:off x="533400" y="4343400"/>
            <a:ext cx="8001000" cy="990600"/>
          </a:xfrm>
        </p:spPr>
        <p:txBody>
          <a:bodyPr>
            <a:normAutofit fontScale="32500" lnSpcReduction="20000"/>
          </a:bodyPr>
          <a:lstStyle/>
          <a:p>
            <a:r>
              <a:rPr lang="en-US" sz="19200" b="1" dirty="0" smtClean="0">
                <a:solidFill>
                  <a:schemeClr val="tx1"/>
                </a:solidFill>
              </a:rPr>
              <a:t>Module I</a:t>
            </a:r>
          </a:p>
        </p:txBody>
      </p:sp>
      <p:sp>
        <p:nvSpPr>
          <p:cNvPr id="2" name="Slide Number Placeholder 1"/>
          <p:cNvSpPr>
            <a:spLocks noGrp="1"/>
          </p:cNvSpPr>
          <p:nvPr>
            <p:ph type="sldNum" sz="quarter" idx="12"/>
            <p:custDataLst>
              <p:tags r:id="rId4"/>
            </p:custDataLst>
          </p:nvPr>
        </p:nvSpPr>
        <p:spPr/>
        <p:txBody>
          <a:bodyPr/>
          <a:lstStyle/>
          <a:p>
            <a:fld id="{1B0E86D6-327F-4F08-B17E-DE33D4E5F0C2}" type="slidenum">
              <a:rPr lang="en-US" smtClean="0"/>
              <a:pPr/>
              <a:t>27</a:t>
            </a:fld>
            <a:endParaRPr lang="en-US" dirty="0"/>
          </a:p>
        </p:txBody>
      </p:sp>
      <p:pic>
        <p:nvPicPr>
          <p:cNvPr id="6" name="Picture 5" descr="Brand_state-color"/>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04800" y="6109196"/>
            <a:ext cx="1922145" cy="490855"/>
          </a:xfrm>
          <a:prstGeom prst="rect">
            <a:avLst/>
          </a:prstGeom>
          <a:noFill/>
          <a:ln>
            <a:noFill/>
          </a:ln>
        </p:spPr>
      </p:pic>
      <p:sp>
        <p:nvSpPr>
          <p:cNvPr id="3" name="TextBox 2"/>
          <p:cNvSpPr txBox="1"/>
          <p:nvPr>
            <p:custDataLst>
              <p:tags r:id="rId5"/>
            </p:custDataLst>
          </p:nvPr>
        </p:nvSpPr>
        <p:spPr>
          <a:xfrm>
            <a:off x="2438400" y="6109196"/>
            <a:ext cx="6324600" cy="461665"/>
          </a:xfrm>
          <a:prstGeom prst="rect">
            <a:avLst/>
          </a:prstGeom>
          <a:noFill/>
        </p:spPr>
        <p:txBody>
          <a:bodyPr wrap="square" rtlCol="0">
            <a:spAutoFit/>
          </a:bodyPr>
          <a:lstStyle/>
          <a:p>
            <a:r>
              <a:rPr lang="en-US" sz="2400" b="1" dirty="0"/>
              <a:t>Legal Issues, Polices and Procedures</a:t>
            </a:r>
          </a:p>
        </p:txBody>
      </p:sp>
    </p:spTree>
    <p:custDataLst>
      <p:tags r:id="rId1"/>
    </p:custData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normAutofit fontScale="90000"/>
          </a:bodyPr>
          <a:lstStyle/>
          <a:p>
            <a:r>
              <a:rPr lang="en-US" b="1" dirty="0" smtClean="0"/>
              <a:t>Module I </a:t>
            </a:r>
            <a:br>
              <a:rPr lang="en-US" b="1" dirty="0" smtClean="0"/>
            </a:br>
            <a:r>
              <a:rPr lang="en-US" b="1" dirty="0" smtClean="0"/>
              <a:t>Learning Objectives</a:t>
            </a:r>
            <a:endParaRPr lang="en-US" b="1" dirty="0"/>
          </a:p>
        </p:txBody>
      </p:sp>
      <p:sp>
        <p:nvSpPr>
          <p:cNvPr id="4" name="Slide Number Placeholder 3"/>
          <p:cNvSpPr>
            <a:spLocks noGrp="1"/>
          </p:cNvSpPr>
          <p:nvPr>
            <p:ph type="sldNum" sz="quarter" idx="12"/>
            <p:custDataLst>
              <p:tags r:id="rId3"/>
            </p:custDataLst>
          </p:nvPr>
        </p:nvSpPr>
        <p:spPr/>
        <p:txBody>
          <a:bodyPr>
            <a:normAutofit fontScale="85000" lnSpcReduction="20000"/>
          </a:bodyPr>
          <a:lstStyle/>
          <a:p>
            <a:fld id="{1B0E86D6-327F-4F08-B17E-DE33D4E5F0C2}" type="slidenum">
              <a:rPr lang="en-US" smtClean="0"/>
              <a:pPr/>
              <a:t>28</a:t>
            </a:fld>
            <a:endParaRPr lang="en-US" dirty="0"/>
          </a:p>
        </p:txBody>
      </p:sp>
      <p:sp>
        <p:nvSpPr>
          <p:cNvPr id="3" name="Content Placeholder 2"/>
          <p:cNvSpPr>
            <a:spLocks noGrp="1"/>
          </p:cNvSpPr>
          <p:nvPr>
            <p:ph sz="quarter" idx="1"/>
            <p:custDataLst>
              <p:tags r:id="rId4"/>
            </p:custDataLst>
          </p:nvPr>
        </p:nvSpPr>
        <p:spPr>
          <a:xfrm>
            <a:off x="612648" y="1600200"/>
            <a:ext cx="8153400" cy="5029200"/>
          </a:xfrm>
        </p:spPr>
        <p:txBody>
          <a:bodyPr>
            <a:normAutofit fontScale="70000" lnSpcReduction="20000"/>
          </a:bodyPr>
          <a:lstStyle/>
          <a:p>
            <a:pPr lvl="0"/>
            <a:r>
              <a:rPr lang="en-US" sz="3800" dirty="0" smtClean="0">
                <a:latin typeface="Franklin Gothic Book" panose="020B0503020102020204" pitchFamily="34" charset="0"/>
              </a:rPr>
              <a:t>Understand </a:t>
            </a:r>
            <a:r>
              <a:rPr lang="en-US" sz="3800" dirty="0">
                <a:latin typeface="Franklin Gothic Book" panose="020B0503020102020204" pitchFamily="34" charset="0"/>
              </a:rPr>
              <a:t>developmental and intellectual disabilities as they </a:t>
            </a:r>
            <a:r>
              <a:rPr lang="en-US" sz="3800" dirty="0" smtClean="0">
                <a:latin typeface="Franklin Gothic Book" panose="020B0503020102020204" pitchFamily="34" charset="0"/>
              </a:rPr>
              <a:t>relate </a:t>
            </a:r>
            <a:r>
              <a:rPr lang="en-US" sz="3800" dirty="0">
                <a:latin typeface="Franklin Gothic Book" panose="020B0503020102020204" pitchFamily="34" charset="0"/>
              </a:rPr>
              <a:t>to the SCL </a:t>
            </a:r>
            <a:r>
              <a:rPr lang="en-US" sz="3800" dirty="0" smtClean="0">
                <a:latin typeface="Franklin Gothic Book" panose="020B0503020102020204" pitchFamily="34" charset="0"/>
              </a:rPr>
              <a:t>program</a:t>
            </a:r>
          </a:p>
          <a:p>
            <a:pPr lvl="1"/>
            <a:r>
              <a:rPr lang="en-US" sz="3800" dirty="0" smtClean="0">
                <a:latin typeface="Franklin Gothic Book" panose="020B0503020102020204" pitchFamily="34" charset="0"/>
              </a:rPr>
              <a:t>Definition</a:t>
            </a:r>
            <a:r>
              <a:rPr lang="en-US" sz="3800" dirty="0">
                <a:latin typeface="Franklin Gothic Book" panose="020B0503020102020204" pitchFamily="34" charset="0"/>
              </a:rPr>
              <a:t>, diagnosis, and treatment</a:t>
            </a:r>
          </a:p>
          <a:p>
            <a:endParaRPr lang="en-US" sz="3800" dirty="0">
              <a:latin typeface="Franklin Gothic Book" panose="020B0503020102020204" pitchFamily="34" charset="0"/>
            </a:endParaRPr>
          </a:p>
          <a:p>
            <a:pPr lvl="0"/>
            <a:r>
              <a:rPr lang="en-US" sz="3800" dirty="0">
                <a:latin typeface="Franklin Gothic Book" panose="020B0503020102020204" pitchFamily="34" charset="0"/>
              </a:rPr>
              <a:t>The </a:t>
            </a:r>
            <a:r>
              <a:rPr lang="en-US" sz="3800" dirty="0" smtClean="0">
                <a:latin typeface="Franklin Gothic Book" panose="020B0503020102020204" pitchFamily="34" charset="0"/>
              </a:rPr>
              <a:t>training of </a:t>
            </a:r>
            <a:r>
              <a:rPr lang="en-US" sz="3800" dirty="0">
                <a:latin typeface="Franklin Gothic Book" panose="020B0503020102020204" pitchFamily="34" charset="0"/>
              </a:rPr>
              <a:t>processes and skills that may be required for an individual’s specific needs or medical condition will not be covered in the manual</a:t>
            </a:r>
          </a:p>
          <a:p>
            <a:pPr marL="0" indent="0">
              <a:buNone/>
            </a:pPr>
            <a:r>
              <a:rPr lang="en-US" sz="3800" dirty="0">
                <a:latin typeface="Franklin Gothic Book" panose="020B0503020102020204" pitchFamily="34" charset="0"/>
              </a:rPr>
              <a:t> </a:t>
            </a:r>
          </a:p>
          <a:p>
            <a:pPr lvl="0"/>
            <a:r>
              <a:rPr lang="en-US" sz="3800" dirty="0">
                <a:latin typeface="Franklin Gothic Book" panose="020B0503020102020204" pitchFamily="34" charset="0"/>
              </a:rPr>
              <a:t>Understand scope of </a:t>
            </a:r>
            <a:r>
              <a:rPr lang="en-US" sz="3800" dirty="0" smtClean="0">
                <a:latin typeface="Franklin Gothic Book" panose="020B0503020102020204" pitchFamily="34" charset="0"/>
              </a:rPr>
              <a:t>practice</a:t>
            </a:r>
            <a:endParaRPr lang="en-US" sz="3800" dirty="0">
              <a:latin typeface="Franklin Gothic Book" panose="020B0503020102020204" pitchFamily="34" charset="0"/>
            </a:endParaRPr>
          </a:p>
          <a:p>
            <a:pPr lvl="1"/>
            <a:r>
              <a:rPr lang="en-US" sz="3800" dirty="0" smtClean="0">
                <a:latin typeface="Franklin Gothic Book" panose="020B0503020102020204" pitchFamily="34" charset="0"/>
              </a:rPr>
              <a:t>Course </a:t>
            </a:r>
            <a:r>
              <a:rPr lang="en-US" sz="3800" dirty="0">
                <a:latin typeface="Franklin Gothic Book" panose="020B0503020102020204" pitchFamily="34" charset="0"/>
              </a:rPr>
              <a:t>completion is not certification as a </a:t>
            </a:r>
            <a:r>
              <a:rPr lang="en-US" sz="3800" dirty="0" smtClean="0">
                <a:latin typeface="Franklin Gothic Book" panose="020B0503020102020204" pitchFamily="34" charset="0"/>
              </a:rPr>
              <a:t>Certified Medication Technician (CMT)</a:t>
            </a:r>
            <a:endParaRPr lang="en-US" sz="3800" dirty="0">
              <a:latin typeface="Franklin Gothic Book" panose="020B0503020102020204" pitchFamily="34" charset="0"/>
            </a:endParaRPr>
          </a:p>
          <a:p>
            <a:pPr marL="0" indent="0">
              <a:buNone/>
            </a:pPr>
            <a:r>
              <a:rPr lang="en-US" dirty="0">
                <a:latin typeface="Franklin Gothic Book" panose="020B0503020102020204" pitchFamily="34" charset="0"/>
              </a:rPr>
              <a:t> </a:t>
            </a:r>
          </a:p>
          <a:p>
            <a:pPr marL="0" lvl="0" indent="0">
              <a:buNone/>
            </a:pPr>
            <a:r>
              <a:rPr lang="en-US" dirty="0"/>
              <a:t> </a:t>
            </a:r>
          </a:p>
          <a:p>
            <a:endParaRPr lang="en-US" dirty="0"/>
          </a:p>
          <a:p>
            <a:pPr>
              <a:buNone/>
            </a:pPr>
            <a:endParaRPr lang="en-US" dirty="0"/>
          </a:p>
        </p:txBody>
      </p:sp>
    </p:spTree>
    <p:custDataLst>
      <p:tags r:id="rId1"/>
    </p:custData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612648" y="228600"/>
            <a:ext cx="8153400" cy="914400"/>
          </a:xfrm>
        </p:spPr>
        <p:txBody>
          <a:bodyPr>
            <a:normAutofit fontScale="90000"/>
          </a:bodyPr>
          <a:lstStyle/>
          <a:p>
            <a:r>
              <a:rPr lang="en-US" b="1" dirty="0"/>
              <a:t>Module I </a:t>
            </a:r>
            <a:br>
              <a:rPr lang="en-US" b="1" dirty="0"/>
            </a:br>
            <a:r>
              <a:rPr lang="en-US" b="1" dirty="0"/>
              <a:t>Learning Objectives</a:t>
            </a:r>
          </a:p>
        </p:txBody>
      </p:sp>
      <p:sp>
        <p:nvSpPr>
          <p:cNvPr id="4" name="Slide Number Placeholder 3"/>
          <p:cNvSpPr>
            <a:spLocks noGrp="1"/>
          </p:cNvSpPr>
          <p:nvPr>
            <p:ph type="sldNum" sz="quarter" idx="12"/>
            <p:custDataLst>
              <p:tags r:id="rId3"/>
            </p:custDataLst>
          </p:nvPr>
        </p:nvSpPr>
        <p:spPr/>
        <p:txBody>
          <a:bodyPr>
            <a:normAutofit fontScale="85000" lnSpcReduction="20000"/>
          </a:bodyPr>
          <a:lstStyle/>
          <a:p>
            <a:fld id="{1B0E86D6-327F-4F08-B17E-DE33D4E5F0C2}" type="slidenum">
              <a:rPr lang="en-US" smtClean="0"/>
              <a:pPr/>
              <a:t>29</a:t>
            </a:fld>
            <a:endParaRPr lang="en-US" dirty="0"/>
          </a:p>
        </p:txBody>
      </p:sp>
      <p:sp>
        <p:nvSpPr>
          <p:cNvPr id="3" name="Content Placeholder 2"/>
          <p:cNvSpPr>
            <a:spLocks noGrp="1"/>
          </p:cNvSpPr>
          <p:nvPr>
            <p:ph sz="quarter" idx="1"/>
            <p:custDataLst>
              <p:tags r:id="rId4"/>
            </p:custDataLst>
          </p:nvPr>
        </p:nvSpPr>
        <p:spPr>
          <a:xfrm>
            <a:off x="612648" y="1600200"/>
            <a:ext cx="8153400" cy="4876800"/>
          </a:xfrm>
        </p:spPr>
        <p:txBody>
          <a:bodyPr>
            <a:normAutofit fontScale="92500" lnSpcReduction="20000"/>
          </a:bodyPr>
          <a:lstStyle/>
          <a:p>
            <a:pPr lvl="0"/>
            <a:r>
              <a:rPr lang="en-US" dirty="0"/>
              <a:t>Be familiar with agency specific policies and procedures related to</a:t>
            </a:r>
            <a:r>
              <a:rPr lang="en-US" dirty="0" smtClean="0"/>
              <a:t>:</a:t>
            </a:r>
          </a:p>
          <a:p>
            <a:pPr lvl="1"/>
            <a:r>
              <a:rPr lang="en-US" dirty="0" smtClean="0"/>
              <a:t>Storing medications</a:t>
            </a:r>
            <a:endParaRPr lang="en-US" dirty="0"/>
          </a:p>
          <a:p>
            <a:pPr lvl="1"/>
            <a:r>
              <a:rPr lang="en-US" dirty="0" smtClean="0"/>
              <a:t>Medication </a:t>
            </a:r>
            <a:r>
              <a:rPr lang="en-US" dirty="0"/>
              <a:t>keys</a:t>
            </a:r>
          </a:p>
          <a:p>
            <a:pPr lvl="1"/>
            <a:r>
              <a:rPr lang="en-US" dirty="0" smtClean="0"/>
              <a:t>Medication </a:t>
            </a:r>
            <a:r>
              <a:rPr lang="en-US" dirty="0"/>
              <a:t>disposal</a:t>
            </a:r>
          </a:p>
          <a:p>
            <a:pPr lvl="1"/>
            <a:r>
              <a:rPr lang="en-US" dirty="0" smtClean="0"/>
              <a:t>Medications </a:t>
            </a:r>
            <a:r>
              <a:rPr lang="en-US" dirty="0"/>
              <a:t>upon admission and discharge</a:t>
            </a:r>
          </a:p>
          <a:p>
            <a:pPr lvl="1"/>
            <a:r>
              <a:rPr lang="en-US" dirty="0" smtClean="0"/>
              <a:t>Medication </a:t>
            </a:r>
            <a:r>
              <a:rPr lang="en-US" dirty="0"/>
              <a:t>education</a:t>
            </a:r>
          </a:p>
          <a:p>
            <a:pPr lvl="1"/>
            <a:r>
              <a:rPr lang="en-US" dirty="0" smtClean="0"/>
              <a:t>Medication </a:t>
            </a:r>
            <a:r>
              <a:rPr lang="en-US" dirty="0"/>
              <a:t>Administration </a:t>
            </a:r>
            <a:r>
              <a:rPr lang="en-US" dirty="0" smtClean="0"/>
              <a:t>Records (MARs)</a:t>
            </a:r>
            <a:endParaRPr lang="en-US" dirty="0"/>
          </a:p>
          <a:p>
            <a:pPr lvl="1"/>
            <a:r>
              <a:rPr lang="en-US" dirty="0" smtClean="0"/>
              <a:t>Refusal </a:t>
            </a:r>
            <a:r>
              <a:rPr lang="en-US" dirty="0"/>
              <a:t>of medications</a:t>
            </a:r>
          </a:p>
          <a:p>
            <a:pPr lvl="1"/>
            <a:r>
              <a:rPr lang="en-US" dirty="0" smtClean="0"/>
              <a:t>Medication </a:t>
            </a:r>
            <a:r>
              <a:rPr lang="en-US" dirty="0"/>
              <a:t>errors</a:t>
            </a:r>
          </a:p>
          <a:p>
            <a:pPr lvl="1"/>
            <a:r>
              <a:rPr lang="en-US" dirty="0" smtClean="0"/>
              <a:t>Medication </a:t>
            </a:r>
            <a:r>
              <a:rPr lang="en-US" dirty="0"/>
              <a:t>Administration Monitoring Policy </a:t>
            </a:r>
          </a:p>
          <a:p>
            <a:pPr marL="0" indent="0">
              <a:buNone/>
            </a:pPr>
            <a:r>
              <a:rPr lang="en-US" dirty="0"/>
              <a:t>	</a:t>
            </a:r>
          </a:p>
        </p:txBody>
      </p:sp>
    </p:spTree>
    <p:custDataLst>
      <p:tags r:id="rId1"/>
    </p:custDataLst>
    <p:extLst>
      <p:ext uri="{BB962C8B-B14F-4D97-AF65-F5344CB8AC3E}">
        <p14:creationId xmlns:p14="http://schemas.microsoft.com/office/powerpoint/2010/main" val="73490006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612648" y="228600"/>
            <a:ext cx="8153400" cy="914400"/>
          </a:xfrm>
        </p:spPr>
        <p:txBody>
          <a:bodyPr>
            <a:normAutofit fontScale="90000"/>
          </a:bodyPr>
          <a:lstStyle/>
          <a:p>
            <a:r>
              <a:rPr lang="en-US" b="1" dirty="0"/>
              <a:t>Module I </a:t>
            </a:r>
            <a:br>
              <a:rPr lang="en-US" b="1" dirty="0"/>
            </a:br>
            <a:r>
              <a:rPr lang="en-US" b="1" dirty="0"/>
              <a:t>Learning Objectives</a:t>
            </a:r>
          </a:p>
        </p:txBody>
      </p:sp>
      <p:sp>
        <p:nvSpPr>
          <p:cNvPr id="4" name="Slide Number Placeholder 3"/>
          <p:cNvSpPr>
            <a:spLocks noGrp="1"/>
          </p:cNvSpPr>
          <p:nvPr>
            <p:ph type="sldNum" sz="quarter" idx="12"/>
            <p:custDataLst>
              <p:tags r:id="rId3"/>
            </p:custDataLst>
          </p:nvPr>
        </p:nvSpPr>
        <p:spPr/>
        <p:txBody>
          <a:bodyPr>
            <a:normAutofit fontScale="85000" lnSpcReduction="20000"/>
          </a:bodyPr>
          <a:lstStyle/>
          <a:p>
            <a:fld id="{1B0E86D6-327F-4F08-B17E-DE33D4E5F0C2}" type="slidenum">
              <a:rPr lang="en-US" smtClean="0"/>
              <a:pPr/>
              <a:t>30</a:t>
            </a:fld>
            <a:endParaRPr lang="en-US" dirty="0"/>
          </a:p>
        </p:txBody>
      </p:sp>
      <p:sp>
        <p:nvSpPr>
          <p:cNvPr id="3" name="Content Placeholder 2"/>
          <p:cNvSpPr>
            <a:spLocks noGrp="1"/>
          </p:cNvSpPr>
          <p:nvPr>
            <p:ph sz="quarter" idx="1"/>
            <p:custDataLst>
              <p:tags r:id="rId4"/>
            </p:custDataLst>
          </p:nvPr>
        </p:nvSpPr>
        <p:spPr/>
        <p:txBody>
          <a:bodyPr>
            <a:normAutofit fontScale="85000" lnSpcReduction="20000"/>
          </a:bodyPr>
          <a:lstStyle/>
          <a:p>
            <a:pPr lvl="0"/>
            <a:r>
              <a:rPr lang="en-US" dirty="0"/>
              <a:t>Medications during SCL </a:t>
            </a:r>
            <a:r>
              <a:rPr lang="en-US" dirty="0" smtClean="0"/>
              <a:t>leave    </a:t>
            </a:r>
          </a:p>
          <a:p>
            <a:pPr marL="0" lvl="0" indent="0">
              <a:buNone/>
            </a:pPr>
            <a:r>
              <a:rPr lang="en-US" dirty="0" smtClean="0"/>
              <a:t>              </a:t>
            </a:r>
            <a:endParaRPr lang="en-US" dirty="0"/>
          </a:p>
          <a:p>
            <a:pPr lvl="0"/>
            <a:r>
              <a:rPr lang="en-US" dirty="0"/>
              <a:t>Understand medication </a:t>
            </a:r>
            <a:r>
              <a:rPr lang="en-US" dirty="0" smtClean="0"/>
              <a:t>errors</a:t>
            </a:r>
          </a:p>
          <a:p>
            <a:pPr marL="320040" lvl="1" indent="0">
              <a:buNone/>
            </a:pPr>
            <a:r>
              <a:rPr lang="en-US" dirty="0" smtClean="0"/>
              <a:t>Definition    </a:t>
            </a:r>
          </a:p>
          <a:p>
            <a:pPr marL="320040" lvl="1" indent="0">
              <a:buNone/>
            </a:pPr>
            <a:r>
              <a:rPr lang="en-US" dirty="0" smtClean="0"/>
              <a:t>Six rights</a:t>
            </a:r>
          </a:p>
          <a:p>
            <a:pPr marL="320040" lvl="1" indent="0">
              <a:buNone/>
            </a:pPr>
            <a:r>
              <a:rPr lang="en-US" dirty="0" smtClean="0"/>
              <a:t>Prevention, reporting</a:t>
            </a:r>
            <a:r>
              <a:rPr lang="en-US" dirty="0"/>
              <a:t>, </a:t>
            </a:r>
            <a:r>
              <a:rPr lang="en-US" dirty="0" smtClean="0"/>
              <a:t>contributing </a:t>
            </a:r>
            <a:r>
              <a:rPr lang="en-US" dirty="0"/>
              <a:t>causes</a:t>
            </a:r>
          </a:p>
          <a:p>
            <a:pPr marL="320040" lvl="1" indent="0">
              <a:buNone/>
            </a:pPr>
            <a:r>
              <a:rPr lang="en-US" dirty="0" smtClean="0"/>
              <a:t>Refusals</a:t>
            </a:r>
            <a:endParaRPr lang="en-US" dirty="0"/>
          </a:p>
          <a:p>
            <a:pPr marL="0" indent="0">
              <a:buNone/>
            </a:pPr>
            <a:endParaRPr lang="en-US" b="1" dirty="0">
              <a:solidFill>
                <a:srgbClr val="FF0000"/>
              </a:solidFill>
            </a:endParaRPr>
          </a:p>
          <a:p>
            <a:pPr marL="0" indent="0">
              <a:buNone/>
            </a:pPr>
            <a:r>
              <a:rPr lang="en-US" b="1" dirty="0" smtClean="0">
                <a:solidFill>
                  <a:srgbClr val="FF0000"/>
                </a:solidFill>
              </a:rPr>
              <a:t>Note:  The training of processes and skills that may be required for an individual’s specific needs or medical condition will not be covered in the manual nor this training.</a:t>
            </a:r>
            <a:endParaRPr lang="en-US" b="1" dirty="0">
              <a:solidFill>
                <a:srgbClr val="FF0000"/>
              </a:solidFill>
            </a:endParaRPr>
          </a:p>
        </p:txBody>
      </p:sp>
    </p:spTree>
    <p:custDataLst>
      <p:tags r:id="rId1"/>
    </p:custDataLst>
    <p:extLst>
      <p:ext uri="{BB962C8B-B14F-4D97-AF65-F5344CB8AC3E}">
        <p14:creationId xmlns:p14="http://schemas.microsoft.com/office/powerpoint/2010/main" val="285679879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custDataLst>
              <p:tags r:id="rId2"/>
            </p:custDataLst>
          </p:nvPr>
        </p:nvSpPr>
        <p:spPr>
          <a:xfrm>
            <a:off x="1371600" y="1600200"/>
            <a:ext cx="7620000" cy="990600"/>
          </a:xfrm>
        </p:spPr>
        <p:txBody>
          <a:bodyPr>
            <a:noAutofit/>
          </a:bodyPr>
          <a:lstStyle/>
          <a:p>
            <a:r>
              <a:rPr lang="en-US" sz="3600" b="1" dirty="0" smtClean="0"/>
              <a:t>What are Developmental &amp; Intellectual Disabilities?</a:t>
            </a:r>
            <a:endParaRPr lang="en-US" sz="3600" b="1" dirty="0"/>
          </a:p>
        </p:txBody>
      </p:sp>
      <p:sp>
        <p:nvSpPr>
          <p:cNvPr id="3" name="Slide Number Placeholder 2"/>
          <p:cNvSpPr>
            <a:spLocks noGrp="1"/>
          </p:cNvSpPr>
          <p:nvPr>
            <p:ph type="sldNum" sz="quarter" idx="11"/>
            <p:custDataLst>
              <p:tags r:id="rId3"/>
            </p:custDataLst>
          </p:nvPr>
        </p:nvSpPr>
        <p:spPr/>
        <p:txBody>
          <a:bodyPr>
            <a:normAutofit/>
          </a:bodyPr>
          <a:lstStyle/>
          <a:p>
            <a:fld id="{1B0E86D6-327F-4F08-B17E-DE33D4E5F0C2}" type="slidenum">
              <a:rPr lang="en-US" smtClean="0"/>
              <a:pPr/>
              <a:t>31</a:t>
            </a:fld>
            <a:endParaRPr lang="en-US" dirty="0"/>
          </a:p>
        </p:txBody>
      </p:sp>
    </p:spTree>
    <p:custDataLst>
      <p:tags r:id="rId1"/>
    </p:custDataLst>
    <p:extLst>
      <p:ext uri="{BB962C8B-B14F-4D97-AF65-F5344CB8AC3E}">
        <p14:creationId xmlns:p14="http://schemas.microsoft.com/office/powerpoint/2010/main" val="240444513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normAutofit fontScale="90000"/>
          </a:bodyPr>
          <a:lstStyle/>
          <a:p>
            <a:r>
              <a:rPr lang="en-US" sz="3600" b="1" dirty="0" smtClean="0">
                <a:effectLst/>
              </a:rPr>
              <a:t/>
            </a:r>
            <a:br>
              <a:rPr lang="en-US" sz="3600" b="1" dirty="0" smtClean="0">
                <a:effectLst/>
              </a:rPr>
            </a:br>
            <a:r>
              <a:rPr lang="en-US" sz="4400" b="1" dirty="0" smtClean="0">
                <a:effectLst/>
              </a:rPr>
              <a:t>Developmental </a:t>
            </a:r>
            <a:r>
              <a:rPr lang="en-US" sz="4400" b="1" dirty="0">
                <a:effectLst/>
              </a:rPr>
              <a:t>and Intellectual </a:t>
            </a:r>
            <a:r>
              <a:rPr lang="en-US" sz="4400" b="1" dirty="0" smtClean="0">
                <a:effectLst/>
              </a:rPr>
              <a:t>Disabilities</a:t>
            </a:r>
            <a:r>
              <a:rPr lang="en-US" dirty="0">
                <a:effectLst/>
              </a:rPr>
              <a:t/>
            </a:r>
            <a:br>
              <a:rPr lang="en-US" dirty="0">
                <a:effectLst/>
              </a:rPr>
            </a:br>
            <a:endParaRPr lang="en-US" dirty="0"/>
          </a:p>
        </p:txBody>
      </p:sp>
      <p:sp>
        <p:nvSpPr>
          <p:cNvPr id="4" name="Slide Number Placeholder 3"/>
          <p:cNvSpPr>
            <a:spLocks noGrp="1"/>
          </p:cNvSpPr>
          <p:nvPr>
            <p:ph type="sldNum" sz="quarter" idx="12"/>
            <p:custDataLst>
              <p:tags r:id="rId3"/>
            </p:custDataLst>
          </p:nvPr>
        </p:nvSpPr>
        <p:spPr/>
        <p:txBody>
          <a:bodyPr>
            <a:normAutofit fontScale="85000" lnSpcReduction="20000"/>
          </a:bodyPr>
          <a:lstStyle/>
          <a:p>
            <a:fld id="{1B0E86D6-327F-4F08-B17E-DE33D4E5F0C2}" type="slidenum">
              <a:rPr lang="en-US" smtClean="0"/>
              <a:pPr/>
              <a:t>32</a:t>
            </a:fld>
            <a:endParaRPr lang="en-US" dirty="0"/>
          </a:p>
        </p:txBody>
      </p:sp>
      <p:sp>
        <p:nvSpPr>
          <p:cNvPr id="3" name="Content Placeholder 2"/>
          <p:cNvSpPr>
            <a:spLocks noGrp="1"/>
          </p:cNvSpPr>
          <p:nvPr>
            <p:ph sz="quarter" idx="1"/>
            <p:custDataLst>
              <p:tags r:id="rId4"/>
            </p:custDataLst>
          </p:nvPr>
        </p:nvSpPr>
        <p:spPr/>
        <p:txBody>
          <a:bodyPr>
            <a:normAutofit fontScale="92500" lnSpcReduction="10000"/>
          </a:bodyPr>
          <a:lstStyle/>
          <a:p>
            <a:r>
              <a:rPr lang="en-US" dirty="0" smtClean="0"/>
              <a:t>Chronic physical and mental impairments that cause limitations in:</a:t>
            </a:r>
          </a:p>
          <a:p>
            <a:pPr lvl="1"/>
            <a:r>
              <a:rPr lang="en-US" dirty="0" smtClean="0"/>
              <a:t>Learning</a:t>
            </a:r>
          </a:p>
          <a:p>
            <a:pPr lvl="1"/>
            <a:r>
              <a:rPr lang="en-US" dirty="0" smtClean="0"/>
              <a:t>Language</a:t>
            </a:r>
          </a:p>
          <a:p>
            <a:pPr lvl="1"/>
            <a:r>
              <a:rPr lang="en-US" dirty="0" smtClean="0"/>
              <a:t>Mobility</a:t>
            </a:r>
          </a:p>
          <a:p>
            <a:pPr lvl="1"/>
            <a:r>
              <a:rPr lang="en-US" dirty="0" smtClean="0"/>
              <a:t>Behavior</a:t>
            </a:r>
          </a:p>
          <a:p>
            <a:r>
              <a:rPr lang="en-US" dirty="0" smtClean="0"/>
              <a:t>Individuals are often unable to live independently</a:t>
            </a:r>
          </a:p>
          <a:p>
            <a:r>
              <a:rPr lang="en-US" dirty="0" smtClean="0"/>
              <a:t>Communication challenges</a:t>
            </a:r>
          </a:p>
          <a:p>
            <a:r>
              <a:rPr lang="en-US" dirty="0" smtClean="0"/>
              <a:t>Social skills challenges</a:t>
            </a:r>
          </a:p>
          <a:p>
            <a:r>
              <a:rPr lang="en-US" dirty="0" smtClean="0"/>
              <a:t>Require specialized services/supports</a:t>
            </a:r>
            <a:endParaRPr lang="en-US" dirty="0"/>
          </a:p>
        </p:txBody>
      </p:sp>
    </p:spTree>
    <p:custDataLst>
      <p:tags r:id="rId1"/>
    </p:custDataLst>
    <p:extLst>
      <p:ext uri="{BB962C8B-B14F-4D97-AF65-F5344CB8AC3E}">
        <p14:creationId xmlns:p14="http://schemas.microsoft.com/office/powerpoint/2010/main" val="293455391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normAutofit fontScale="90000"/>
          </a:bodyPr>
          <a:lstStyle/>
          <a:p>
            <a:r>
              <a:rPr lang="en-US" sz="3600" b="1" dirty="0">
                <a:effectLst/>
              </a:rPr>
              <a:t>Developmental and Intellectual Disabilities</a:t>
            </a:r>
            <a:endParaRPr lang="en-US" sz="3600" dirty="0"/>
          </a:p>
        </p:txBody>
      </p:sp>
      <p:sp>
        <p:nvSpPr>
          <p:cNvPr id="4" name="Slide Number Placeholder 3"/>
          <p:cNvSpPr>
            <a:spLocks noGrp="1"/>
          </p:cNvSpPr>
          <p:nvPr>
            <p:ph type="sldNum" sz="quarter" idx="12"/>
            <p:custDataLst>
              <p:tags r:id="rId3"/>
            </p:custDataLst>
          </p:nvPr>
        </p:nvSpPr>
        <p:spPr/>
        <p:txBody>
          <a:bodyPr>
            <a:normAutofit fontScale="85000" lnSpcReduction="20000"/>
          </a:bodyPr>
          <a:lstStyle/>
          <a:p>
            <a:fld id="{1B0E86D6-327F-4F08-B17E-DE33D4E5F0C2}" type="slidenum">
              <a:rPr lang="en-US" smtClean="0"/>
              <a:pPr/>
              <a:t>33</a:t>
            </a:fld>
            <a:endParaRPr lang="en-US" dirty="0"/>
          </a:p>
        </p:txBody>
      </p:sp>
      <p:sp>
        <p:nvSpPr>
          <p:cNvPr id="3" name="Content Placeholder 2"/>
          <p:cNvSpPr>
            <a:spLocks noGrp="1"/>
          </p:cNvSpPr>
          <p:nvPr>
            <p:ph sz="quarter" idx="1"/>
            <p:custDataLst>
              <p:tags r:id="rId4"/>
            </p:custDataLst>
          </p:nvPr>
        </p:nvSpPr>
        <p:spPr>
          <a:xfrm>
            <a:off x="612648" y="1600200"/>
            <a:ext cx="8153400" cy="5029200"/>
          </a:xfrm>
        </p:spPr>
        <p:txBody>
          <a:bodyPr>
            <a:normAutofit fontScale="92500" lnSpcReduction="10000"/>
          </a:bodyPr>
          <a:lstStyle/>
          <a:p>
            <a:r>
              <a:rPr lang="en-US" dirty="0" smtClean="0"/>
              <a:t>Typically </a:t>
            </a:r>
            <a:r>
              <a:rPr lang="en-US" dirty="0"/>
              <a:t>caused by some kind of damage to the young developing brain, either before, during or after birth. </a:t>
            </a:r>
            <a:endParaRPr lang="en-US" dirty="0" smtClean="0"/>
          </a:p>
          <a:p>
            <a:r>
              <a:rPr lang="en-US" dirty="0" smtClean="0"/>
              <a:t>Common </a:t>
            </a:r>
            <a:r>
              <a:rPr lang="en-US" dirty="0"/>
              <a:t>causes of developmental disabilities include</a:t>
            </a:r>
            <a:r>
              <a:rPr lang="en-US" dirty="0" smtClean="0"/>
              <a:t>:</a:t>
            </a:r>
          </a:p>
          <a:p>
            <a:pPr lvl="1"/>
            <a:r>
              <a:rPr lang="en-US" dirty="0" smtClean="0"/>
              <a:t>Genetic </a:t>
            </a:r>
            <a:r>
              <a:rPr lang="en-US" dirty="0"/>
              <a:t>disorders (Down syndrome, Fragile X</a:t>
            </a:r>
            <a:r>
              <a:rPr lang="en-US" dirty="0" smtClean="0"/>
              <a:t>)</a:t>
            </a:r>
            <a:endParaRPr lang="en-US" dirty="0"/>
          </a:p>
          <a:p>
            <a:pPr lvl="1"/>
            <a:r>
              <a:rPr lang="en-US" dirty="0" smtClean="0"/>
              <a:t>Malnutrition </a:t>
            </a:r>
            <a:r>
              <a:rPr lang="en-US" dirty="0"/>
              <a:t>(either during pregnancy or in infancy/childhood</a:t>
            </a:r>
            <a:r>
              <a:rPr lang="en-US" dirty="0" smtClean="0"/>
              <a:t>) </a:t>
            </a:r>
          </a:p>
          <a:p>
            <a:pPr lvl="1"/>
            <a:r>
              <a:rPr lang="en-US" dirty="0" smtClean="0"/>
              <a:t>Exposure to toxins during pregnancy and/or childhood</a:t>
            </a:r>
          </a:p>
          <a:p>
            <a:pPr lvl="1"/>
            <a:r>
              <a:rPr lang="en-US" dirty="0" smtClean="0"/>
              <a:t>Childhood accidents</a:t>
            </a:r>
          </a:p>
          <a:p>
            <a:pPr lvl="1"/>
            <a:r>
              <a:rPr lang="en-US" dirty="0" smtClean="0"/>
              <a:t>Metabolic disorders (PKU, hypothyroidism)</a:t>
            </a:r>
          </a:p>
          <a:p>
            <a:pPr lvl="1"/>
            <a:r>
              <a:rPr lang="en-US" dirty="0" smtClean="0"/>
              <a:t>Risk factors of pregnancy</a:t>
            </a:r>
            <a:endParaRPr lang="en-US" dirty="0"/>
          </a:p>
          <a:p>
            <a:pPr marL="0" indent="0">
              <a:buNone/>
            </a:pPr>
            <a:endParaRPr lang="en-US" dirty="0"/>
          </a:p>
        </p:txBody>
      </p:sp>
    </p:spTree>
    <p:custDataLst>
      <p:tags r:id="rId1"/>
    </p:custDataLst>
    <p:extLst>
      <p:ext uri="{BB962C8B-B14F-4D97-AF65-F5344CB8AC3E}">
        <p14:creationId xmlns:p14="http://schemas.microsoft.com/office/powerpoint/2010/main" val="34686400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normAutofit fontScale="90000"/>
          </a:bodyPr>
          <a:lstStyle/>
          <a:p>
            <a:r>
              <a:rPr lang="en-US" sz="3600" b="1" dirty="0">
                <a:effectLst/>
              </a:rPr>
              <a:t>Developmental and Intellectual Disabilities</a:t>
            </a:r>
            <a:endParaRPr lang="en-US" sz="3600" dirty="0"/>
          </a:p>
        </p:txBody>
      </p:sp>
      <p:sp>
        <p:nvSpPr>
          <p:cNvPr id="4" name="Slide Number Placeholder 3"/>
          <p:cNvSpPr>
            <a:spLocks noGrp="1"/>
          </p:cNvSpPr>
          <p:nvPr>
            <p:ph type="sldNum" sz="quarter" idx="12"/>
            <p:custDataLst>
              <p:tags r:id="rId3"/>
            </p:custDataLst>
          </p:nvPr>
        </p:nvSpPr>
        <p:spPr/>
        <p:txBody>
          <a:bodyPr>
            <a:normAutofit fontScale="85000" lnSpcReduction="20000"/>
          </a:bodyPr>
          <a:lstStyle/>
          <a:p>
            <a:fld id="{1B0E86D6-327F-4F08-B17E-DE33D4E5F0C2}" type="slidenum">
              <a:rPr lang="en-US" smtClean="0"/>
              <a:pPr/>
              <a:t>34</a:t>
            </a:fld>
            <a:endParaRPr lang="en-US" dirty="0"/>
          </a:p>
        </p:txBody>
      </p:sp>
      <p:sp>
        <p:nvSpPr>
          <p:cNvPr id="3" name="Content Placeholder 2"/>
          <p:cNvSpPr>
            <a:spLocks noGrp="1"/>
          </p:cNvSpPr>
          <p:nvPr>
            <p:ph sz="quarter" idx="1"/>
            <p:custDataLst>
              <p:tags r:id="rId4"/>
            </p:custDataLst>
          </p:nvPr>
        </p:nvSpPr>
        <p:spPr/>
        <p:txBody>
          <a:bodyPr>
            <a:normAutofit lnSpcReduction="10000"/>
          </a:bodyPr>
          <a:lstStyle/>
          <a:p>
            <a:r>
              <a:rPr lang="en-US" dirty="0"/>
              <a:t>An intellectual disability is one of many developmental </a:t>
            </a:r>
            <a:r>
              <a:rPr lang="en-US" dirty="0" smtClean="0"/>
              <a:t>disabilities, </a:t>
            </a:r>
            <a:r>
              <a:rPr lang="en-US" dirty="0"/>
              <a:t>and causes significant limitations in both intellectual functioning and adaptive behaviors</a:t>
            </a:r>
            <a:r>
              <a:rPr lang="en-US" dirty="0" smtClean="0"/>
              <a:t>.</a:t>
            </a:r>
          </a:p>
          <a:p>
            <a:pPr marL="0" indent="0">
              <a:buNone/>
            </a:pPr>
            <a:endParaRPr lang="en-US" dirty="0"/>
          </a:p>
          <a:p>
            <a:r>
              <a:rPr lang="en-US" dirty="0"/>
              <a:t>Intellectual functioning reflects a person’s capacity to learn, reason and problem solve. Testing the IQ is one way to measure intellectual functioning. An IQ score of below 70, or as high as 75, can indicate a limitation</a:t>
            </a:r>
            <a:r>
              <a:rPr lang="en-US" dirty="0" smtClean="0"/>
              <a:t>.</a:t>
            </a:r>
          </a:p>
          <a:p>
            <a:pPr marL="0" indent="0">
              <a:buNone/>
            </a:pPr>
            <a:endParaRPr lang="en-US" dirty="0"/>
          </a:p>
        </p:txBody>
      </p:sp>
    </p:spTree>
    <p:custDataLst>
      <p:tags r:id="rId1"/>
    </p:custDataLst>
    <p:extLst>
      <p:ext uri="{BB962C8B-B14F-4D97-AF65-F5344CB8AC3E}">
        <p14:creationId xmlns:p14="http://schemas.microsoft.com/office/powerpoint/2010/main" val="247108203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normAutofit fontScale="90000"/>
          </a:bodyPr>
          <a:lstStyle/>
          <a:p>
            <a:r>
              <a:rPr lang="en-US" sz="3600" b="1" dirty="0">
                <a:effectLst/>
              </a:rPr>
              <a:t>Developmental and Intellectual Disabilities</a:t>
            </a:r>
            <a:endParaRPr lang="en-US" sz="3600" dirty="0"/>
          </a:p>
        </p:txBody>
      </p:sp>
      <p:sp>
        <p:nvSpPr>
          <p:cNvPr id="4" name="Slide Number Placeholder 3"/>
          <p:cNvSpPr>
            <a:spLocks noGrp="1"/>
          </p:cNvSpPr>
          <p:nvPr>
            <p:ph type="sldNum" sz="quarter" idx="12"/>
            <p:custDataLst>
              <p:tags r:id="rId3"/>
            </p:custDataLst>
          </p:nvPr>
        </p:nvSpPr>
        <p:spPr/>
        <p:txBody>
          <a:bodyPr>
            <a:normAutofit fontScale="85000" lnSpcReduction="20000"/>
          </a:bodyPr>
          <a:lstStyle/>
          <a:p>
            <a:fld id="{1B0E86D6-327F-4F08-B17E-DE33D4E5F0C2}" type="slidenum">
              <a:rPr lang="en-US" smtClean="0"/>
              <a:pPr/>
              <a:t>35</a:t>
            </a:fld>
            <a:endParaRPr lang="en-US" dirty="0"/>
          </a:p>
        </p:txBody>
      </p:sp>
      <p:sp>
        <p:nvSpPr>
          <p:cNvPr id="3" name="Content Placeholder 2"/>
          <p:cNvSpPr>
            <a:spLocks noGrp="1"/>
          </p:cNvSpPr>
          <p:nvPr>
            <p:ph sz="quarter" idx="1"/>
            <p:custDataLst>
              <p:tags r:id="rId4"/>
            </p:custDataLst>
          </p:nvPr>
        </p:nvSpPr>
        <p:spPr/>
        <p:txBody>
          <a:bodyPr>
            <a:normAutofit/>
          </a:bodyPr>
          <a:lstStyle/>
          <a:p>
            <a:endParaRPr lang="en-US" dirty="0" smtClean="0"/>
          </a:p>
          <a:p>
            <a:r>
              <a:rPr lang="en-US" dirty="0" smtClean="0"/>
              <a:t>Adaptive behaviors</a:t>
            </a:r>
          </a:p>
          <a:p>
            <a:pPr lvl="1"/>
            <a:r>
              <a:rPr lang="en-US" dirty="0" smtClean="0"/>
              <a:t>Age appropriate behaviors needed to live independently</a:t>
            </a:r>
          </a:p>
          <a:p>
            <a:pPr lvl="1"/>
            <a:r>
              <a:rPr lang="en-US" dirty="0" smtClean="0"/>
              <a:t>Allow us to function safely and appropriately in daily life</a:t>
            </a:r>
          </a:p>
          <a:p>
            <a:pPr lvl="1"/>
            <a:r>
              <a:rPr lang="en-US" dirty="0" smtClean="0"/>
              <a:t>Include life skills for daily living</a:t>
            </a:r>
          </a:p>
          <a:p>
            <a:pPr lvl="1"/>
            <a:r>
              <a:rPr lang="en-US" dirty="0" smtClean="0"/>
              <a:t>Include social skills</a:t>
            </a:r>
            <a:endParaRPr lang="en-US" dirty="0"/>
          </a:p>
          <a:p>
            <a:endParaRPr lang="en-US" dirty="0"/>
          </a:p>
        </p:txBody>
      </p:sp>
    </p:spTree>
    <p:custDataLst>
      <p:tags r:id="rId1"/>
    </p:custDataLst>
    <p:extLst>
      <p:ext uri="{BB962C8B-B14F-4D97-AF65-F5344CB8AC3E}">
        <p14:creationId xmlns:p14="http://schemas.microsoft.com/office/powerpoint/2010/main" val="351544524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612648" y="228600"/>
            <a:ext cx="8153400" cy="838200"/>
          </a:xfrm>
        </p:spPr>
        <p:txBody>
          <a:bodyPr>
            <a:normAutofit fontScale="90000"/>
          </a:bodyPr>
          <a:lstStyle/>
          <a:p>
            <a:r>
              <a:rPr lang="en-US" sz="6000" b="1" dirty="0" smtClean="0">
                <a:effectLst/>
                <a:latin typeface="+mn-lt"/>
              </a:rPr>
              <a:t/>
            </a:r>
            <a:br>
              <a:rPr lang="en-US" sz="6000" b="1" dirty="0" smtClean="0">
                <a:effectLst/>
                <a:latin typeface="+mn-lt"/>
              </a:rPr>
            </a:br>
            <a:r>
              <a:rPr lang="en-US" sz="5300" b="1" dirty="0" smtClean="0">
                <a:effectLst/>
                <a:latin typeface="+mn-lt"/>
              </a:rPr>
              <a:t>Diagnosis </a:t>
            </a:r>
            <a:r>
              <a:rPr lang="en-US" sz="5300" b="1" dirty="0">
                <a:effectLst/>
                <a:latin typeface="+mn-lt"/>
              </a:rPr>
              <a:t>and treatment</a:t>
            </a:r>
            <a:r>
              <a:rPr lang="en-US" dirty="0">
                <a:effectLst/>
              </a:rPr>
              <a:t/>
            </a:r>
            <a:br>
              <a:rPr lang="en-US" dirty="0">
                <a:effectLst/>
              </a:rPr>
            </a:br>
            <a:endParaRPr lang="en-US" dirty="0"/>
          </a:p>
        </p:txBody>
      </p:sp>
      <p:sp>
        <p:nvSpPr>
          <p:cNvPr id="4" name="Slide Number Placeholder 3"/>
          <p:cNvSpPr>
            <a:spLocks noGrp="1"/>
          </p:cNvSpPr>
          <p:nvPr>
            <p:ph type="sldNum" sz="quarter" idx="12"/>
            <p:custDataLst>
              <p:tags r:id="rId3"/>
            </p:custDataLst>
          </p:nvPr>
        </p:nvSpPr>
        <p:spPr/>
        <p:txBody>
          <a:bodyPr>
            <a:normAutofit fontScale="85000" lnSpcReduction="20000"/>
          </a:bodyPr>
          <a:lstStyle/>
          <a:p>
            <a:fld id="{1B0E86D6-327F-4F08-B17E-DE33D4E5F0C2}" type="slidenum">
              <a:rPr lang="en-US" smtClean="0"/>
              <a:pPr/>
              <a:t>36</a:t>
            </a:fld>
            <a:endParaRPr lang="en-US" dirty="0"/>
          </a:p>
        </p:txBody>
      </p:sp>
      <p:sp>
        <p:nvSpPr>
          <p:cNvPr id="3" name="Content Placeholder 2"/>
          <p:cNvSpPr>
            <a:spLocks noGrp="1"/>
          </p:cNvSpPr>
          <p:nvPr>
            <p:ph sz="quarter" idx="1"/>
            <p:custDataLst>
              <p:tags r:id="rId4"/>
            </p:custDataLst>
          </p:nvPr>
        </p:nvSpPr>
        <p:spPr>
          <a:xfrm>
            <a:off x="612648" y="1600200"/>
            <a:ext cx="8153400" cy="4876800"/>
          </a:xfrm>
        </p:spPr>
        <p:txBody>
          <a:bodyPr>
            <a:normAutofit fontScale="92500" lnSpcReduction="20000"/>
          </a:bodyPr>
          <a:lstStyle/>
          <a:p>
            <a:r>
              <a:rPr lang="en-US" dirty="0"/>
              <a:t>Developmental disabilities are often diagnosed when babies fail to meet their developmental milestones. </a:t>
            </a:r>
            <a:endParaRPr lang="en-US" dirty="0" smtClean="0"/>
          </a:p>
          <a:p>
            <a:r>
              <a:rPr lang="en-US" dirty="0" smtClean="0"/>
              <a:t>Developmental </a:t>
            </a:r>
            <a:r>
              <a:rPr lang="en-US" dirty="0"/>
              <a:t>milestones are the physical, cognitive, communication and social skills that children should achieve by a certain age. </a:t>
            </a:r>
          </a:p>
          <a:p>
            <a:r>
              <a:rPr lang="en-US" dirty="0" smtClean="0"/>
              <a:t>Examples:</a:t>
            </a:r>
          </a:p>
          <a:p>
            <a:pPr lvl="1"/>
            <a:r>
              <a:rPr lang="en-US" dirty="0" smtClean="0"/>
              <a:t>Babies </a:t>
            </a:r>
            <a:r>
              <a:rPr lang="en-US" dirty="0"/>
              <a:t>should start smiling at people and holding their heads up by the time they are 8 weeks old. </a:t>
            </a:r>
            <a:endParaRPr lang="en-US" dirty="0" smtClean="0"/>
          </a:p>
          <a:p>
            <a:pPr lvl="1"/>
            <a:r>
              <a:rPr lang="en-US" dirty="0" smtClean="0"/>
              <a:t>Eighteen </a:t>
            </a:r>
            <a:r>
              <a:rPr lang="en-US" dirty="0"/>
              <a:t>month olds should be able to say several single words. </a:t>
            </a:r>
            <a:endParaRPr lang="en-US" dirty="0" smtClean="0"/>
          </a:p>
          <a:p>
            <a:pPr lvl="1"/>
            <a:r>
              <a:rPr lang="en-US" dirty="0" smtClean="0"/>
              <a:t>By </a:t>
            </a:r>
            <a:r>
              <a:rPr lang="en-US" dirty="0"/>
              <a:t>the time children are 4 years old, they should be able to catch a ball and recognize colors and numbers. </a:t>
            </a:r>
          </a:p>
        </p:txBody>
      </p:sp>
    </p:spTree>
    <p:custDataLst>
      <p:tags r:id="rId1"/>
    </p:custDataLst>
    <p:extLst>
      <p:ext uri="{BB962C8B-B14F-4D97-AF65-F5344CB8AC3E}">
        <p14:creationId xmlns:p14="http://schemas.microsoft.com/office/powerpoint/2010/main" val="128880830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lstStyle/>
          <a:p>
            <a:r>
              <a:rPr lang="en-US" b="1" dirty="0" smtClean="0">
                <a:effectLst/>
                <a:latin typeface="+mn-lt"/>
              </a:rPr>
              <a:t>Diagnosis and treatment</a:t>
            </a:r>
            <a:endParaRPr lang="en-US" dirty="0">
              <a:effectLst/>
              <a:latin typeface="+mn-lt"/>
            </a:endParaRPr>
          </a:p>
        </p:txBody>
      </p:sp>
      <p:sp>
        <p:nvSpPr>
          <p:cNvPr id="4" name="Slide Number Placeholder 3"/>
          <p:cNvSpPr>
            <a:spLocks noGrp="1"/>
          </p:cNvSpPr>
          <p:nvPr>
            <p:ph type="sldNum" sz="quarter" idx="12"/>
            <p:custDataLst>
              <p:tags r:id="rId3"/>
            </p:custDataLst>
          </p:nvPr>
        </p:nvSpPr>
        <p:spPr/>
        <p:txBody>
          <a:bodyPr>
            <a:normAutofit fontScale="85000" lnSpcReduction="20000"/>
          </a:bodyPr>
          <a:lstStyle/>
          <a:p>
            <a:fld id="{1B0E86D6-327F-4F08-B17E-DE33D4E5F0C2}" type="slidenum">
              <a:rPr lang="en-US" smtClean="0"/>
              <a:pPr/>
              <a:t>37</a:t>
            </a:fld>
            <a:endParaRPr lang="en-US" dirty="0"/>
          </a:p>
        </p:txBody>
      </p:sp>
      <p:sp>
        <p:nvSpPr>
          <p:cNvPr id="3" name="Content Placeholder 2"/>
          <p:cNvSpPr>
            <a:spLocks noGrp="1"/>
          </p:cNvSpPr>
          <p:nvPr>
            <p:ph sz="quarter" idx="1"/>
            <p:custDataLst>
              <p:tags r:id="rId4"/>
            </p:custDataLst>
          </p:nvPr>
        </p:nvSpPr>
        <p:spPr/>
        <p:txBody>
          <a:bodyPr>
            <a:normAutofit fontScale="92500" lnSpcReduction="10000"/>
          </a:bodyPr>
          <a:lstStyle/>
          <a:p>
            <a:r>
              <a:rPr lang="en-US" dirty="0"/>
              <a:t>As they grow, children with developmental disabilities may require medical equipment to accommodate their physical limitations. </a:t>
            </a:r>
            <a:endParaRPr lang="en-US" dirty="0" smtClean="0"/>
          </a:p>
          <a:p>
            <a:r>
              <a:rPr lang="en-US" dirty="0" smtClean="0"/>
              <a:t>Special </a:t>
            </a:r>
            <a:r>
              <a:rPr lang="en-US" dirty="0"/>
              <a:t>education classes along with speech, occupational, and physical therapies help children reach their full potential</a:t>
            </a:r>
            <a:r>
              <a:rPr lang="en-US" dirty="0" smtClean="0"/>
              <a:t>. </a:t>
            </a:r>
          </a:p>
          <a:p>
            <a:r>
              <a:rPr lang="en-US" dirty="0" smtClean="0"/>
              <a:t>Community </a:t>
            </a:r>
            <a:r>
              <a:rPr lang="en-US" dirty="0"/>
              <a:t>integration training, supported employment, positive behavior supports, case management services and residential supports give adults the tools they need to live as independently as possible</a:t>
            </a:r>
            <a:r>
              <a:rPr lang="en-US" b="1" dirty="0"/>
              <a:t>.</a:t>
            </a:r>
          </a:p>
          <a:p>
            <a:pPr marL="0" indent="0">
              <a:buNone/>
            </a:pPr>
            <a:endParaRPr lang="en-US" dirty="0"/>
          </a:p>
        </p:txBody>
      </p:sp>
    </p:spTree>
    <p:custDataLst>
      <p:tags r:id="rId1"/>
    </p:custDataLst>
    <p:extLst>
      <p:ext uri="{BB962C8B-B14F-4D97-AF65-F5344CB8AC3E}">
        <p14:creationId xmlns:p14="http://schemas.microsoft.com/office/powerpoint/2010/main" val="424845527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normAutofit fontScale="90000"/>
          </a:bodyPr>
          <a:lstStyle/>
          <a:p>
            <a:r>
              <a:rPr lang="en-US" sz="6000" b="1" dirty="0" smtClean="0">
                <a:effectLst/>
              </a:rPr>
              <a:t/>
            </a:r>
            <a:br>
              <a:rPr lang="en-US" sz="6000" b="1" dirty="0" smtClean="0">
                <a:effectLst/>
              </a:rPr>
            </a:br>
            <a:r>
              <a:rPr lang="en-US" sz="5300" b="1" dirty="0" smtClean="0">
                <a:effectLst/>
              </a:rPr>
              <a:t>Diagnosis </a:t>
            </a:r>
            <a:r>
              <a:rPr lang="en-US" sz="5300" b="1" dirty="0">
                <a:effectLst/>
              </a:rPr>
              <a:t>and treatment</a:t>
            </a:r>
            <a:r>
              <a:rPr lang="en-US" dirty="0">
                <a:effectLst/>
              </a:rPr>
              <a:t/>
            </a:r>
            <a:br>
              <a:rPr lang="en-US" dirty="0">
                <a:effectLst/>
              </a:rPr>
            </a:br>
            <a:endParaRPr lang="en-US" dirty="0"/>
          </a:p>
        </p:txBody>
      </p:sp>
      <p:sp>
        <p:nvSpPr>
          <p:cNvPr id="4" name="Slide Number Placeholder 3"/>
          <p:cNvSpPr>
            <a:spLocks noGrp="1"/>
          </p:cNvSpPr>
          <p:nvPr>
            <p:ph type="sldNum" sz="quarter" idx="12"/>
            <p:custDataLst>
              <p:tags r:id="rId3"/>
            </p:custDataLst>
          </p:nvPr>
        </p:nvSpPr>
        <p:spPr/>
        <p:txBody>
          <a:bodyPr>
            <a:normAutofit fontScale="85000" lnSpcReduction="20000"/>
          </a:bodyPr>
          <a:lstStyle/>
          <a:p>
            <a:fld id="{1B0E86D6-327F-4F08-B17E-DE33D4E5F0C2}" type="slidenum">
              <a:rPr lang="en-US" smtClean="0"/>
              <a:pPr/>
              <a:t>38</a:t>
            </a:fld>
            <a:endParaRPr lang="en-US" dirty="0"/>
          </a:p>
        </p:txBody>
      </p:sp>
      <p:sp>
        <p:nvSpPr>
          <p:cNvPr id="3" name="Content Placeholder 2"/>
          <p:cNvSpPr>
            <a:spLocks noGrp="1"/>
          </p:cNvSpPr>
          <p:nvPr>
            <p:ph sz="quarter" idx="1"/>
            <p:custDataLst>
              <p:tags r:id="rId4"/>
            </p:custDataLst>
          </p:nvPr>
        </p:nvSpPr>
        <p:spPr>
          <a:xfrm>
            <a:off x="304800" y="1600200"/>
            <a:ext cx="8686800" cy="5105400"/>
          </a:xfrm>
        </p:spPr>
        <p:txBody>
          <a:bodyPr>
            <a:normAutofit fontScale="62500" lnSpcReduction="20000"/>
          </a:bodyPr>
          <a:lstStyle/>
          <a:p>
            <a:pPr>
              <a:lnSpc>
                <a:spcPct val="115000"/>
              </a:lnSpc>
              <a:spcBef>
                <a:spcPts val="0"/>
              </a:spcBef>
              <a:spcAft>
                <a:spcPts val="1000"/>
              </a:spcAft>
            </a:pPr>
            <a:r>
              <a:rPr lang="en-US" dirty="0" smtClean="0"/>
              <a:t>The DD/ID population:</a:t>
            </a:r>
          </a:p>
          <a:p>
            <a:pPr lvl="1">
              <a:lnSpc>
                <a:spcPct val="115000"/>
              </a:lnSpc>
              <a:spcBef>
                <a:spcPts val="0"/>
              </a:spcBef>
              <a:spcAft>
                <a:spcPts val="1000"/>
              </a:spcAft>
            </a:pPr>
            <a:r>
              <a:rPr lang="en-US" dirty="0" smtClean="0"/>
              <a:t>Higher risk for multiple health complications</a:t>
            </a:r>
          </a:p>
          <a:p>
            <a:pPr lvl="1">
              <a:lnSpc>
                <a:spcPct val="115000"/>
              </a:lnSpc>
              <a:spcBef>
                <a:spcPts val="0"/>
              </a:spcBef>
              <a:spcAft>
                <a:spcPts val="1000"/>
              </a:spcAft>
            </a:pPr>
            <a:r>
              <a:rPr lang="en-US" dirty="0" smtClean="0"/>
              <a:t>Shorter life span than general population</a:t>
            </a:r>
          </a:p>
          <a:p>
            <a:pPr>
              <a:lnSpc>
                <a:spcPct val="115000"/>
              </a:lnSpc>
              <a:spcBef>
                <a:spcPts val="0"/>
              </a:spcBef>
              <a:spcAft>
                <a:spcPts val="1000"/>
              </a:spcAft>
            </a:pPr>
            <a:r>
              <a:rPr lang="en-US" dirty="0" smtClean="0"/>
              <a:t>Certain disabilities commonly associated with unique set of physical health conditions</a:t>
            </a:r>
          </a:p>
          <a:p>
            <a:pPr lvl="1">
              <a:lnSpc>
                <a:spcPct val="115000"/>
              </a:lnSpc>
              <a:spcBef>
                <a:spcPts val="0"/>
              </a:spcBef>
              <a:spcAft>
                <a:spcPts val="1000"/>
              </a:spcAft>
            </a:pPr>
            <a:r>
              <a:rPr lang="en-US" dirty="0" smtClean="0"/>
              <a:t>Example 1:  People with Down Syndrome are prone to congenital heart defects</a:t>
            </a:r>
          </a:p>
          <a:p>
            <a:pPr lvl="1">
              <a:lnSpc>
                <a:spcPct val="115000"/>
              </a:lnSpc>
              <a:spcBef>
                <a:spcPts val="0"/>
              </a:spcBef>
              <a:spcAft>
                <a:spcPts val="1000"/>
              </a:spcAft>
            </a:pPr>
            <a:r>
              <a:rPr lang="en-US" dirty="0" smtClean="0"/>
              <a:t>Example 2:  People with cerebral palsy often have seizures</a:t>
            </a:r>
          </a:p>
          <a:p>
            <a:pPr>
              <a:lnSpc>
                <a:spcPct val="115000"/>
              </a:lnSpc>
              <a:spcBef>
                <a:spcPts val="0"/>
              </a:spcBef>
              <a:spcAft>
                <a:spcPts val="1000"/>
              </a:spcAft>
            </a:pPr>
            <a:r>
              <a:rPr lang="en-US" dirty="0" smtClean="0"/>
              <a:t>Common disorders:</a:t>
            </a:r>
          </a:p>
          <a:p>
            <a:pPr lvl="1">
              <a:lnSpc>
                <a:spcPct val="115000"/>
              </a:lnSpc>
              <a:spcBef>
                <a:spcPts val="0"/>
              </a:spcBef>
              <a:spcAft>
                <a:spcPts val="1000"/>
              </a:spcAft>
            </a:pPr>
            <a:r>
              <a:rPr lang="en-US" dirty="0" smtClean="0"/>
              <a:t>Obesity</a:t>
            </a:r>
          </a:p>
          <a:p>
            <a:pPr lvl="1">
              <a:lnSpc>
                <a:spcPct val="115000"/>
              </a:lnSpc>
              <a:spcBef>
                <a:spcPts val="0"/>
              </a:spcBef>
              <a:spcAft>
                <a:spcPts val="1000"/>
              </a:spcAft>
            </a:pPr>
            <a:r>
              <a:rPr lang="en-US" dirty="0" smtClean="0"/>
              <a:t>Heart disease</a:t>
            </a:r>
          </a:p>
          <a:p>
            <a:pPr lvl="1">
              <a:lnSpc>
                <a:spcPct val="115000"/>
              </a:lnSpc>
              <a:spcBef>
                <a:spcPts val="0"/>
              </a:spcBef>
              <a:spcAft>
                <a:spcPts val="1000"/>
              </a:spcAft>
            </a:pPr>
            <a:r>
              <a:rPr lang="en-US" dirty="0" smtClean="0"/>
              <a:t>Musculoskeletal problems</a:t>
            </a:r>
          </a:p>
          <a:p>
            <a:pPr lvl="1">
              <a:lnSpc>
                <a:spcPct val="115000"/>
              </a:lnSpc>
              <a:spcBef>
                <a:spcPts val="0"/>
              </a:spcBef>
              <a:spcAft>
                <a:spcPts val="1000"/>
              </a:spcAft>
            </a:pPr>
            <a:r>
              <a:rPr lang="en-US" dirty="0" smtClean="0"/>
              <a:t>Dental issues</a:t>
            </a:r>
          </a:p>
          <a:p>
            <a:pPr lvl="1">
              <a:lnSpc>
                <a:spcPct val="115000"/>
              </a:lnSpc>
              <a:spcBef>
                <a:spcPts val="0"/>
              </a:spcBef>
              <a:spcAft>
                <a:spcPts val="1000"/>
              </a:spcAft>
            </a:pPr>
            <a:r>
              <a:rPr lang="en-US" dirty="0" smtClean="0"/>
              <a:t>Digestive disorders</a:t>
            </a:r>
          </a:p>
          <a:p>
            <a:pPr>
              <a:lnSpc>
                <a:spcPct val="115000"/>
              </a:lnSpc>
              <a:spcBef>
                <a:spcPts val="0"/>
              </a:spcBef>
              <a:spcAft>
                <a:spcPts val="1000"/>
              </a:spcAft>
            </a:pPr>
            <a:r>
              <a:rPr lang="en-US" dirty="0" smtClean="0"/>
              <a:t>Accessing good health care is challenging</a:t>
            </a:r>
            <a:endParaRPr lang="en-US" dirty="0"/>
          </a:p>
        </p:txBody>
      </p:sp>
    </p:spTree>
    <p:custDataLst>
      <p:tags r:id="rId1"/>
    </p:custDataLst>
    <p:extLst>
      <p:ext uri="{BB962C8B-B14F-4D97-AF65-F5344CB8AC3E}">
        <p14:creationId xmlns:p14="http://schemas.microsoft.com/office/powerpoint/2010/main" val="400867594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normAutofit/>
          </a:bodyPr>
          <a:lstStyle/>
          <a:p>
            <a:r>
              <a:rPr lang="en-US" sz="4800" b="1" dirty="0">
                <a:effectLst/>
                <a:latin typeface="+mn-lt"/>
              </a:rPr>
              <a:t>Diagnosis and treatment</a:t>
            </a:r>
            <a:endParaRPr lang="en-US" sz="4800" dirty="0">
              <a:latin typeface="+mn-lt"/>
            </a:endParaRPr>
          </a:p>
        </p:txBody>
      </p:sp>
      <p:sp>
        <p:nvSpPr>
          <p:cNvPr id="4" name="Slide Number Placeholder 3"/>
          <p:cNvSpPr>
            <a:spLocks noGrp="1"/>
          </p:cNvSpPr>
          <p:nvPr>
            <p:ph type="sldNum" sz="quarter" idx="12"/>
            <p:custDataLst>
              <p:tags r:id="rId3"/>
            </p:custDataLst>
          </p:nvPr>
        </p:nvSpPr>
        <p:spPr/>
        <p:txBody>
          <a:bodyPr>
            <a:normAutofit fontScale="85000" lnSpcReduction="20000"/>
          </a:bodyPr>
          <a:lstStyle/>
          <a:p>
            <a:fld id="{1B0E86D6-327F-4F08-B17E-DE33D4E5F0C2}" type="slidenum">
              <a:rPr lang="en-US" smtClean="0"/>
              <a:pPr/>
              <a:t>39</a:t>
            </a:fld>
            <a:endParaRPr lang="en-US" dirty="0"/>
          </a:p>
        </p:txBody>
      </p:sp>
      <p:sp>
        <p:nvSpPr>
          <p:cNvPr id="3" name="Content Placeholder 2"/>
          <p:cNvSpPr>
            <a:spLocks noGrp="1"/>
          </p:cNvSpPr>
          <p:nvPr>
            <p:ph sz="quarter" idx="1"/>
            <p:custDataLst>
              <p:tags r:id="rId4"/>
            </p:custDataLst>
          </p:nvPr>
        </p:nvSpPr>
        <p:spPr/>
        <p:txBody>
          <a:bodyPr>
            <a:normAutofit fontScale="85000" lnSpcReduction="10000"/>
          </a:bodyPr>
          <a:lstStyle/>
          <a:p>
            <a:pPr>
              <a:lnSpc>
                <a:spcPct val="115000"/>
              </a:lnSpc>
              <a:spcBef>
                <a:spcPts val="0"/>
              </a:spcBef>
              <a:spcAft>
                <a:spcPts val="1000"/>
              </a:spcAft>
            </a:pPr>
            <a:r>
              <a:rPr lang="en-US" dirty="0">
                <a:ea typeface="Verdana" panose="020B0604030504040204" pitchFamily="34" charset="0"/>
                <a:cs typeface="Verdana" panose="020B0604030504040204" pitchFamily="34" charset="0"/>
              </a:rPr>
              <a:t>Mental health issues like depression, anxiety, and bipolar disorder often occur within the DD/ID population. </a:t>
            </a:r>
            <a:endParaRPr lang="en-US" dirty="0" smtClean="0">
              <a:ea typeface="Verdana" panose="020B0604030504040204" pitchFamily="34" charset="0"/>
              <a:cs typeface="Verdana" panose="020B0604030504040204" pitchFamily="34" charset="0"/>
            </a:endParaRPr>
          </a:p>
          <a:p>
            <a:pPr>
              <a:lnSpc>
                <a:spcPct val="115000"/>
              </a:lnSpc>
              <a:spcBef>
                <a:spcPts val="0"/>
              </a:spcBef>
              <a:spcAft>
                <a:spcPts val="1000"/>
              </a:spcAft>
            </a:pPr>
            <a:r>
              <a:rPr lang="en-US" dirty="0" smtClean="0">
                <a:ea typeface="Verdana" panose="020B0604030504040204" pitchFamily="34" charset="0"/>
                <a:cs typeface="Verdana" panose="020B0604030504040204" pitchFamily="34" charset="0"/>
              </a:rPr>
              <a:t>Communication </a:t>
            </a:r>
            <a:r>
              <a:rPr lang="en-US" dirty="0">
                <a:ea typeface="Verdana" panose="020B0604030504040204" pitchFamily="34" charset="0"/>
                <a:cs typeface="Verdana" panose="020B0604030504040204" pitchFamily="34" charset="0"/>
              </a:rPr>
              <a:t>barriers can make it difficult to determine if a certain behavior is the result </a:t>
            </a:r>
            <a:r>
              <a:rPr lang="en-US" dirty="0" smtClean="0">
                <a:ea typeface="Verdana" panose="020B0604030504040204" pitchFamily="34" charset="0"/>
                <a:cs typeface="Verdana" panose="020B0604030504040204" pitchFamily="34" charset="0"/>
              </a:rPr>
              <a:t>of:</a:t>
            </a:r>
          </a:p>
          <a:p>
            <a:pPr marL="800100" lvl="3" indent="-342900">
              <a:lnSpc>
                <a:spcPct val="115000"/>
              </a:lnSpc>
              <a:spcBef>
                <a:spcPts val="0"/>
              </a:spcBef>
              <a:spcAft>
                <a:spcPts val="1000"/>
              </a:spcAft>
            </a:pPr>
            <a:r>
              <a:rPr lang="en-US" dirty="0" smtClean="0">
                <a:ea typeface="Verdana" panose="020B0604030504040204" pitchFamily="34" charset="0"/>
                <a:cs typeface="Verdana" panose="020B0604030504040204" pitchFamily="34" charset="0"/>
              </a:rPr>
              <a:t>A physical symptom like pain, </a:t>
            </a:r>
          </a:p>
          <a:p>
            <a:pPr marL="800100" lvl="3" indent="-342900">
              <a:lnSpc>
                <a:spcPct val="115000"/>
              </a:lnSpc>
              <a:spcBef>
                <a:spcPts val="0"/>
              </a:spcBef>
              <a:spcAft>
                <a:spcPts val="1000"/>
              </a:spcAft>
            </a:pPr>
            <a:r>
              <a:rPr lang="en-US" dirty="0" smtClean="0">
                <a:ea typeface="Verdana" panose="020B0604030504040204" pitchFamily="34" charset="0"/>
                <a:cs typeface="Verdana" panose="020B0604030504040204" pitchFamily="34" charset="0"/>
              </a:rPr>
              <a:t>A psychiatric symptom like hallucinations, or </a:t>
            </a:r>
          </a:p>
          <a:p>
            <a:pPr marL="800100" lvl="3" indent="-342900">
              <a:lnSpc>
                <a:spcPct val="115000"/>
              </a:lnSpc>
              <a:spcBef>
                <a:spcPts val="0"/>
              </a:spcBef>
              <a:spcAft>
                <a:spcPts val="1000"/>
              </a:spcAft>
            </a:pPr>
            <a:r>
              <a:rPr lang="en-US" dirty="0" smtClean="0">
                <a:ea typeface="Verdana" panose="020B0604030504040204" pitchFamily="34" charset="0"/>
                <a:cs typeface="Verdana" panose="020B0604030504040204" pitchFamily="34" charset="0"/>
              </a:rPr>
              <a:t>An attempt to communicate an emotion like anger, anxiety, sadness, or joy.  </a:t>
            </a:r>
          </a:p>
          <a:p>
            <a:pPr>
              <a:lnSpc>
                <a:spcPct val="115000"/>
              </a:lnSpc>
              <a:spcBef>
                <a:spcPts val="0"/>
              </a:spcBef>
              <a:spcAft>
                <a:spcPts val="1000"/>
              </a:spcAft>
            </a:pPr>
            <a:r>
              <a:rPr lang="en-US" dirty="0" smtClean="0">
                <a:ea typeface="Verdana" panose="020B0604030504040204" pitchFamily="34" charset="0"/>
                <a:cs typeface="Verdana" panose="020B0604030504040204" pitchFamily="34" charset="0"/>
              </a:rPr>
              <a:t>Psychiatric </a:t>
            </a:r>
            <a:r>
              <a:rPr lang="en-US" dirty="0">
                <a:ea typeface="Verdana" panose="020B0604030504040204" pitchFamily="34" charset="0"/>
                <a:cs typeface="Verdana" panose="020B0604030504040204" pitchFamily="34" charset="0"/>
              </a:rPr>
              <a:t>evaluation and treatment are crucial for people who have both DD/ID </a:t>
            </a:r>
            <a:r>
              <a:rPr lang="en-US" b="1" i="1" u="sng" dirty="0">
                <a:ea typeface="Verdana" panose="020B0604030504040204" pitchFamily="34" charset="0"/>
                <a:cs typeface="Verdana" panose="020B0604030504040204" pitchFamily="34" charset="0"/>
              </a:rPr>
              <a:t>and</a:t>
            </a:r>
            <a:r>
              <a:rPr lang="en-US" dirty="0">
                <a:ea typeface="Verdana" panose="020B0604030504040204" pitchFamily="34" charset="0"/>
                <a:cs typeface="Verdana" panose="020B0604030504040204" pitchFamily="34" charset="0"/>
              </a:rPr>
              <a:t> a mental illness.</a:t>
            </a:r>
            <a:endParaRPr lang="en-US" sz="2800" dirty="0">
              <a:ea typeface="Verdana" panose="020B0604030504040204" pitchFamily="34" charset="0"/>
              <a:cs typeface="Verdana" panose="020B0604030504040204" pitchFamily="34" charset="0"/>
            </a:endParaRPr>
          </a:p>
          <a:p>
            <a:endParaRPr lang="en-US" dirty="0"/>
          </a:p>
        </p:txBody>
      </p:sp>
    </p:spTree>
    <p:custDataLst>
      <p:tags r:id="rId1"/>
    </p:custDataLst>
    <p:extLst>
      <p:ext uri="{BB962C8B-B14F-4D97-AF65-F5344CB8AC3E}">
        <p14:creationId xmlns:p14="http://schemas.microsoft.com/office/powerpoint/2010/main" val="45108560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normAutofit fontScale="90000"/>
          </a:bodyPr>
          <a:lstStyle/>
          <a:p>
            <a:pPr algn="ctr"/>
            <a:r>
              <a:rPr lang="en-US" sz="4000" b="1" dirty="0">
                <a:effectLst/>
              </a:rPr>
              <a:t>Supports for Community Living (SCL) Program</a:t>
            </a:r>
            <a:endParaRPr lang="en-US" sz="4000" dirty="0"/>
          </a:p>
        </p:txBody>
      </p:sp>
      <p:sp>
        <p:nvSpPr>
          <p:cNvPr id="4" name="Slide Number Placeholder 3"/>
          <p:cNvSpPr>
            <a:spLocks noGrp="1"/>
          </p:cNvSpPr>
          <p:nvPr>
            <p:ph type="sldNum" sz="quarter" idx="12"/>
            <p:custDataLst>
              <p:tags r:id="rId3"/>
            </p:custDataLst>
          </p:nvPr>
        </p:nvSpPr>
        <p:spPr/>
        <p:txBody>
          <a:bodyPr>
            <a:normAutofit fontScale="85000" lnSpcReduction="20000"/>
          </a:bodyPr>
          <a:lstStyle/>
          <a:p>
            <a:fld id="{1B0E86D6-327F-4F08-B17E-DE33D4E5F0C2}" type="slidenum">
              <a:rPr lang="en-US" smtClean="0"/>
              <a:pPr/>
              <a:t>40</a:t>
            </a:fld>
            <a:endParaRPr lang="en-US" dirty="0"/>
          </a:p>
        </p:txBody>
      </p:sp>
      <p:sp>
        <p:nvSpPr>
          <p:cNvPr id="3" name="Content Placeholder 2"/>
          <p:cNvSpPr>
            <a:spLocks noGrp="1"/>
          </p:cNvSpPr>
          <p:nvPr>
            <p:ph sz="quarter" idx="1"/>
            <p:custDataLst>
              <p:tags r:id="rId4"/>
            </p:custDataLst>
          </p:nvPr>
        </p:nvSpPr>
        <p:spPr/>
        <p:txBody>
          <a:bodyPr>
            <a:normAutofit/>
          </a:bodyPr>
          <a:lstStyle/>
          <a:p>
            <a:r>
              <a:rPr lang="en-US" dirty="0" smtClean="0"/>
              <a:t>A home </a:t>
            </a:r>
            <a:r>
              <a:rPr lang="en-US" dirty="0"/>
              <a:t>and community-based </a:t>
            </a:r>
            <a:r>
              <a:rPr lang="en-US" dirty="0" smtClean="0"/>
              <a:t>program</a:t>
            </a:r>
          </a:p>
          <a:p>
            <a:r>
              <a:rPr lang="en-US" dirty="0" smtClean="0"/>
              <a:t>Alternative </a:t>
            </a:r>
            <a:r>
              <a:rPr lang="en-US" dirty="0"/>
              <a:t>to </a:t>
            </a:r>
            <a:r>
              <a:rPr lang="en-US" dirty="0" smtClean="0"/>
              <a:t>institutionalization </a:t>
            </a:r>
          </a:p>
          <a:p>
            <a:r>
              <a:rPr lang="en-US" dirty="0" smtClean="0"/>
              <a:t>SCL </a:t>
            </a:r>
            <a:r>
              <a:rPr lang="en-US" dirty="0"/>
              <a:t>agencies provide supports </a:t>
            </a:r>
            <a:r>
              <a:rPr lang="en-US" dirty="0" smtClean="0"/>
              <a:t>so individuals can </a:t>
            </a:r>
            <a:r>
              <a:rPr lang="en-US" dirty="0"/>
              <a:t>live in and be a part of their </a:t>
            </a:r>
            <a:r>
              <a:rPr lang="en-US" dirty="0" smtClean="0"/>
              <a:t>community  </a:t>
            </a:r>
          </a:p>
          <a:p>
            <a:r>
              <a:rPr lang="en-US" dirty="0" smtClean="0"/>
              <a:t>Non-licensed </a:t>
            </a:r>
            <a:r>
              <a:rPr lang="en-US" dirty="0"/>
              <a:t>personnel </a:t>
            </a:r>
            <a:r>
              <a:rPr lang="en-US" dirty="0" smtClean="0"/>
              <a:t>provide </a:t>
            </a:r>
            <a:r>
              <a:rPr lang="en-US" dirty="0"/>
              <a:t>many of the supportive services people need to live in their homes, including medication </a:t>
            </a:r>
            <a:r>
              <a:rPr lang="en-US" dirty="0" smtClean="0"/>
              <a:t>administration</a:t>
            </a:r>
            <a:endParaRPr lang="en-US" dirty="0"/>
          </a:p>
          <a:p>
            <a:pPr marL="0" indent="0">
              <a:buNone/>
            </a:pPr>
            <a:endParaRPr lang="en-US" dirty="0"/>
          </a:p>
        </p:txBody>
      </p:sp>
    </p:spTree>
    <p:custDataLst>
      <p:tags r:id="rId1"/>
    </p:custDataLst>
    <p:extLst>
      <p:ext uri="{BB962C8B-B14F-4D97-AF65-F5344CB8AC3E}">
        <p14:creationId xmlns:p14="http://schemas.microsoft.com/office/powerpoint/2010/main" val="213727317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lstStyle/>
          <a:p>
            <a:r>
              <a:rPr lang="en-US" b="1" dirty="0">
                <a:effectLst/>
                <a:latin typeface="+mn-lt"/>
              </a:rPr>
              <a:t>Scopes of Practice</a:t>
            </a:r>
            <a:endParaRPr lang="en-US" dirty="0">
              <a:latin typeface="+mn-lt"/>
            </a:endParaRPr>
          </a:p>
        </p:txBody>
      </p:sp>
      <p:sp>
        <p:nvSpPr>
          <p:cNvPr id="4" name="Slide Number Placeholder 3"/>
          <p:cNvSpPr>
            <a:spLocks noGrp="1"/>
          </p:cNvSpPr>
          <p:nvPr>
            <p:ph type="sldNum" sz="quarter" idx="12"/>
            <p:custDataLst>
              <p:tags r:id="rId3"/>
            </p:custDataLst>
          </p:nvPr>
        </p:nvSpPr>
        <p:spPr/>
        <p:txBody>
          <a:bodyPr>
            <a:normAutofit fontScale="85000" lnSpcReduction="20000"/>
          </a:bodyPr>
          <a:lstStyle/>
          <a:p>
            <a:fld id="{1B0E86D6-327F-4F08-B17E-DE33D4E5F0C2}" type="slidenum">
              <a:rPr lang="en-US" smtClean="0"/>
              <a:pPr/>
              <a:t>41</a:t>
            </a:fld>
            <a:endParaRPr lang="en-US" dirty="0"/>
          </a:p>
        </p:txBody>
      </p:sp>
      <p:sp>
        <p:nvSpPr>
          <p:cNvPr id="3" name="Content Placeholder 2"/>
          <p:cNvSpPr>
            <a:spLocks noGrp="1"/>
          </p:cNvSpPr>
          <p:nvPr>
            <p:ph sz="quarter" idx="1"/>
            <p:custDataLst>
              <p:tags r:id="rId4"/>
            </p:custDataLst>
          </p:nvPr>
        </p:nvSpPr>
        <p:spPr/>
        <p:txBody>
          <a:bodyPr>
            <a:normAutofit fontScale="92500"/>
          </a:bodyPr>
          <a:lstStyle/>
          <a:p>
            <a:r>
              <a:rPr lang="en-US" dirty="0"/>
              <a:t>States have licensing boards that determine which procedures, tasks, processes and actions are permitted for licensed professionals. </a:t>
            </a:r>
            <a:endParaRPr lang="en-US" dirty="0" smtClean="0"/>
          </a:p>
          <a:p>
            <a:r>
              <a:rPr lang="en-US" dirty="0" smtClean="0"/>
              <a:t>Scope </a:t>
            </a:r>
            <a:r>
              <a:rPr lang="en-US" dirty="0"/>
              <a:t>of practice is determined by what each state’s laws allow licensed professionals to do in regard to their education, experience and competency. </a:t>
            </a:r>
            <a:endParaRPr lang="en-US" dirty="0" smtClean="0"/>
          </a:p>
          <a:p>
            <a:r>
              <a:rPr lang="en-US" dirty="0" smtClean="0"/>
              <a:t>It </a:t>
            </a:r>
            <a:r>
              <a:rPr lang="en-US" dirty="0"/>
              <a:t>is important for all professionals to understand their scope of practice, particularly in the realm of medication administration.</a:t>
            </a:r>
          </a:p>
          <a:p>
            <a:pPr marL="0" indent="0">
              <a:buNone/>
            </a:pPr>
            <a:endParaRPr lang="en-US" dirty="0"/>
          </a:p>
        </p:txBody>
      </p:sp>
    </p:spTree>
    <p:custDataLst>
      <p:tags r:id="rId1"/>
    </p:custDataLst>
    <p:extLst>
      <p:ext uri="{BB962C8B-B14F-4D97-AF65-F5344CB8AC3E}">
        <p14:creationId xmlns:p14="http://schemas.microsoft.com/office/powerpoint/2010/main" val="274651617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normAutofit/>
          </a:bodyPr>
          <a:lstStyle/>
          <a:p>
            <a:r>
              <a:rPr lang="en-US" sz="4800" b="1" dirty="0">
                <a:effectLst/>
                <a:latin typeface="+mn-lt"/>
              </a:rPr>
              <a:t>Scopes of </a:t>
            </a:r>
            <a:r>
              <a:rPr lang="en-US" sz="4800" b="1" dirty="0" smtClean="0">
                <a:effectLst/>
                <a:latin typeface="+mn-lt"/>
              </a:rPr>
              <a:t>Practice</a:t>
            </a:r>
            <a:endParaRPr lang="en-US" sz="2400" dirty="0">
              <a:latin typeface="+mn-lt"/>
            </a:endParaRPr>
          </a:p>
        </p:txBody>
      </p:sp>
      <p:sp>
        <p:nvSpPr>
          <p:cNvPr id="4" name="Slide Number Placeholder 3"/>
          <p:cNvSpPr>
            <a:spLocks noGrp="1"/>
          </p:cNvSpPr>
          <p:nvPr>
            <p:ph type="sldNum" sz="quarter" idx="12"/>
            <p:custDataLst>
              <p:tags r:id="rId3"/>
            </p:custDataLst>
          </p:nvPr>
        </p:nvSpPr>
        <p:spPr/>
        <p:txBody>
          <a:bodyPr>
            <a:normAutofit fontScale="85000" lnSpcReduction="20000"/>
          </a:bodyPr>
          <a:lstStyle/>
          <a:p>
            <a:fld id="{1B0E86D6-327F-4F08-B17E-DE33D4E5F0C2}" type="slidenum">
              <a:rPr lang="en-US" smtClean="0"/>
              <a:pPr/>
              <a:t>42</a:t>
            </a:fld>
            <a:endParaRPr lang="en-US" dirty="0"/>
          </a:p>
        </p:txBody>
      </p:sp>
      <p:sp>
        <p:nvSpPr>
          <p:cNvPr id="3" name="Content Placeholder 2"/>
          <p:cNvSpPr>
            <a:spLocks noGrp="1"/>
          </p:cNvSpPr>
          <p:nvPr>
            <p:ph sz="quarter" idx="1"/>
            <p:custDataLst>
              <p:tags r:id="rId4"/>
            </p:custDataLst>
          </p:nvPr>
        </p:nvSpPr>
        <p:spPr/>
        <p:txBody>
          <a:bodyPr>
            <a:normAutofit/>
          </a:bodyPr>
          <a:lstStyle/>
          <a:p>
            <a:r>
              <a:rPr lang="en-US" dirty="0" smtClean="0"/>
              <a:t>Only Physicians, Dentists, Advanced Registered Nurse Practitioners, or Physician Assistants may "prescribe” medication.</a:t>
            </a:r>
          </a:p>
          <a:p>
            <a:endParaRPr lang="en-US" dirty="0"/>
          </a:p>
          <a:p>
            <a:endParaRPr lang="en-US" dirty="0" smtClean="0"/>
          </a:p>
          <a:p>
            <a:r>
              <a:rPr lang="en-US" sz="3200" dirty="0" smtClean="0"/>
              <a:t>Physicians</a:t>
            </a:r>
            <a:r>
              <a:rPr lang="en-US" sz="3200" dirty="0"/>
              <a:t>, </a:t>
            </a:r>
            <a:r>
              <a:rPr lang="en-US" sz="3200" dirty="0" smtClean="0"/>
              <a:t>Dentists </a:t>
            </a:r>
            <a:r>
              <a:rPr lang="en-US" sz="3200" dirty="0"/>
              <a:t>and </a:t>
            </a:r>
            <a:r>
              <a:rPr lang="en-US" sz="3200" dirty="0" smtClean="0"/>
              <a:t>Pharmacists </a:t>
            </a:r>
            <a:r>
              <a:rPr lang="en-US" sz="3200" dirty="0"/>
              <a:t>are licensed to “dispense” medications. </a:t>
            </a:r>
          </a:p>
          <a:p>
            <a:endParaRPr lang="en-US" dirty="0" smtClean="0"/>
          </a:p>
        </p:txBody>
      </p:sp>
      <p:pic>
        <p:nvPicPr>
          <p:cNvPr id="2051" name="Picture 3" descr="C:\Users\Benita.jackie\AppData\Local\Microsoft\Windows\Temporary Internet Files\Content.IE5\09Y6GNT6\mortar_pestle_red_rx_symbol[1].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239000" y="2438400"/>
            <a:ext cx="1524000" cy="169641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C:\Users\Benita.jackie\AppData\Local\Microsoft\Windows\Temporary Internet Files\Content.IE5\BGYVLVOU\0511-0902-1117-3555_Pharmacist_Reading_a_Bottle_of_Medication_clipart_image[1].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3400" y="5257800"/>
            <a:ext cx="1752600" cy="123221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animEffect transition="in" filter="barn(inVertical)">
                                      <p:cBhvr>
                                        <p:cTn id="7" dur="500"/>
                                        <p:tgtEl>
                                          <p:spTgt spid="2051"/>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heel(1)">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lstStyle/>
          <a:p>
            <a:r>
              <a:rPr lang="en-US" b="1" dirty="0"/>
              <a:t>Scopes of Practice</a:t>
            </a:r>
          </a:p>
        </p:txBody>
      </p:sp>
      <p:sp>
        <p:nvSpPr>
          <p:cNvPr id="3" name="Slide Number Placeholder 2"/>
          <p:cNvSpPr>
            <a:spLocks noGrp="1"/>
          </p:cNvSpPr>
          <p:nvPr>
            <p:ph type="sldNum" sz="quarter" idx="12"/>
            <p:custDataLst>
              <p:tags r:id="rId3"/>
            </p:custDataLst>
          </p:nvPr>
        </p:nvSpPr>
        <p:spPr/>
        <p:txBody>
          <a:bodyPr>
            <a:normAutofit fontScale="85000" lnSpcReduction="20000"/>
          </a:bodyPr>
          <a:lstStyle/>
          <a:p>
            <a:fld id="{1B0E86D6-327F-4F08-B17E-DE33D4E5F0C2}" type="slidenum">
              <a:rPr lang="en-US" smtClean="0"/>
              <a:pPr/>
              <a:t>43</a:t>
            </a:fld>
            <a:endParaRPr lang="en-US" dirty="0"/>
          </a:p>
        </p:txBody>
      </p:sp>
      <p:sp>
        <p:nvSpPr>
          <p:cNvPr id="4" name="Content Placeholder 3"/>
          <p:cNvSpPr>
            <a:spLocks noGrp="1"/>
          </p:cNvSpPr>
          <p:nvPr>
            <p:ph sz="quarter" idx="1"/>
            <p:custDataLst>
              <p:tags r:id="rId4"/>
            </p:custDataLst>
          </p:nvPr>
        </p:nvSpPr>
        <p:spPr>
          <a:xfrm>
            <a:off x="612648" y="1600200"/>
            <a:ext cx="8153400" cy="4876800"/>
          </a:xfrm>
        </p:spPr>
        <p:txBody>
          <a:bodyPr/>
          <a:lstStyle/>
          <a:p>
            <a:r>
              <a:rPr lang="en-US" dirty="0"/>
              <a:t>Nurses are licensed to “administer” medications </a:t>
            </a:r>
            <a:endParaRPr lang="en-US" dirty="0" smtClean="0"/>
          </a:p>
          <a:p>
            <a:r>
              <a:rPr lang="en-US" dirty="0" smtClean="0"/>
              <a:t>In </a:t>
            </a:r>
            <a:r>
              <a:rPr lang="en-US" dirty="0"/>
              <a:t>the SCL waiver a licensed Registered Nurse may teach medication administration to non-licensed personnel. </a:t>
            </a:r>
            <a:endParaRPr lang="en-US" dirty="0" smtClean="0"/>
          </a:p>
          <a:p>
            <a:r>
              <a:rPr lang="en-US" dirty="0" smtClean="0"/>
              <a:t>Only </a:t>
            </a:r>
            <a:r>
              <a:rPr lang="en-US" dirty="0"/>
              <a:t>licensed nurses can take verbal or phone orders for medications or treatment from a prescribing practitioner</a:t>
            </a:r>
            <a:r>
              <a:rPr lang="en-US" dirty="0" smtClean="0"/>
              <a:t>.</a:t>
            </a:r>
            <a:r>
              <a:rPr lang="en-US" sz="2400" dirty="0" smtClean="0"/>
              <a:t> </a:t>
            </a:r>
            <a:endParaRPr lang="en-US" sz="1800" dirty="0" smtClean="0"/>
          </a:p>
        </p:txBody>
      </p:sp>
      <p:pic>
        <p:nvPicPr>
          <p:cNvPr id="4098" name="Picture 2" descr="C:\Users\Benita.jackie\AppData\Local\Microsoft\Windows\Temporary Internet Files\Content.IE5\09Y6GNT6\cartoon nurse pam's clipart[1].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15200" y="4876800"/>
            <a:ext cx="1828800" cy="17526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585832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 calcmode="lin" valueType="num">
                                      <p:cBhvr additive="base">
                                        <p:cTn id="7" dur="500" fill="hold"/>
                                        <p:tgtEl>
                                          <p:spTgt spid="4098"/>
                                        </p:tgtEl>
                                        <p:attrNameLst>
                                          <p:attrName>ppt_x</p:attrName>
                                        </p:attrNameLst>
                                      </p:cBhvr>
                                      <p:tavLst>
                                        <p:tav tm="0">
                                          <p:val>
                                            <p:strVal val="#ppt_x"/>
                                          </p:val>
                                        </p:tav>
                                        <p:tav tm="100000">
                                          <p:val>
                                            <p:strVal val="#ppt_x"/>
                                          </p:val>
                                        </p:tav>
                                      </p:tavLst>
                                    </p:anim>
                                    <p:anim calcmode="lin" valueType="num">
                                      <p:cBhvr additive="base">
                                        <p:cTn id="8" dur="500" fill="hold"/>
                                        <p:tgtEl>
                                          <p:spTgt spid="409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normAutofit/>
          </a:bodyPr>
          <a:lstStyle/>
          <a:p>
            <a:r>
              <a:rPr lang="en-US" sz="4400" b="1" dirty="0">
                <a:effectLst/>
                <a:latin typeface="+mn-lt"/>
              </a:rPr>
              <a:t>Scopes of </a:t>
            </a:r>
            <a:r>
              <a:rPr lang="en-US" sz="4400" b="1" dirty="0" smtClean="0">
                <a:effectLst/>
                <a:latin typeface="+mn-lt"/>
              </a:rPr>
              <a:t>Practice</a:t>
            </a:r>
            <a:endParaRPr lang="en-US" sz="2800" b="1" dirty="0">
              <a:latin typeface="+mn-lt"/>
            </a:endParaRPr>
          </a:p>
        </p:txBody>
      </p:sp>
      <p:sp>
        <p:nvSpPr>
          <p:cNvPr id="4" name="Slide Number Placeholder 3"/>
          <p:cNvSpPr>
            <a:spLocks noGrp="1"/>
          </p:cNvSpPr>
          <p:nvPr>
            <p:ph type="sldNum" sz="quarter" idx="12"/>
            <p:custDataLst>
              <p:tags r:id="rId3"/>
            </p:custDataLst>
          </p:nvPr>
        </p:nvSpPr>
        <p:spPr/>
        <p:txBody>
          <a:bodyPr>
            <a:normAutofit fontScale="85000" lnSpcReduction="20000"/>
          </a:bodyPr>
          <a:lstStyle/>
          <a:p>
            <a:fld id="{1B0E86D6-327F-4F08-B17E-DE33D4E5F0C2}" type="slidenum">
              <a:rPr lang="en-US" smtClean="0"/>
              <a:pPr/>
              <a:t>44</a:t>
            </a:fld>
            <a:endParaRPr lang="en-US" dirty="0"/>
          </a:p>
        </p:txBody>
      </p:sp>
      <p:sp>
        <p:nvSpPr>
          <p:cNvPr id="3" name="Content Placeholder 2"/>
          <p:cNvSpPr>
            <a:spLocks noGrp="1"/>
          </p:cNvSpPr>
          <p:nvPr>
            <p:ph sz="quarter" idx="1"/>
            <p:custDataLst>
              <p:tags r:id="rId4"/>
            </p:custDataLst>
          </p:nvPr>
        </p:nvSpPr>
        <p:spPr>
          <a:xfrm>
            <a:off x="612648" y="1600200"/>
            <a:ext cx="8153400" cy="4800600"/>
          </a:xfrm>
        </p:spPr>
        <p:txBody>
          <a:bodyPr>
            <a:normAutofit fontScale="70000" lnSpcReduction="20000"/>
          </a:bodyPr>
          <a:lstStyle/>
          <a:p>
            <a:r>
              <a:rPr lang="en-US" dirty="0" smtClean="0"/>
              <a:t>While there are similarities in the Licensed Registered Nurse (RN) and the Licensed Practical Nurse (LPN) scope of practice, the degree of education preparation and responsibilities of each differ.</a:t>
            </a:r>
          </a:p>
          <a:p>
            <a:endParaRPr lang="en-US" dirty="0" smtClean="0"/>
          </a:p>
          <a:p>
            <a:r>
              <a:rPr lang="en-US" dirty="0" smtClean="0"/>
              <a:t>In order to be eligible for either license, the candidate must have completed the required amount of education from either an RN or LPN accredited program.</a:t>
            </a:r>
          </a:p>
          <a:p>
            <a:endParaRPr lang="en-US" dirty="0" smtClean="0"/>
          </a:p>
          <a:p>
            <a:r>
              <a:rPr lang="en-US" dirty="0" smtClean="0"/>
              <a:t>Once the accredited program has been successfully completed, the candidate is eligible to sit for the National Council Licensure Examination (NCLEX).</a:t>
            </a:r>
          </a:p>
          <a:p>
            <a:endParaRPr lang="en-US" dirty="0" smtClean="0"/>
          </a:p>
          <a:p>
            <a:r>
              <a:rPr lang="en-US" dirty="0" smtClean="0"/>
              <a:t>After successfully passing that first exam, ongoing education is required to ensure competency.  Each nurse is required to complete approved continuing education each year, or provide documentation of a State Board approved alternative.</a:t>
            </a:r>
            <a:endParaRPr lang="en-US" dirty="0"/>
          </a:p>
        </p:txBody>
      </p:sp>
    </p:spTree>
    <p:custDataLst>
      <p:tags r:id="rId1"/>
    </p:custData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normAutofit/>
          </a:bodyPr>
          <a:lstStyle/>
          <a:p>
            <a:r>
              <a:rPr lang="en-US" sz="4000" b="1" dirty="0">
                <a:effectLst/>
              </a:rPr>
              <a:t>Scopes of </a:t>
            </a:r>
            <a:r>
              <a:rPr lang="en-US" sz="4000" b="1" dirty="0" smtClean="0">
                <a:effectLst/>
              </a:rPr>
              <a:t>Practice</a:t>
            </a:r>
            <a:endParaRPr lang="en-US" sz="2800" dirty="0"/>
          </a:p>
        </p:txBody>
      </p:sp>
      <p:sp>
        <p:nvSpPr>
          <p:cNvPr id="3" name="Content Placeholder 2"/>
          <p:cNvSpPr>
            <a:spLocks noGrp="1"/>
          </p:cNvSpPr>
          <p:nvPr>
            <p:ph sz="quarter" idx="2"/>
            <p:custDataLst>
              <p:tags r:id="rId3"/>
            </p:custDataLst>
          </p:nvPr>
        </p:nvSpPr>
        <p:spPr/>
        <p:txBody>
          <a:bodyPr>
            <a:normAutofit/>
          </a:bodyPr>
          <a:lstStyle/>
          <a:p>
            <a:pPr marL="0" indent="0">
              <a:buNone/>
            </a:pPr>
            <a:r>
              <a:rPr lang="en-US" sz="2800" dirty="0" smtClean="0"/>
              <a:t>May work directly under the direction of physicians, dentists and advance practice nurses.</a:t>
            </a:r>
          </a:p>
        </p:txBody>
      </p:sp>
      <p:sp>
        <p:nvSpPr>
          <p:cNvPr id="5" name="Content Placeholder 4"/>
          <p:cNvSpPr>
            <a:spLocks noGrp="1"/>
          </p:cNvSpPr>
          <p:nvPr>
            <p:ph sz="quarter" idx="4"/>
            <p:custDataLst>
              <p:tags r:id="rId4"/>
            </p:custDataLst>
          </p:nvPr>
        </p:nvSpPr>
        <p:spPr/>
        <p:txBody>
          <a:bodyPr>
            <a:normAutofit/>
          </a:bodyPr>
          <a:lstStyle/>
          <a:p>
            <a:pPr marL="0" indent="0">
              <a:buNone/>
            </a:pPr>
            <a:r>
              <a:rPr lang="en-US" sz="2800" dirty="0" smtClean="0"/>
              <a:t>Not </a:t>
            </a:r>
            <a:r>
              <a:rPr lang="en-US" sz="2800" dirty="0"/>
              <a:t>considered  independent practitioners and must work under the direction of a Registered Nurse. </a:t>
            </a:r>
          </a:p>
          <a:p>
            <a:endParaRPr lang="en-US" sz="2800" dirty="0"/>
          </a:p>
        </p:txBody>
      </p:sp>
      <p:sp>
        <p:nvSpPr>
          <p:cNvPr id="4" name="Slide Number Placeholder 3"/>
          <p:cNvSpPr>
            <a:spLocks noGrp="1"/>
          </p:cNvSpPr>
          <p:nvPr>
            <p:ph type="sldNum" sz="quarter" idx="16"/>
            <p:custDataLst>
              <p:tags r:id="rId5"/>
            </p:custDataLst>
          </p:nvPr>
        </p:nvSpPr>
        <p:spPr/>
        <p:txBody>
          <a:bodyPr>
            <a:normAutofit fontScale="85000" lnSpcReduction="20000"/>
          </a:bodyPr>
          <a:lstStyle/>
          <a:p>
            <a:fld id="{1B0E86D6-327F-4F08-B17E-DE33D4E5F0C2}" type="slidenum">
              <a:rPr lang="en-US" smtClean="0"/>
              <a:pPr/>
              <a:t>45</a:t>
            </a:fld>
            <a:endParaRPr lang="en-US" dirty="0"/>
          </a:p>
        </p:txBody>
      </p:sp>
      <p:sp>
        <p:nvSpPr>
          <p:cNvPr id="6" name="Text Placeholder 5"/>
          <p:cNvSpPr>
            <a:spLocks noGrp="1"/>
          </p:cNvSpPr>
          <p:nvPr>
            <p:ph type="body" sz="quarter" idx="1"/>
            <p:custDataLst>
              <p:tags r:id="rId6"/>
            </p:custDataLst>
          </p:nvPr>
        </p:nvSpPr>
        <p:spPr>
          <a:xfrm>
            <a:off x="609600" y="1600200"/>
            <a:ext cx="3886200" cy="792480"/>
          </a:xfrm>
        </p:spPr>
        <p:txBody>
          <a:bodyPr/>
          <a:lstStyle/>
          <a:p>
            <a:r>
              <a:rPr lang="en-US" sz="2800" dirty="0" smtClean="0"/>
              <a:t>Registered Nurses</a:t>
            </a:r>
            <a:r>
              <a:rPr lang="en-US" dirty="0" smtClean="0"/>
              <a:t>	</a:t>
            </a:r>
            <a:endParaRPr lang="en-US" dirty="0"/>
          </a:p>
        </p:txBody>
      </p:sp>
      <p:sp>
        <p:nvSpPr>
          <p:cNvPr id="7" name="Text Placeholder 6"/>
          <p:cNvSpPr>
            <a:spLocks noGrp="1"/>
          </p:cNvSpPr>
          <p:nvPr>
            <p:ph type="body" sz="quarter" idx="3"/>
            <p:custDataLst>
              <p:tags r:id="rId7"/>
            </p:custDataLst>
          </p:nvPr>
        </p:nvSpPr>
        <p:spPr>
          <a:xfrm>
            <a:off x="4800600" y="1600200"/>
            <a:ext cx="3886200" cy="792480"/>
          </a:xfrm>
        </p:spPr>
        <p:txBody>
          <a:bodyPr>
            <a:noAutofit/>
          </a:bodyPr>
          <a:lstStyle/>
          <a:p>
            <a:r>
              <a:rPr lang="en-US" sz="2800" dirty="0" smtClean="0"/>
              <a:t>Licensed Practical Nurses</a:t>
            </a:r>
            <a:endParaRPr lang="en-US" sz="2800" dirty="0"/>
          </a:p>
        </p:txBody>
      </p:sp>
    </p:spTree>
    <p:custDataLst>
      <p:tags r:id="rId1"/>
    </p:custData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noFill/>
          <a:ln>
            <a:noFill/>
          </a:ln>
        </p:spPr>
        <p:txBody>
          <a:bodyPr>
            <a:normAutofit fontScale="90000"/>
          </a:bodyPr>
          <a:lstStyle/>
          <a:p>
            <a:r>
              <a:rPr lang="en-US" sz="4900" b="1" dirty="0">
                <a:effectLst/>
                <a:latin typeface="+mn-lt"/>
              </a:rPr>
              <a:t>Scopes of </a:t>
            </a:r>
            <a:r>
              <a:rPr lang="en-US" sz="4900" b="1" dirty="0" smtClean="0">
                <a:effectLst/>
                <a:latin typeface="+mn-lt"/>
              </a:rPr>
              <a:t>Practice</a:t>
            </a:r>
            <a:br>
              <a:rPr lang="en-US" sz="4900" b="1" dirty="0" smtClean="0">
                <a:effectLst/>
                <a:latin typeface="+mn-lt"/>
              </a:rPr>
            </a:br>
            <a:r>
              <a:rPr lang="en-US" sz="4000" b="1" dirty="0" smtClean="0">
                <a:effectLst/>
                <a:latin typeface="+mn-lt"/>
                <a:ea typeface="Verdana" panose="020B0604030504040204" pitchFamily="34" charset="0"/>
                <a:cs typeface="Verdana" panose="020B0604030504040204" pitchFamily="34" charset="0"/>
              </a:rPr>
              <a:t>N</a:t>
            </a:r>
            <a:r>
              <a:rPr lang="en-US" sz="4000" b="1" dirty="0" smtClean="0">
                <a:effectLst/>
                <a:latin typeface="+mn-lt"/>
                <a:ea typeface="Times New Roman"/>
                <a:cs typeface="Verdana"/>
              </a:rPr>
              <a:t>on-Licensed Personnel</a:t>
            </a:r>
            <a:endParaRPr lang="en-US" sz="4000" b="1" dirty="0">
              <a:latin typeface="+mn-lt"/>
            </a:endParaRPr>
          </a:p>
        </p:txBody>
      </p:sp>
      <p:sp>
        <p:nvSpPr>
          <p:cNvPr id="4" name="Slide Number Placeholder 3"/>
          <p:cNvSpPr>
            <a:spLocks noGrp="1"/>
          </p:cNvSpPr>
          <p:nvPr>
            <p:ph type="sldNum" sz="quarter" idx="12"/>
            <p:custDataLst>
              <p:tags r:id="rId3"/>
            </p:custDataLst>
          </p:nvPr>
        </p:nvSpPr>
        <p:spPr/>
        <p:txBody>
          <a:bodyPr>
            <a:normAutofit fontScale="85000" lnSpcReduction="20000"/>
          </a:bodyPr>
          <a:lstStyle/>
          <a:p>
            <a:fld id="{1B0E86D6-327F-4F08-B17E-DE33D4E5F0C2}" type="slidenum">
              <a:rPr lang="en-US" smtClean="0"/>
              <a:pPr/>
              <a:t>46</a:t>
            </a:fld>
            <a:endParaRPr lang="en-US" dirty="0"/>
          </a:p>
        </p:txBody>
      </p:sp>
      <p:sp>
        <p:nvSpPr>
          <p:cNvPr id="3" name="Content Placeholder 2"/>
          <p:cNvSpPr>
            <a:spLocks noGrp="1"/>
          </p:cNvSpPr>
          <p:nvPr>
            <p:ph sz="quarter" idx="1"/>
            <p:custDataLst>
              <p:tags r:id="rId4"/>
            </p:custDataLst>
          </p:nvPr>
        </p:nvSpPr>
        <p:spPr/>
        <p:txBody>
          <a:bodyPr>
            <a:normAutofit fontScale="92500" lnSpcReduction="20000"/>
          </a:bodyPr>
          <a:lstStyle/>
          <a:p>
            <a:pPr>
              <a:spcBef>
                <a:spcPts val="0"/>
              </a:spcBef>
            </a:pPr>
            <a:r>
              <a:rPr lang="en-US" dirty="0">
                <a:ea typeface="Times New Roman"/>
                <a:cs typeface="Verdana"/>
              </a:rPr>
              <a:t>After successfully completing this course, the non-licensed personnel will receive a certificate and be qualified to participate in medication administration at SCL agencies.  </a:t>
            </a:r>
            <a:endParaRPr lang="en-US" dirty="0" smtClean="0">
              <a:ea typeface="Times New Roman"/>
              <a:cs typeface="Verdana"/>
            </a:endParaRPr>
          </a:p>
          <a:p>
            <a:pPr marL="0" indent="0">
              <a:spcBef>
                <a:spcPts val="0"/>
              </a:spcBef>
              <a:buNone/>
            </a:pPr>
            <a:endParaRPr lang="en-US" dirty="0" smtClean="0">
              <a:ea typeface="Times New Roman"/>
              <a:cs typeface="Verdana"/>
            </a:endParaRPr>
          </a:p>
          <a:p>
            <a:pPr>
              <a:spcBef>
                <a:spcPts val="0"/>
              </a:spcBef>
            </a:pPr>
            <a:r>
              <a:rPr lang="en-US" dirty="0" smtClean="0">
                <a:ea typeface="Times New Roman"/>
                <a:cs typeface="Verdana"/>
              </a:rPr>
              <a:t>Each </a:t>
            </a:r>
            <a:r>
              <a:rPr lang="en-US" dirty="0">
                <a:ea typeface="Times New Roman"/>
                <a:cs typeface="Verdana"/>
              </a:rPr>
              <a:t>SCL provider agency is responsible for developing policies and procedures to ensure ongoing training and competency of non-licensed personnel</a:t>
            </a:r>
            <a:r>
              <a:rPr lang="en-US" dirty="0" smtClean="0">
                <a:ea typeface="Times New Roman"/>
                <a:cs typeface="Verdana"/>
              </a:rPr>
              <a:t>.</a:t>
            </a:r>
          </a:p>
          <a:p>
            <a:pPr marL="0" indent="0">
              <a:spcBef>
                <a:spcPts val="0"/>
              </a:spcBef>
              <a:buNone/>
            </a:pPr>
            <a:endParaRPr lang="en-US" dirty="0" smtClean="0">
              <a:ea typeface="Times New Roman"/>
              <a:cs typeface="Verdana"/>
            </a:endParaRPr>
          </a:p>
          <a:p>
            <a:pPr marL="0" marR="0" indent="0" algn="ctr">
              <a:spcBef>
                <a:spcPts val="0"/>
              </a:spcBef>
              <a:spcAft>
                <a:spcPts val="0"/>
              </a:spcAft>
              <a:buNone/>
            </a:pPr>
            <a:r>
              <a:rPr lang="en-US" sz="2800" b="1" i="1" dirty="0">
                <a:solidFill>
                  <a:srgbClr val="FF0000"/>
                </a:solidFill>
                <a:ea typeface="Times New Roman"/>
                <a:cs typeface="Verdana"/>
              </a:rPr>
              <a:t>**The certificate of completion in no way identifies non-licensed </a:t>
            </a:r>
            <a:r>
              <a:rPr lang="en-US" sz="2800" b="1" i="1" dirty="0" smtClean="0">
                <a:solidFill>
                  <a:srgbClr val="FF0000"/>
                </a:solidFill>
                <a:ea typeface="Times New Roman"/>
                <a:cs typeface="Verdana"/>
              </a:rPr>
              <a:t>personnel as </a:t>
            </a:r>
            <a:r>
              <a:rPr lang="en-US" sz="2800" b="1" i="1" dirty="0">
                <a:solidFill>
                  <a:srgbClr val="FF0000"/>
                </a:solidFill>
                <a:ea typeface="Times New Roman"/>
                <a:cs typeface="Verdana"/>
              </a:rPr>
              <a:t>a Certified Medication Administration Technician. **</a:t>
            </a:r>
            <a:endParaRPr lang="en-US" sz="2400" b="1" dirty="0">
              <a:solidFill>
                <a:srgbClr val="FF0000"/>
              </a:solidFill>
              <a:ea typeface="Times New Roman"/>
            </a:endParaRPr>
          </a:p>
          <a:p>
            <a:pPr marL="0" marR="0" indent="0" algn="ctr">
              <a:spcBef>
                <a:spcPts val="0"/>
              </a:spcBef>
              <a:spcAft>
                <a:spcPts val="0"/>
              </a:spcAft>
              <a:buNone/>
            </a:pPr>
            <a:endParaRPr lang="en-US" sz="2800" dirty="0">
              <a:latin typeface="Times New Roman"/>
              <a:ea typeface="Times New Roman"/>
            </a:endParaRPr>
          </a:p>
          <a:p>
            <a:pPr marL="0" indent="0">
              <a:buNone/>
            </a:pPr>
            <a:endParaRPr lang="en-US" dirty="0"/>
          </a:p>
        </p:txBody>
      </p:sp>
    </p:spTree>
    <p:custDataLst>
      <p:tags r:id="rId1"/>
    </p:custDataLst>
    <p:extLst>
      <p:ext uri="{BB962C8B-B14F-4D97-AF65-F5344CB8AC3E}">
        <p14:creationId xmlns:p14="http://schemas.microsoft.com/office/powerpoint/2010/main" val="158629389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noAutofit/>
          </a:bodyPr>
          <a:lstStyle/>
          <a:p>
            <a:r>
              <a:rPr lang="en-US" sz="3600" b="1" dirty="0" smtClean="0">
                <a:latin typeface="+mn-lt"/>
              </a:rPr>
              <a:t>Other Legal Considerations in Medication Administration</a:t>
            </a:r>
            <a:endParaRPr lang="en-US" sz="3600" dirty="0">
              <a:latin typeface="+mn-lt"/>
            </a:endParaRPr>
          </a:p>
        </p:txBody>
      </p:sp>
      <p:sp>
        <p:nvSpPr>
          <p:cNvPr id="4" name="Slide Number Placeholder 3"/>
          <p:cNvSpPr>
            <a:spLocks noGrp="1"/>
          </p:cNvSpPr>
          <p:nvPr>
            <p:ph type="sldNum" sz="quarter" idx="12"/>
            <p:custDataLst>
              <p:tags r:id="rId3"/>
            </p:custDataLst>
          </p:nvPr>
        </p:nvSpPr>
        <p:spPr/>
        <p:txBody>
          <a:bodyPr>
            <a:normAutofit fontScale="85000" lnSpcReduction="20000"/>
          </a:bodyPr>
          <a:lstStyle/>
          <a:p>
            <a:fld id="{1B0E86D6-327F-4F08-B17E-DE33D4E5F0C2}" type="slidenum">
              <a:rPr lang="en-US" smtClean="0"/>
              <a:pPr/>
              <a:t>47</a:t>
            </a:fld>
            <a:endParaRPr lang="en-US" dirty="0"/>
          </a:p>
        </p:txBody>
      </p:sp>
      <p:sp>
        <p:nvSpPr>
          <p:cNvPr id="3" name="Content Placeholder 2"/>
          <p:cNvSpPr>
            <a:spLocks noGrp="1"/>
          </p:cNvSpPr>
          <p:nvPr>
            <p:ph sz="quarter" idx="1"/>
            <p:custDataLst>
              <p:tags r:id="rId4"/>
            </p:custDataLst>
          </p:nvPr>
        </p:nvSpPr>
        <p:spPr>
          <a:solidFill>
            <a:schemeClr val="bg1"/>
          </a:solidFill>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marL="0" indent="0">
              <a:buNone/>
            </a:pPr>
            <a:r>
              <a:rPr lang="en-US" sz="2800" b="1" dirty="0" smtClean="0">
                <a:solidFill>
                  <a:schemeClr val="tx1"/>
                </a:solidFill>
              </a:rPr>
              <a:t>Packaging of Medications</a:t>
            </a:r>
          </a:p>
          <a:p>
            <a:pPr marL="914400" indent="-457200"/>
            <a:r>
              <a:rPr lang="en-US" sz="2800" dirty="0" smtClean="0"/>
              <a:t>Pharmacies have the responsibility of dispensing medications in a way that will ensure an individual's safety. </a:t>
            </a:r>
          </a:p>
          <a:p>
            <a:pPr marL="914400" indent="-457200"/>
            <a:r>
              <a:rPr lang="en-US" sz="2800" dirty="0" smtClean="0"/>
              <a:t>Medications prescribed for individuals utilizing SCL supports and services are often packaged in what are called unit doses (one dose of medication in each area of package). </a:t>
            </a:r>
          </a:p>
          <a:p>
            <a:pPr marL="914400" indent="-457200"/>
            <a:r>
              <a:rPr lang="en-US" sz="2800" b="1" dirty="0" smtClean="0"/>
              <a:t>It is illegal to transfer medication from one container to another container pursuant to KRS 315.010 and KRS 217.182(6).  </a:t>
            </a:r>
          </a:p>
        </p:txBody>
      </p:sp>
    </p:spTree>
    <p:custDataLst>
      <p:tags r:id="rId1"/>
    </p:custData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noAutofit/>
          </a:bodyPr>
          <a:lstStyle/>
          <a:p>
            <a:r>
              <a:rPr lang="en-US" sz="4000" b="1" dirty="0" smtClean="0">
                <a:latin typeface="Franklin Gothic Book" panose="020B0503020102020204" pitchFamily="34" charset="0"/>
              </a:rPr>
              <a:t>Other Legal Considerations in Medication Administration</a:t>
            </a:r>
            <a:endParaRPr lang="en-US" sz="4000" dirty="0">
              <a:latin typeface="Franklin Gothic Book" panose="020B0503020102020204" pitchFamily="34" charset="0"/>
            </a:endParaRPr>
          </a:p>
        </p:txBody>
      </p:sp>
      <p:sp>
        <p:nvSpPr>
          <p:cNvPr id="4" name="Slide Number Placeholder 3"/>
          <p:cNvSpPr>
            <a:spLocks noGrp="1"/>
          </p:cNvSpPr>
          <p:nvPr>
            <p:ph type="sldNum" sz="quarter" idx="12"/>
            <p:custDataLst>
              <p:tags r:id="rId3"/>
            </p:custDataLst>
          </p:nvPr>
        </p:nvSpPr>
        <p:spPr/>
        <p:txBody>
          <a:bodyPr>
            <a:normAutofit fontScale="85000" lnSpcReduction="20000"/>
          </a:bodyPr>
          <a:lstStyle/>
          <a:p>
            <a:fld id="{1B0E86D6-327F-4F08-B17E-DE33D4E5F0C2}" type="slidenum">
              <a:rPr lang="en-US" smtClean="0"/>
              <a:pPr/>
              <a:t>48</a:t>
            </a:fld>
            <a:endParaRPr lang="en-US" dirty="0"/>
          </a:p>
        </p:txBody>
      </p:sp>
      <p:sp>
        <p:nvSpPr>
          <p:cNvPr id="3" name="Content Placeholder 2"/>
          <p:cNvSpPr>
            <a:spLocks noGrp="1"/>
          </p:cNvSpPr>
          <p:nvPr>
            <p:ph sz="quarter" idx="1"/>
            <p:custDataLst>
              <p:tags r:id="rId4"/>
            </p:custDataLst>
          </p:nvPr>
        </p:nvSpPr>
        <p:spPr>
          <a:xfrm>
            <a:off x="457200" y="1600201"/>
            <a:ext cx="8229600" cy="5029199"/>
          </a:xfrm>
          <a:solidFill>
            <a:schemeClr val="bg1"/>
          </a:solidFill>
        </p:spPr>
        <p:style>
          <a:lnRef idx="1">
            <a:schemeClr val="accent1"/>
          </a:lnRef>
          <a:fillRef idx="2">
            <a:schemeClr val="accent1"/>
          </a:fillRef>
          <a:effectRef idx="1">
            <a:schemeClr val="accent1"/>
          </a:effectRef>
          <a:fontRef idx="minor">
            <a:schemeClr val="dk1"/>
          </a:fontRef>
        </p:style>
        <p:txBody>
          <a:bodyPr>
            <a:normAutofit fontScale="55000" lnSpcReduction="20000"/>
          </a:bodyPr>
          <a:lstStyle/>
          <a:p>
            <a:pPr marL="0" indent="0">
              <a:buNone/>
            </a:pPr>
            <a:r>
              <a:rPr lang="en-US" sz="4400" b="1" dirty="0" smtClean="0">
                <a:solidFill>
                  <a:schemeClr val="tx1"/>
                </a:solidFill>
              </a:rPr>
              <a:t>Storage of Medications</a:t>
            </a:r>
          </a:p>
          <a:p>
            <a:pPr marL="914400" indent="-457200"/>
            <a:r>
              <a:rPr lang="en-US" sz="3600" b="1" dirty="0" smtClean="0"/>
              <a:t>ALL medications will be kept locked </a:t>
            </a:r>
            <a:r>
              <a:rPr lang="en-US" sz="3600" dirty="0" smtClean="0"/>
              <a:t>in accordance with agency policies and procedures following DEA (Drug Enforcement Agency) requirements. </a:t>
            </a:r>
          </a:p>
          <a:p>
            <a:pPr marL="914400" indent="-457200"/>
            <a:r>
              <a:rPr lang="en-US" sz="3600" b="1" dirty="0" smtClean="0"/>
              <a:t>Controlled/scheduled medications must be kept separate from other medications and under double lock and key</a:t>
            </a:r>
            <a:r>
              <a:rPr lang="en-US" sz="3600" dirty="0" smtClean="0"/>
              <a:t>. </a:t>
            </a:r>
          </a:p>
          <a:p>
            <a:pPr marL="1394460" lvl="2" indent="-342900"/>
            <a:r>
              <a:rPr lang="en-US" sz="3600" b="1" dirty="0" smtClean="0">
                <a:solidFill>
                  <a:srgbClr val="0070C0"/>
                </a:solidFill>
              </a:rPr>
              <a:t>RECOMMENDATION:  </a:t>
            </a:r>
            <a:r>
              <a:rPr lang="en-US" sz="3600" dirty="0" smtClean="0"/>
              <a:t>These medications be placed in a locked box within a locked cabinet to ensure safety. </a:t>
            </a:r>
          </a:p>
          <a:p>
            <a:pPr marL="914400" indent="-457200"/>
            <a:r>
              <a:rPr lang="en-US" sz="3600" dirty="0" smtClean="0"/>
              <a:t>Responsibility of persons administering medications to count the controlled medications per the agency’s policy, and sign an agency form stating they have counted and the count is accurate. </a:t>
            </a:r>
          </a:p>
          <a:p>
            <a:pPr marL="1508760" lvl="2" indent="-457200"/>
            <a:r>
              <a:rPr lang="en-US" sz="3600" b="1" dirty="0" smtClean="0">
                <a:solidFill>
                  <a:srgbClr val="0070C0"/>
                </a:solidFill>
              </a:rPr>
              <a:t>RECOMMENDATION:</a:t>
            </a:r>
            <a:r>
              <a:rPr lang="en-US" sz="3300" b="1" dirty="0" smtClean="0">
                <a:solidFill>
                  <a:srgbClr val="0070C0"/>
                </a:solidFill>
              </a:rPr>
              <a:t>  </a:t>
            </a:r>
            <a:r>
              <a:rPr lang="en-US" sz="3600" dirty="0" smtClean="0"/>
              <a:t>If the count is not accurate immediate action should take place to identify why the count is off. </a:t>
            </a:r>
          </a:p>
          <a:p>
            <a:pPr marL="914400" indent="-457200"/>
            <a:r>
              <a:rPr lang="en-US" sz="3600" dirty="0" smtClean="0"/>
              <a:t>Counts will be done in accordance with agency policy and procedures, with counts performed by two separate SCL staff when possible. </a:t>
            </a:r>
            <a:endParaRPr lang="en-US" sz="3600" dirty="0"/>
          </a:p>
        </p:txBody>
      </p:sp>
      <p:pic>
        <p:nvPicPr>
          <p:cNvPr id="15362" name="Picture 2" descr="C:\Users\Linda.mcauliffe\AppData\Local\Microsoft\Windows\Temporary Internet Files\Content.IE5\MMG0J0WW\MC900431534[1].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200" y="2209801"/>
            <a:ext cx="806026" cy="12954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3">
                                            <p:txEl>
                                              <p:pRg st="2" end="2"/>
                                            </p:txEl>
                                          </p:spTgt>
                                        </p:tgtEl>
                                        <p:attrNameLst>
                                          <p:attrName>r</p:attrName>
                                        </p:attrNameLst>
                                      </p:cBhvr>
                                    </p:animRot>
                                    <p:animRot by="-240000">
                                      <p:cBhvr>
                                        <p:cTn id="7" dur="200" fill="hold">
                                          <p:stCondLst>
                                            <p:cond delay="200"/>
                                          </p:stCondLst>
                                        </p:cTn>
                                        <p:tgtEl>
                                          <p:spTgt spid="3">
                                            <p:txEl>
                                              <p:pRg st="2" end="2"/>
                                            </p:txEl>
                                          </p:spTgt>
                                        </p:tgtEl>
                                        <p:attrNameLst>
                                          <p:attrName>r</p:attrName>
                                        </p:attrNameLst>
                                      </p:cBhvr>
                                    </p:animRot>
                                    <p:animRot by="240000">
                                      <p:cBhvr>
                                        <p:cTn id="8" dur="200" fill="hold">
                                          <p:stCondLst>
                                            <p:cond delay="400"/>
                                          </p:stCondLst>
                                        </p:cTn>
                                        <p:tgtEl>
                                          <p:spTgt spid="3">
                                            <p:txEl>
                                              <p:pRg st="2" end="2"/>
                                            </p:txEl>
                                          </p:spTgt>
                                        </p:tgtEl>
                                        <p:attrNameLst>
                                          <p:attrName>r</p:attrName>
                                        </p:attrNameLst>
                                      </p:cBhvr>
                                    </p:animRot>
                                    <p:animRot by="-240000">
                                      <p:cBhvr>
                                        <p:cTn id="9" dur="200" fill="hold">
                                          <p:stCondLst>
                                            <p:cond delay="600"/>
                                          </p:stCondLst>
                                        </p:cTn>
                                        <p:tgtEl>
                                          <p:spTgt spid="3">
                                            <p:txEl>
                                              <p:pRg st="2" end="2"/>
                                            </p:txEl>
                                          </p:spTgt>
                                        </p:tgtEl>
                                        <p:attrNameLst>
                                          <p:attrName>r</p:attrName>
                                        </p:attrNameLst>
                                      </p:cBhvr>
                                    </p:animRot>
                                    <p:animRot by="120000">
                                      <p:cBhvr>
                                        <p:cTn id="10" dur="200" fill="hold">
                                          <p:stCondLst>
                                            <p:cond delay="800"/>
                                          </p:stCondLst>
                                        </p:cTn>
                                        <p:tgtEl>
                                          <p:spTgt spid="3">
                                            <p:txEl>
                                              <p:pRg st="2" end="2"/>
                                            </p:txEl>
                                          </p:spTgt>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32" presetClass="emph" presetSubtype="0" fill="hold" nodeType="clickEffect">
                                  <p:stCondLst>
                                    <p:cond delay="0"/>
                                  </p:stCondLst>
                                  <p:childTnLst>
                                    <p:animRot by="120000">
                                      <p:cBhvr>
                                        <p:cTn id="14" dur="100" fill="hold">
                                          <p:stCondLst>
                                            <p:cond delay="0"/>
                                          </p:stCondLst>
                                        </p:cTn>
                                        <p:tgtEl>
                                          <p:spTgt spid="3">
                                            <p:txEl>
                                              <p:pRg st="3" end="3"/>
                                            </p:txEl>
                                          </p:spTgt>
                                        </p:tgtEl>
                                        <p:attrNameLst>
                                          <p:attrName>r</p:attrName>
                                        </p:attrNameLst>
                                      </p:cBhvr>
                                    </p:animRot>
                                    <p:animRot by="-240000">
                                      <p:cBhvr>
                                        <p:cTn id="15" dur="200" fill="hold">
                                          <p:stCondLst>
                                            <p:cond delay="200"/>
                                          </p:stCondLst>
                                        </p:cTn>
                                        <p:tgtEl>
                                          <p:spTgt spid="3">
                                            <p:txEl>
                                              <p:pRg st="3" end="3"/>
                                            </p:txEl>
                                          </p:spTgt>
                                        </p:tgtEl>
                                        <p:attrNameLst>
                                          <p:attrName>r</p:attrName>
                                        </p:attrNameLst>
                                      </p:cBhvr>
                                    </p:animRot>
                                    <p:animRot by="240000">
                                      <p:cBhvr>
                                        <p:cTn id="16" dur="200" fill="hold">
                                          <p:stCondLst>
                                            <p:cond delay="400"/>
                                          </p:stCondLst>
                                        </p:cTn>
                                        <p:tgtEl>
                                          <p:spTgt spid="3">
                                            <p:txEl>
                                              <p:pRg st="3" end="3"/>
                                            </p:txEl>
                                          </p:spTgt>
                                        </p:tgtEl>
                                        <p:attrNameLst>
                                          <p:attrName>r</p:attrName>
                                        </p:attrNameLst>
                                      </p:cBhvr>
                                    </p:animRot>
                                    <p:animRot by="-240000">
                                      <p:cBhvr>
                                        <p:cTn id="17" dur="200" fill="hold">
                                          <p:stCondLst>
                                            <p:cond delay="600"/>
                                          </p:stCondLst>
                                        </p:cTn>
                                        <p:tgtEl>
                                          <p:spTgt spid="3">
                                            <p:txEl>
                                              <p:pRg st="3" end="3"/>
                                            </p:txEl>
                                          </p:spTgt>
                                        </p:tgtEl>
                                        <p:attrNameLst>
                                          <p:attrName>r</p:attrName>
                                        </p:attrNameLst>
                                      </p:cBhvr>
                                    </p:animRot>
                                    <p:animRot by="120000">
                                      <p:cBhvr>
                                        <p:cTn id="18" dur="200" fill="hold">
                                          <p:stCondLst>
                                            <p:cond delay="800"/>
                                          </p:stCondLst>
                                        </p:cTn>
                                        <p:tgtEl>
                                          <p:spTgt spid="3">
                                            <p:txEl>
                                              <p:pRg st="3" end="3"/>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noAutofit/>
          </a:bodyPr>
          <a:lstStyle/>
          <a:p>
            <a:r>
              <a:rPr lang="en-US" sz="4000" b="1" dirty="0" smtClean="0">
                <a:latin typeface="+mn-lt"/>
              </a:rPr>
              <a:t>Other Legal Considerations in</a:t>
            </a:r>
            <a:br>
              <a:rPr lang="en-US" sz="4000" b="1" dirty="0" smtClean="0">
                <a:latin typeface="+mn-lt"/>
              </a:rPr>
            </a:br>
            <a:r>
              <a:rPr lang="en-US" sz="4000" b="1" dirty="0" smtClean="0">
                <a:latin typeface="+mn-lt"/>
              </a:rPr>
              <a:t> Medication Administration</a:t>
            </a:r>
            <a:endParaRPr lang="en-US" sz="4000" dirty="0">
              <a:latin typeface="+mn-lt"/>
            </a:endParaRPr>
          </a:p>
        </p:txBody>
      </p:sp>
      <p:sp>
        <p:nvSpPr>
          <p:cNvPr id="4" name="Slide Number Placeholder 3"/>
          <p:cNvSpPr>
            <a:spLocks noGrp="1"/>
          </p:cNvSpPr>
          <p:nvPr>
            <p:ph type="sldNum" sz="quarter" idx="12"/>
            <p:custDataLst>
              <p:tags r:id="rId3"/>
            </p:custDataLst>
          </p:nvPr>
        </p:nvSpPr>
        <p:spPr/>
        <p:txBody>
          <a:bodyPr>
            <a:normAutofit/>
          </a:bodyPr>
          <a:lstStyle/>
          <a:p>
            <a:fld id="{1B0E86D6-327F-4F08-B17E-DE33D4E5F0C2}" type="slidenum">
              <a:rPr lang="en-US" smtClean="0"/>
              <a:pPr/>
              <a:t>49</a:t>
            </a:fld>
            <a:endParaRPr lang="en-US" dirty="0"/>
          </a:p>
        </p:txBody>
      </p:sp>
      <p:pic>
        <p:nvPicPr>
          <p:cNvPr id="1026" name="Picture 2" descr="C:\Users\Benita.jackie\AppData\Local\Microsoft\Windows\Temporary Internet Files\Content.IE5\OIQRE429\2149128060_a88a82563b_m[1].jpg"/>
          <p:cNvPicPr>
            <a:picLocks noChangeAspect="1" noChangeArrowheads="1"/>
          </p:cNvPicPr>
          <p:nvPr>
            <p:custDataLst>
              <p:tags r:id="rId4"/>
            </p:custDataLst>
          </p:nvPr>
        </p:nvPicPr>
        <p:blipFill>
          <a:blip r:embed="rId11">
            <a:extLst>
              <a:ext uri="{28A0092B-C50C-407E-A947-70E740481C1C}">
                <a14:useLocalDpi xmlns:a14="http://schemas.microsoft.com/office/drawing/2010/main" val="0"/>
              </a:ext>
            </a:extLst>
          </a:blip>
          <a:srcRect/>
          <a:stretch>
            <a:fillRect/>
          </a:stretch>
        </p:blipFill>
        <p:spPr bwMode="auto">
          <a:xfrm>
            <a:off x="228600" y="2209800"/>
            <a:ext cx="1371600" cy="13716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6" name="Picture 2" descr="C:\Users\Benita.jackie\AppData\Local\Microsoft\Windows\Temporary Internet Files\Content.IE5\HV4P2TBS\features-031[1].pn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086600" y="3583258"/>
            <a:ext cx="2057400" cy="12573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custDataLst>
              <p:tags r:id="rId5"/>
            </p:custDataLst>
          </p:nvPr>
        </p:nvSpPr>
        <p:spPr>
          <a:xfrm>
            <a:off x="1295400" y="1443335"/>
            <a:ext cx="6264198" cy="461665"/>
          </a:xfrm>
          <a:prstGeom prst="rect">
            <a:avLst/>
          </a:prstGeom>
          <a:noFill/>
        </p:spPr>
        <p:txBody>
          <a:bodyPr wrap="square" rtlCol="0">
            <a:spAutoFit/>
          </a:bodyPr>
          <a:lstStyle/>
          <a:p>
            <a:pPr algn="ctr"/>
            <a:r>
              <a:rPr lang="en-US" sz="2400" b="1" dirty="0" smtClean="0"/>
              <a:t>STORAGE OF MEDICATIONS  - CONTINUED</a:t>
            </a:r>
            <a:endParaRPr lang="en-US" sz="2400" b="1" dirty="0"/>
          </a:p>
        </p:txBody>
      </p:sp>
      <p:sp>
        <p:nvSpPr>
          <p:cNvPr id="10" name="TextBox 9"/>
          <p:cNvSpPr txBox="1"/>
          <p:nvPr>
            <p:custDataLst>
              <p:tags r:id="rId6"/>
            </p:custDataLst>
          </p:nvPr>
        </p:nvSpPr>
        <p:spPr>
          <a:xfrm>
            <a:off x="1600200" y="2209800"/>
            <a:ext cx="6934200" cy="1200329"/>
          </a:xfrm>
          <a:prstGeom prst="rect">
            <a:avLst/>
          </a:prstGeom>
          <a:noFill/>
        </p:spPr>
        <p:txBody>
          <a:bodyPr wrap="square" rtlCol="0">
            <a:spAutoFit/>
          </a:bodyPr>
          <a:lstStyle/>
          <a:p>
            <a:r>
              <a:rPr lang="en-US" sz="2400" dirty="0" smtClean="0"/>
              <a:t>Medications requiring refrigeration will be kept either in a locked refrigerator designated for medications, or in a lockable container secured in the refrigerator.</a:t>
            </a:r>
            <a:endParaRPr lang="en-US" sz="2400" dirty="0"/>
          </a:p>
        </p:txBody>
      </p:sp>
      <p:sp>
        <p:nvSpPr>
          <p:cNvPr id="11" name="TextBox 10"/>
          <p:cNvSpPr txBox="1"/>
          <p:nvPr>
            <p:custDataLst>
              <p:tags r:id="rId7"/>
            </p:custDataLst>
          </p:nvPr>
        </p:nvSpPr>
        <p:spPr>
          <a:xfrm>
            <a:off x="136602" y="3640229"/>
            <a:ext cx="7102398" cy="1200329"/>
          </a:xfrm>
          <a:prstGeom prst="rect">
            <a:avLst/>
          </a:prstGeom>
          <a:noFill/>
        </p:spPr>
        <p:txBody>
          <a:bodyPr wrap="square" rtlCol="0">
            <a:spAutoFit/>
          </a:bodyPr>
          <a:lstStyle/>
          <a:p>
            <a:r>
              <a:rPr lang="en-US" sz="2400" dirty="0" smtClean="0"/>
              <a:t>Per SCL regulation, if the medication is a controlled substance, it will be double locked.  This must be clearly identified per agency policy.</a:t>
            </a:r>
            <a:endParaRPr lang="en-US" sz="2400" dirty="0"/>
          </a:p>
        </p:txBody>
      </p:sp>
      <p:pic>
        <p:nvPicPr>
          <p:cNvPr id="13" name="Picture 3" descr="C:\Users\Benita.jackie\AppData\Local\Microsoft\Windows\Temporary Internet Files\Content.IE5\6DEGGOON\cold_thermometer[1].pn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rot="19881724">
            <a:off x="342900" y="5105400"/>
            <a:ext cx="1905000" cy="175260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custDataLst>
              <p:tags r:id="rId8"/>
            </p:custDataLst>
          </p:nvPr>
        </p:nvSpPr>
        <p:spPr>
          <a:xfrm>
            <a:off x="2895600" y="4875870"/>
            <a:ext cx="5638800" cy="1569660"/>
          </a:xfrm>
          <a:prstGeom prst="rect">
            <a:avLst/>
          </a:prstGeom>
          <a:noFill/>
        </p:spPr>
        <p:txBody>
          <a:bodyPr wrap="square" rtlCol="0">
            <a:spAutoFit/>
          </a:bodyPr>
          <a:lstStyle/>
          <a:p>
            <a:r>
              <a:rPr lang="en-US" sz="2400" dirty="0" smtClean="0"/>
              <a:t>Temperature of the refrigerator will be checked according to agency policy.  Temperatures should be maintained between 33 and 45 degrees Fahrenheit.</a:t>
            </a:r>
            <a:endParaRPr lang="en-US" sz="2400" dirty="0"/>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1026"/>
                                        </p:tgtEl>
                                      </p:cBhvr>
                                    </p:animEffect>
                                    <p:animScale>
                                      <p:cBhvr>
                                        <p:cTn id="7" dur="250" autoRev="1" fill="hold"/>
                                        <p:tgtEl>
                                          <p:spTgt spid="1026"/>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heel(1)">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circle(in)">
                                      <p:cBhvr>
                                        <p:cTn id="17"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noAutofit/>
          </a:bodyPr>
          <a:lstStyle/>
          <a:p>
            <a:r>
              <a:rPr lang="en-US" sz="4000" b="1" dirty="0" smtClean="0">
                <a:latin typeface="+mn-lt"/>
              </a:rPr>
              <a:t>Other Legal Considerations in Medication Administration</a:t>
            </a:r>
            <a:endParaRPr lang="en-US" sz="4000" dirty="0">
              <a:latin typeface="+mn-lt"/>
            </a:endParaRPr>
          </a:p>
        </p:txBody>
      </p:sp>
      <p:sp>
        <p:nvSpPr>
          <p:cNvPr id="4" name="Slide Number Placeholder 3"/>
          <p:cNvSpPr>
            <a:spLocks noGrp="1"/>
          </p:cNvSpPr>
          <p:nvPr>
            <p:ph type="sldNum" sz="quarter" idx="12"/>
            <p:custDataLst>
              <p:tags r:id="rId3"/>
            </p:custDataLst>
          </p:nvPr>
        </p:nvSpPr>
        <p:spPr/>
        <p:txBody>
          <a:bodyPr>
            <a:normAutofit fontScale="85000" lnSpcReduction="20000"/>
          </a:bodyPr>
          <a:lstStyle/>
          <a:p>
            <a:fld id="{1B0E86D6-327F-4F08-B17E-DE33D4E5F0C2}" type="slidenum">
              <a:rPr lang="en-US" smtClean="0"/>
              <a:pPr/>
              <a:t>50</a:t>
            </a:fld>
            <a:endParaRPr lang="en-US" dirty="0"/>
          </a:p>
        </p:txBody>
      </p:sp>
      <p:sp>
        <p:nvSpPr>
          <p:cNvPr id="3" name="Content Placeholder 2"/>
          <p:cNvSpPr>
            <a:spLocks noGrp="1"/>
          </p:cNvSpPr>
          <p:nvPr>
            <p:ph sz="quarter" idx="1"/>
            <p:custDataLst>
              <p:tags r:id="rId4"/>
            </p:custDataLst>
          </p:nvPr>
        </p:nvSpPr>
        <p:spPr>
          <a:xfrm>
            <a:off x="304800" y="1600200"/>
            <a:ext cx="8382000" cy="4525963"/>
          </a:xfrm>
          <a:solidFill>
            <a:schemeClr val="bg1"/>
          </a:solidFill>
        </p:spPr>
        <p:style>
          <a:lnRef idx="1">
            <a:schemeClr val="accent1"/>
          </a:lnRef>
          <a:fillRef idx="2">
            <a:schemeClr val="accent1"/>
          </a:fillRef>
          <a:effectRef idx="1">
            <a:schemeClr val="accent1"/>
          </a:effectRef>
          <a:fontRef idx="minor">
            <a:schemeClr val="dk1"/>
          </a:fontRef>
        </p:style>
        <p:txBody>
          <a:bodyPr>
            <a:normAutofit/>
          </a:bodyPr>
          <a:lstStyle/>
          <a:p>
            <a:pPr marL="0" lvl="0" indent="0">
              <a:spcBef>
                <a:spcPts val="0"/>
              </a:spcBef>
              <a:buNone/>
            </a:pPr>
            <a:r>
              <a:rPr lang="en-US" sz="2600" b="1" dirty="0" smtClean="0">
                <a:latin typeface="Franklin Gothic Book" panose="020B0503020102020204" pitchFamily="34" charset="0"/>
                <a:ea typeface="Times New Roman"/>
                <a:cs typeface="Verdana"/>
              </a:rPr>
              <a:t>Medications </a:t>
            </a:r>
            <a:r>
              <a:rPr lang="en-US" sz="2600" b="1" dirty="0">
                <a:latin typeface="Franklin Gothic Book" panose="020B0503020102020204" pitchFamily="34" charset="0"/>
                <a:ea typeface="Times New Roman"/>
                <a:cs typeface="Verdana"/>
              </a:rPr>
              <a:t>brought into SCL agency upon </a:t>
            </a:r>
            <a:r>
              <a:rPr lang="en-US" sz="2600" b="1" dirty="0" smtClean="0">
                <a:latin typeface="Franklin Gothic Book" panose="020B0503020102020204" pitchFamily="34" charset="0"/>
                <a:ea typeface="Times New Roman"/>
                <a:cs typeface="Verdana"/>
              </a:rPr>
              <a:t>admission</a:t>
            </a:r>
            <a:endParaRPr lang="en-US" sz="2600" dirty="0">
              <a:latin typeface="Franklin Gothic Book" panose="020B0503020102020204" pitchFamily="34" charset="0"/>
              <a:ea typeface="Times New Roman"/>
            </a:endParaRPr>
          </a:p>
          <a:p>
            <a:pPr marL="0" marR="0" indent="0">
              <a:spcBef>
                <a:spcPts val="0"/>
              </a:spcBef>
              <a:spcAft>
                <a:spcPts val="0"/>
              </a:spcAft>
              <a:buNone/>
            </a:pPr>
            <a:r>
              <a:rPr lang="en-US" sz="2200" b="1" dirty="0">
                <a:latin typeface="Verdana"/>
                <a:ea typeface="Times New Roman"/>
                <a:cs typeface="Verdana"/>
              </a:rPr>
              <a:t> </a:t>
            </a:r>
            <a:endParaRPr lang="en-US" sz="2200" dirty="0">
              <a:ea typeface="Times New Roman"/>
            </a:endParaRPr>
          </a:p>
          <a:p>
            <a:pPr lvl="1">
              <a:spcBef>
                <a:spcPts val="0"/>
              </a:spcBef>
            </a:pPr>
            <a:r>
              <a:rPr lang="en-US" sz="2400" dirty="0" smtClean="0">
                <a:ea typeface="Times New Roman"/>
                <a:cs typeface="Verdana"/>
              </a:rPr>
              <a:t>Individuals </a:t>
            </a:r>
            <a:r>
              <a:rPr lang="en-US" sz="2400" dirty="0">
                <a:ea typeface="Times New Roman"/>
                <a:cs typeface="Verdana"/>
              </a:rPr>
              <a:t>often present to provider agencies </a:t>
            </a:r>
            <a:r>
              <a:rPr lang="en-US" sz="2400" dirty="0" smtClean="0">
                <a:ea typeface="Times New Roman"/>
                <a:cs typeface="Verdana"/>
              </a:rPr>
              <a:t>with current medications. </a:t>
            </a:r>
            <a:r>
              <a:rPr lang="en-US" sz="2400" dirty="0">
                <a:ea typeface="Times New Roman"/>
                <a:cs typeface="Verdana"/>
              </a:rPr>
              <a:t>SCL providers have </a:t>
            </a:r>
            <a:r>
              <a:rPr lang="en-US" sz="2400" dirty="0" smtClean="0">
                <a:ea typeface="Times New Roman"/>
                <a:cs typeface="Verdana"/>
              </a:rPr>
              <a:t>a responsibility </a:t>
            </a:r>
            <a:r>
              <a:rPr lang="en-US" sz="2400" dirty="0">
                <a:ea typeface="Times New Roman"/>
                <a:cs typeface="Verdana"/>
              </a:rPr>
              <a:t>to make </a:t>
            </a:r>
            <a:r>
              <a:rPr lang="en-US" sz="2400" dirty="0" smtClean="0">
                <a:ea typeface="Times New Roman"/>
                <a:cs typeface="Verdana"/>
              </a:rPr>
              <a:t>sure the </a:t>
            </a:r>
            <a:r>
              <a:rPr lang="en-US" sz="2400" dirty="0">
                <a:ea typeface="Times New Roman"/>
                <a:cs typeface="Verdana"/>
              </a:rPr>
              <a:t>medication </a:t>
            </a:r>
            <a:r>
              <a:rPr lang="en-US" sz="2400" dirty="0" smtClean="0">
                <a:ea typeface="Times New Roman"/>
                <a:cs typeface="Verdana"/>
              </a:rPr>
              <a:t>within the </a:t>
            </a:r>
            <a:r>
              <a:rPr lang="en-US" sz="2400" dirty="0">
                <a:ea typeface="Times New Roman"/>
                <a:cs typeface="Verdana"/>
              </a:rPr>
              <a:t>package is the medication </a:t>
            </a:r>
            <a:r>
              <a:rPr lang="en-US" sz="2400" dirty="0" smtClean="0">
                <a:ea typeface="Times New Roman"/>
                <a:cs typeface="Verdana"/>
              </a:rPr>
              <a:t>that has been prescribed </a:t>
            </a:r>
            <a:r>
              <a:rPr lang="en-US" sz="2400" dirty="0">
                <a:ea typeface="Times New Roman"/>
                <a:cs typeface="Verdana"/>
              </a:rPr>
              <a:t>for the individual. </a:t>
            </a:r>
            <a:endParaRPr lang="en-US" sz="2400" dirty="0">
              <a:ea typeface="Times New Roman"/>
            </a:endParaRPr>
          </a:p>
          <a:p>
            <a:pPr marL="365760" lvl="1" indent="0">
              <a:spcBef>
                <a:spcPts val="0"/>
              </a:spcBef>
              <a:buNone/>
            </a:pPr>
            <a:r>
              <a:rPr lang="en-US" sz="2400" dirty="0">
                <a:ea typeface="Times New Roman"/>
                <a:cs typeface="Verdana"/>
              </a:rPr>
              <a:t> </a:t>
            </a:r>
            <a:endParaRPr lang="en-US" sz="2400" dirty="0">
              <a:ea typeface="Times New Roman"/>
            </a:endParaRPr>
          </a:p>
          <a:p>
            <a:pPr lvl="1">
              <a:spcBef>
                <a:spcPts val="0"/>
              </a:spcBef>
            </a:pPr>
            <a:r>
              <a:rPr lang="en-US" sz="2400" dirty="0" smtClean="0">
                <a:ea typeface="Times New Roman"/>
                <a:cs typeface="Verdana"/>
              </a:rPr>
              <a:t>SCL </a:t>
            </a:r>
            <a:r>
              <a:rPr lang="en-US" sz="2400" dirty="0">
                <a:ea typeface="Times New Roman"/>
                <a:cs typeface="Verdana"/>
              </a:rPr>
              <a:t>providers </a:t>
            </a:r>
            <a:r>
              <a:rPr lang="en-US" sz="2400" b="1" dirty="0">
                <a:ea typeface="Times New Roman"/>
                <a:cs typeface="Verdana"/>
              </a:rPr>
              <a:t>MUST</a:t>
            </a:r>
            <a:r>
              <a:rPr lang="en-US" sz="2400" dirty="0">
                <a:ea typeface="Times New Roman"/>
                <a:cs typeface="Verdana"/>
              </a:rPr>
              <a:t> develop the necessary </a:t>
            </a:r>
            <a:r>
              <a:rPr lang="en-US" sz="2400" dirty="0" smtClean="0">
                <a:ea typeface="Times New Roman"/>
                <a:cs typeface="Verdana"/>
              </a:rPr>
              <a:t>policies regarding </a:t>
            </a:r>
            <a:r>
              <a:rPr lang="en-US" sz="2400" dirty="0">
                <a:ea typeface="Times New Roman"/>
                <a:cs typeface="Verdana"/>
              </a:rPr>
              <a:t>the means to handle medications </a:t>
            </a:r>
            <a:r>
              <a:rPr lang="en-US" sz="2400" dirty="0" smtClean="0">
                <a:ea typeface="Times New Roman"/>
                <a:cs typeface="Verdana"/>
              </a:rPr>
              <a:t>that </a:t>
            </a:r>
            <a:r>
              <a:rPr lang="en-US" sz="2400" dirty="0">
                <a:ea typeface="Times New Roman"/>
                <a:cs typeface="Verdana"/>
              </a:rPr>
              <a:t>are </a:t>
            </a:r>
            <a:r>
              <a:rPr lang="en-US" sz="2400" dirty="0" smtClean="0">
                <a:ea typeface="Times New Roman"/>
                <a:cs typeface="Verdana"/>
              </a:rPr>
              <a:t>brought </a:t>
            </a:r>
            <a:r>
              <a:rPr lang="en-US" sz="2400" dirty="0">
                <a:ea typeface="Times New Roman"/>
                <a:cs typeface="Verdana"/>
              </a:rPr>
              <a:t>in with the individual and taking </a:t>
            </a:r>
            <a:r>
              <a:rPr lang="en-US" sz="2400" dirty="0" smtClean="0">
                <a:ea typeface="Times New Roman"/>
                <a:cs typeface="Verdana"/>
              </a:rPr>
              <a:t>into consideration </a:t>
            </a:r>
            <a:r>
              <a:rPr lang="en-US" sz="2400" dirty="0">
                <a:ea typeface="Times New Roman"/>
                <a:cs typeface="Verdana"/>
              </a:rPr>
              <a:t>HIPAA guidelines. </a:t>
            </a:r>
            <a:endParaRPr lang="en-US" sz="1900" dirty="0">
              <a:effectLst/>
              <a:ea typeface="Times New Roman"/>
            </a:endParaRPr>
          </a:p>
        </p:txBody>
      </p:sp>
      <p:pic>
        <p:nvPicPr>
          <p:cNvPr id="4098" name="Picture 2" descr="C:\Users\Benita.jackie\AppData\Local\Microsoft\Windows\Temporary Internet Files\Content.IE5\X17QF2ZP\OviZo[1].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418388" y="5637213"/>
            <a:ext cx="1333500" cy="11430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2000"/>
                                        <p:tgtEl>
                                          <p:spTgt spid="4098"/>
                                        </p:tgtEl>
                                      </p:cBhvr>
                                    </p:animEffect>
                                    <p:anim calcmode="lin" valueType="num">
                                      <p:cBhvr>
                                        <p:cTn id="8" dur="2000" fill="hold"/>
                                        <p:tgtEl>
                                          <p:spTgt spid="4098"/>
                                        </p:tgtEl>
                                        <p:attrNameLst>
                                          <p:attrName>ppt_w</p:attrName>
                                        </p:attrNameLst>
                                      </p:cBhvr>
                                      <p:tavLst>
                                        <p:tav tm="0" fmla="#ppt_w*sin(2.5*pi*$)">
                                          <p:val>
                                            <p:fltVal val="0"/>
                                          </p:val>
                                        </p:tav>
                                        <p:tav tm="100000">
                                          <p:val>
                                            <p:fltVal val="1"/>
                                          </p:val>
                                        </p:tav>
                                      </p:tavLst>
                                    </p:anim>
                                    <p:anim calcmode="lin" valueType="num">
                                      <p:cBhvr>
                                        <p:cTn id="9" dur="2000" fill="hold"/>
                                        <p:tgtEl>
                                          <p:spTgt spid="409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noAutofit/>
          </a:bodyPr>
          <a:lstStyle/>
          <a:p>
            <a:r>
              <a:rPr lang="en-US" sz="4000" b="1" dirty="0" smtClean="0">
                <a:latin typeface="+mn-lt"/>
              </a:rPr>
              <a:t>Other Legal Considerations in Medication Administration</a:t>
            </a:r>
            <a:endParaRPr lang="en-US" sz="4000" dirty="0">
              <a:latin typeface="+mn-lt"/>
            </a:endParaRPr>
          </a:p>
        </p:txBody>
      </p:sp>
      <p:sp>
        <p:nvSpPr>
          <p:cNvPr id="4" name="Slide Number Placeholder 3"/>
          <p:cNvSpPr>
            <a:spLocks noGrp="1"/>
          </p:cNvSpPr>
          <p:nvPr>
            <p:ph type="sldNum" sz="quarter" idx="12"/>
            <p:custDataLst>
              <p:tags r:id="rId3"/>
            </p:custDataLst>
          </p:nvPr>
        </p:nvSpPr>
        <p:spPr/>
        <p:txBody>
          <a:bodyPr>
            <a:normAutofit fontScale="85000" lnSpcReduction="20000"/>
          </a:bodyPr>
          <a:lstStyle/>
          <a:p>
            <a:fld id="{1B0E86D6-327F-4F08-B17E-DE33D4E5F0C2}" type="slidenum">
              <a:rPr lang="en-US" smtClean="0"/>
              <a:pPr/>
              <a:t>51</a:t>
            </a:fld>
            <a:endParaRPr lang="en-US" dirty="0"/>
          </a:p>
        </p:txBody>
      </p:sp>
      <p:sp>
        <p:nvSpPr>
          <p:cNvPr id="3" name="Content Placeholder 2"/>
          <p:cNvSpPr>
            <a:spLocks noGrp="1"/>
          </p:cNvSpPr>
          <p:nvPr>
            <p:ph sz="quarter" idx="1"/>
            <p:custDataLst>
              <p:tags r:id="rId4"/>
            </p:custDataLst>
          </p:nvPr>
        </p:nvSpPr>
        <p:spPr>
          <a:xfrm>
            <a:off x="612648" y="1600200"/>
            <a:ext cx="8153400" cy="4953000"/>
          </a:xfrm>
          <a:solidFill>
            <a:schemeClr val="bg1"/>
          </a:solidFill>
        </p:spPr>
        <p:style>
          <a:lnRef idx="1">
            <a:schemeClr val="accent1"/>
          </a:lnRef>
          <a:fillRef idx="2">
            <a:schemeClr val="accent1"/>
          </a:fillRef>
          <a:effectRef idx="1">
            <a:schemeClr val="accent1"/>
          </a:effectRef>
          <a:fontRef idx="minor">
            <a:schemeClr val="dk1"/>
          </a:fontRef>
        </p:style>
        <p:txBody>
          <a:bodyPr>
            <a:normAutofit fontScale="62500" lnSpcReduction="20000"/>
          </a:bodyPr>
          <a:lstStyle/>
          <a:p>
            <a:pPr marL="0" indent="0">
              <a:buNone/>
            </a:pPr>
            <a:r>
              <a:rPr lang="en-US" sz="3400" b="1" dirty="0" smtClean="0">
                <a:solidFill>
                  <a:schemeClr val="tx1"/>
                </a:solidFill>
              </a:rPr>
              <a:t>Discharge/Transfer Medications</a:t>
            </a:r>
          </a:p>
          <a:p>
            <a:pPr marL="0" indent="0">
              <a:buNone/>
            </a:pPr>
            <a:endParaRPr lang="en-US" sz="3400" b="1" dirty="0" smtClean="0">
              <a:solidFill>
                <a:schemeClr val="tx1"/>
              </a:solidFill>
            </a:endParaRPr>
          </a:p>
          <a:p>
            <a:pPr marL="457200" indent="0">
              <a:buNone/>
            </a:pPr>
            <a:r>
              <a:rPr lang="en-US" dirty="0" smtClean="0"/>
              <a:t>Agencies </a:t>
            </a:r>
            <a:r>
              <a:rPr lang="en-US" b="1" dirty="0" smtClean="0"/>
              <a:t>MUST </a:t>
            </a:r>
            <a:r>
              <a:rPr lang="en-US" dirty="0" smtClean="0"/>
              <a:t>have in place policies and/or procedures that would address how the organization handles an individual's current medications upon discharge or transfer from that provider agency</a:t>
            </a:r>
          </a:p>
          <a:p>
            <a:pPr marL="457200" indent="0">
              <a:buNone/>
            </a:pPr>
            <a:endParaRPr lang="en-US" dirty="0" smtClean="0"/>
          </a:p>
          <a:p>
            <a:pPr marL="457200" indent="0">
              <a:buNone/>
            </a:pPr>
            <a:r>
              <a:rPr lang="en-US" dirty="0" smtClean="0"/>
              <a:t>Policies/procedures/forms should be agency specific.  Examples of form content:</a:t>
            </a:r>
          </a:p>
          <a:p>
            <a:pPr marL="914400" indent="-457200">
              <a:buClr>
                <a:schemeClr val="accent1">
                  <a:lumMod val="50000"/>
                </a:schemeClr>
              </a:buClr>
            </a:pPr>
            <a:r>
              <a:rPr lang="en-US" dirty="0" smtClean="0"/>
              <a:t>Individual’s full name</a:t>
            </a:r>
          </a:p>
          <a:p>
            <a:pPr marL="914400" indent="-457200">
              <a:buClr>
                <a:schemeClr val="accent1">
                  <a:lumMod val="50000"/>
                </a:schemeClr>
              </a:buClr>
            </a:pPr>
            <a:r>
              <a:rPr lang="en-US" dirty="0" smtClean="0"/>
              <a:t>Date of birth</a:t>
            </a:r>
          </a:p>
          <a:p>
            <a:pPr marL="914400" indent="-457200">
              <a:buClr>
                <a:schemeClr val="accent1">
                  <a:lumMod val="50000"/>
                </a:schemeClr>
              </a:buClr>
            </a:pPr>
            <a:r>
              <a:rPr lang="en-US" dirty="0" smtClean="0"/>
              <a:t>Program of placement</a:t>
            </a:r>
          </a:p>
          <a:p>
            <a:pPr marL="914400" indent="-457200">
              <a:buClr>
                <a:schemeClr val="accent1">
                  <a:lumMod val="50000"/>
                </a:schemeClr>
              </a:buClr>
            </a:pPr>
            <a:r>
              <a:rPr lang="en-US" dirty="0" smtClean="0"/>
              <a:t>Discharge/transfer date</a:t>
            </a:r>
          </a:p>
          <a:p>
            <a:pPr marL="914400" indent="-457200">
              <a:buClr>
                <a:schemeClr val="accent1">
                  <a:lumMod val="50000"/>
                </a:schemeClr>
              </a:buClr>
            </a:pPr>
            <a:r>
              <a:rPr lang="en-US" dirty="0" smtClean="0"/>
              <a:t>Medications/strength/route/dosage/number sent</a:t>
            </a:r>
          </a:p>
          <a:p>
            <a:pPr marL="914400" indent="-457200">
              <a:buClr>
                <a:schemeClr val="accent1">
                  <a:lumMod val="50000"/>
                </a:schemeClr>
              </a:buClr>
            </a:pPr>
            <a:r>
              <a:rPr lang="en-US" dirty="0" smtClean="0"/>
              <a:t>Instructions for the guardian and/or receiving facility</a:t>
            </a:r>
          </a:p>
          <a:p>
            <a:pPr marL="914400" indent="-457200">
              <a:buClr>
                <a:schemeClr val="accent1">
                  <a:lumMod val="50000"/>
                </a:schemeClr>
              </a:buClr>
            </a:pPr>
            <a:r>
              <a:rPr lang="en-US" dirty="0" smtClean="0"/>
              <a:t>Areas for signatures</a:t>
            </a:r>
            <a:endParaRPr lang="en-US" dirty="0"/>
          </a:p>
        </p:txBody>
      </p:sp>
      <p:pic>
        <p:nvPicPr>
          <p:cNvPr id="13315" name="Picture 3" descr="C:\Users\Linda.mcauliffe\AppData\Local\Microsoft\Windows\Temporary Internet Files\Content.IE5\MMG0J0WW\MC900024281[1].w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005753" y="5638800"/>
            <a:ext cx="2514601" cy="15240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315"/>
                                        </p:tgtEl>
                                        <p:attrNameLst>
                                          <p:attrName>style.visibility</p:attrName>
                                        </p:attrNameLst>
                                      </p:cBhvr>
                                      <p:to>
                                        <p:strVal val="visible"/>
                                      </p:to>
                                    </p:set>
                                    <p:animEffect transition="in" filter="fade">
                                      <p:cBhvr>
                                        <p:cTn id="7" dur="500"/>
                                        <p:tgtEl>
                                          <p:spTgt spid="133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noAutofit/>
          </a:bodyPr>
          <a:lstStyle/>
          <a:p>
            <a:r>
              <a:rPr lang="en-US" sz="4000" b="1" dirty="0" smtClean="0">
                <a:latin typeface="+mn-lt"/>
              </a:rPr>
              <a:t>Other Legal Considerations in Medication Administration</a:t>
            </a:r>
            <a:endParaRPr lang="en-US" sz="4000" dirty="0">
              <a:latin typeface="+mn-lt"/>
            </a:endParaRPr>
          </a:p>
        </p:txBody>
      </p:sp>
      <p:sp>
        <p:nvSpPr>
          <p:cNvPr id="4" name="Slide Number Placeholder 3"/>
          <p:cNvSpPr>
            <a:spLocks noGrp="1"/>
          </p:cNvSpPr>
          <p:nvPr>
            <p:ph type="sldNum" sz="quarter" idx="12"/>
            <p:custDataLst>
              <p:tags r:id="rId3"/>
            </p:custDataLst>
          </p:nvPr>
        </p:nvSpPr>
        <p:spPr/>
        <p:txBody>
          <a:bodyPr>
            <a:normAutofit fontScale="85000" lnSpcReduction="20000"/>
          </a:bodyPr>
          <a:lstStyle/>
          <a:p>
            <a:fld id="{1B0E86D6-327F-4F08-B17E-DE33D4E5F0C2}" type="slidenum">
              <a:rPr lang="en-US" smtClean="0"/>
              <a:pPr/>
              <a:t>52</a:t>
            </a:fld>
            <a:endParaRPr lang="en-US" dirty="0"/>
          </a:p>
        </p:txBody>
      </p:sp>
      <p:sp>
        <p:nvSpPr>
          <p:cNvPr id="3" name="Content Placeholder 2"/>
          <p:cNvSpPr>
            <a:spLocks noGrp="1"/>
          </p:cNvSpPr>
          <p:nvPr>
            <p:ph sz="quarter" idx="1"/>
            <p:custDataLst>
              <p:tags r:id="rId4"/>
            </p:custDataLst>
          </p:nvPr>
        </p:nvSpPr>
        <p:spPr>
          <a:xfrm>
            <a:off x="612648" y="1600200"/>
            <a:ext cx="8153400" cy="4953000"/>
          </a:xfrm>
          <a:solidFill>
            <a:schemeClr val="bg1"/>
          </a:solidFill>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marL="0" indent="0">
              <a:buNone/>
            </a:pPr>
            <a:r>
              <a:rPr lang="en-US" sz="2800" b="1" dirty="0" smtClean="0">
                <a:solidFill>
                  <a:schemeClr val="tx1"/>
                </a:solidFill>
              </a:rPr>
              <a:t>Medications to be administered during leave from agency</a:t>
            </a:r>
          </a:p>
          <a:p>
            <a:pPr marL="914400" indent="-457200"/>
            <a:r>
              <a:rPr lang="en-US" sz="2800" dirty="0" smtClean="0">
                <a:solidFill>
                  <a:schemeClr val="tx1">
                    <a:lumMod val="95000"/>
                    <a:lumOff val="5000"/>
                  </a:schemeClr>
                </a:solidFill>
              </a:rPr>
              <a:t>Agencies </a:t>
            </a:r>
            <a:r>
              <a:rPr lang="en-US" sz="2800" b="1" dirty="0" smtClean="0">
                <a:solidFill>
                  <a:schemeClr val="tx1">
                    <a:lumMod val="95000"/>
                    <a:lumOff val="5000"/>
                  </a:schemeClr>
                </a:solidFill>
              </a:rPr>
              <a:t>MUST </a:t>
            </a:r>
            <a:r>
              <a:rPr lang="en-US" sz="2800" dirty="0" smtClean="0">
                <a:solidFill>
                  <a:schemeClr val="tx1">
                    <a:lumMod val="95000"/>
                    <a:lumOff val="5000"/>
                  </a:schemeClr>
                </a:solidFill>
              </a:rPr>
              <a:t>have in place policies and procedures to identify how individuals will receive medicine while away from their home. </a:t>
            </a:r>
          </a:p>
          <a:p>
            <a:pPr marL="914400" indent="-457200"/>
            <a:r>
              <a:rPr lang="en-US" sz="2800" dirty="0" smtClean="0">
                <a:solidFill>
                  <a:schemeClr val="tx1">
                    <a:lumMod val="95000"/>
                    <a:lumOff val="5000"/>
                  </a:schemeClr>
                </a:solidFill>
              </a:rPr>
              <a:t>This should include a means for documentation that medicine given to the individual to take with them during trips, vacation, etc. was administered as ordered by the physician.</a:t>
            </a:r>
          </a:p>
          <a:p>
            <a:pPr marL="914400" indent="-457200"/>
            <a:r>
              <a:rPr lang="en-US" sz="2800" dirty="0" smtClean="0">
                <a:solidFill>
                  <a:schemeClr val="tx1">
                    <a:lumMod val="95000"/>
                    <a:lumOff val="5000"/>
                  </a:schemeClr>
                </a:solidFill>
              </a:rPr>
              <a:t>Agency policies and procedures should be discussed with family members or guardian as soon as a individual begins receiving services.</a:t>
            </a:r>
            <a:endParaRPr lang="en-US" sz="2800" dirty="0">
              <a:solidFill>
                <a:schemeClr val="tx1">
                  <a:lumMod val="95000"/>
                  <a:lumOff val="5000"/>
                </a:schemeClr>
              </a:solidFill>
            </a:endParaRPr>
          </a:p>
        </p:txBody>
      </p:sp>
    </p:spTree>
    <p:custDataLst>
      <p:tags r:id="rId1"/>
    </p:custData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normAutofit fontScale="90000"/>
          </a:bodyPr>
          <a:lstStyle/>
          <a:p>
            <a:r>
              <a:rPr lang="en-US" b="1" dirty="0" smtClean="0">
                <a:effectLst/>
              </a:rPr>
              <a:t/>
            </a:r>
            <a:br>
              <a:rPr lang="en-US" b="1" dirty="0" smtClean="0">
                <a:effectLst/>
              </a:rPr>
            </a:br>
            <a:r>
              <a:rPr lang="en-US" sz="4400" b="1" dirty="0" smtClean="0">
                <a:effectLst/>
                <a:latin typeface="+mn-lt"/>
              </a:rPr>
              <a:t>Medication </a:t>
            </a:r>
            <a:r>
              <a:rPr lang="en-US" sz="4400" b="1" dirty="0">
                <a:effectLst/>
                <a:latin typeface="+mn-lt"/>
              </a:rPr>
              <a:t>Errors</a:t>
            </a:r>
            <a:r>
              <a:rPr lang="en-US" dirty="0">
                <a:effectLst/>
              </a:rPr>
              <a:t/>
            </a:r>
            <a:br>
              <a:rPr lang="en-US" dirty="0">
                <a:effectLst/>
              </a:rPr>
            </a:br>
            <a:endParaRPr lang="en-US" dirty="0"/>
          </a:p>
        </p:txBody>
      </p:sp>
      <p:sp>
        <p:nvSpPr>
          <p:cNvPr id="4" name="Slide Number Placeholder 3"/>
          <p:cNvSpPr>
            <a:spLocks noGrp="1"/>
          </p:cNvSpPr>
          <p:nvPr>
            <p:ph type="sldNum" sz="quarter" idx="12"/>
            <p:custDataLst>
              <p:tags r:id="rId3"/>
            </p:custDataLst>
          </p:nvPr>
        </p:nvSpPr>
        <p:spPr/>
        <p:txBody>
          <a:bodyPr>
            <a:normAutofit fontScale="85000" lnSpcReduction="20000"/>
          </a:bodyPr>
          <a:lstStyle/>
          <a:p>
            <a:fld id="{1B0E86D6-327F-4F08-B17E-DE33D4E5F0C2}" type="slidenum">
              <a:rPr lang="en-US" smtClean="0"/>
              <a:pPr/>
              <a:t>53</a:t>
            </a:fld>
            <a:endParaRPr lang="en-US" dirty="0"/>
          </a:p>
        </p:txBody>
      </p:sp>
      <p:sp>
        <p:nvSpPr>
          <p:cNvPr id="3" name="Content Placeholder 2"/>
          <p:cNvSpPr>
            <a:spLocks noGrp="1"/>
          </p:cNvSpPr>
          <p:nvPr>
            <p:ph sz="quarter" idx="1"/>
            <p:custDataLst>
              <p:tags r:id="rId4"/>
            </p:custDataLst>
          </p:nvPr>
        </p:nvSpPr>
        <p:spPr/>
        <p:txBody>
          <a:bodyPr>
            <a:normAutofit fontScale="92500" lnSpcReduction="20000"/>
          </a:bodyPr>
          <a:lstStyle/>
          <a:p>
            <a:pPr>
              <a:spcBef>
                <a:spcPts val="0"/>
              </a:spcBef>
              <a:buClr>
                <a:schemeClr val="accent1">
                  <a:lumMod val="50000"/>
                </a:schemeClr>
              </a:buClr>
            </a:pPr>
            <a:r>
              <a:rPr lang="en-US" dirty="0" smtClean="0"/>
              <a:t>Your responsibility is </a:t>
            </a:r>
            <a:r>
              <a:rPr lang="en-US" dirty="0"/>
              <a:t>to practice medication administration </a:t>
            </a:r>
            <a:r>
              <a:rPr lang="en-US" dirty="0" smtClean="0"/>
              <a:t>that </a:t>
            </a:r>
            <a:r>
              <a:rPr lang="en-US" dirty="0"/>
              <a:t>promotes the health, safety and welfare of the individuals you support.  </a:t>
            </a:r>
            <a:endParaRPr lang="en-US" dirty="0" smtClean="0"/>
          </a:p>
          <a:p>
            <a:pPr>
              <a:spcBef>
                <a:spcPts val="0"/>
              </a:spcBef>
              <a:buClr>
                <a:schemeClr val="accent1">
                  <a:lumMod val="50000"/>
                </a:schemeClr>
              </a:buClr>
            </a:pPr>
            <a:endParaRPr lang="en-US" dirty="0" smtClean="0"/>
          </a:p>
          <a:p>
            <a:pPr>
              <a:spcBef>
                <a:spcPts val="0"/>
              </a:spcBef>
              <a:buClr>
                <a:schemeClr val="accent1">
                  <a:lumMod val="50000"/>
                </a:schemeClr>
              </a:buClr>
            </a:pPr>
            <a:r>
              <a:rPr lang="en-US" dirty="0" smtClean="0"/>
              <a:t>Medications </a:t>
            </a:r>
            <a:r>
              <a:rPr lang="en-US" dirty="0"/>
              <a:t>are given to treat or prevent health problems in order to improve quality of life. </a:t>
            </a:r>
            <a:endParaRPr lang="en-US" dirty="0" smtClean="0"/>
          </a:p>
          <a:p>
            <a:pPr>
              <a:spcBef>
                <a:spcPts val="0"/>
              </a:spcBef>
              <a:buClr>
                <a:schemeClr val="accent1">
                  <a:lumMod val="50000"/>
                </a:schemeClr>
              </a:buClr>
            </a:pPr>
            <a:endParaRPr lang="en-US" dirty="0" smtClean="0"/>
          </a:p>
          <a:p>
            <a:pPr lvl="1">
              <a:spcBef>
                <a:spcPts val="0"/>
              </a:spcBef>
              <a:buClr>
                <a:schemeClr val="accent1">
                  <a:lumMod val="50000"/>
                </a:schemeClr>
              </a:buClr>
            </a:pPr>
            <a:r>
              <a:rPr lang="en-US" dirty="0" smtClean="0"/>
              <a:t>Goal </a:t>
            </a:r>
            <a:r>
              <a:rPr lang="en-US" dirty="0"/>
              <a:t>is </a:t>
            </a:r>
            <a:r>
              <a:rPr lang="en-US" dirty="0" smtClean="0"/>
              <a:t>a </a:t>
            </a:r>
            <a:r>
              <a:rPr lang="en-US" dirty="0"/>
              <a:t>positive outcome from the medications </a:t>
            </a:r>
            <a:endParaRPr lang="en-US" dirty="0" smtClean="0"/>
          </a:p>
          <a:p>
            <a:pPr lvl="1">
              <a:spcBef>
                <a:spcPts val="0"/>
              </a:spcBef>
              <a:buClr>
                <a:schemeClr val="accent1">
                  <a:lumMod val="50000"/>
                </a:schemeClr>
              </a:buClr>
            </a:pPr>
            <a:endParaRPr lang="en-US" dirty="0" smtClean="0"/>
          </a:p>
          <a:p>
            <a:pPr>
              <a:spcBef>
                <a:spcPts val="0"/>
              </a:spcBef>
              <a:buClr>
                <a:schemeClr val="accent1">
                  <a:lumMod val="50000"/>
                </a:schemeClr>
              </a:buClr>
            </a:pPr>
            <a:r>
              <a:rPr lang="en-US" dirty="0" smtClean="0"/>
              <a:t>Medications </a:t>
            </a:r>
            <a:r>
              <a:rPr lang="en-US" dirty="0"/>
              <a:t>carry risks for them as well.  </a:t>
            </a:r>
            <a:endParaRPr lang="en-US" dirty="0" smtClean="0"/>
          </a:p>
          <a:p>
            <a:pPr>
              <a:spcBef>
                <a:spcPts val="0"/>
              </a:spcBef>
              <a:buClr>
                <a:schemeClr val="accent1">
                  <a:lumMod val="50000"/>
                </a:schemeClr>
              </a:buClr>
            </a:pPr>
            <a:endParaRPr lang="en-US" dirty="0" smtClean="0"/>
          </a:p>
          <a:p>
            <a:pPr lvl="1">
              <a:spcBef>
                <a:spcPts val="0"/>
              </a:spcBef>
              <a:buClr>
                <a:schemeClr val="accent1">
                  <a:lumMod val="50000"/>
                </a:schemeClr>
              </a:buClr>
            </a:pPr>
            <a:r>
              <a:rPr lang="en-US" dirty="0" smtClean="0"/>
              <a:t>Unpleasant side effects</a:t>
            </a:r>
          </a:p>
          <a:p>
            <a:pPr lvl="1">
              <a:spcBef>
                <a:spcPts val="0"/>
              </a:spcBef>
              <a:buClr>
                <a:schemeClr val="accent1">
                  <a:lumMod val="50000"/>
                </a:schemeClr>
              </a:buClr>
            </a:pPr>
            <a:r>
              <a:rPr lang="en-US" dirty="0" smtClean="0"/>
              <a:t>Medication errors</a:t>
            </a:r>
          </a:p>
          <a:p>
            <a:endParaRPr lang="en-US" dirty="0"/>
          </a:p>
        </p:txBody>
      </p:sp>
    </p:spTree>
    <p:custDataLst>
      <p:tags r:id="rId1"/>
    </p:custDataLst>
    <p:extLst>
      <p:ext uri="{BB962C8B-B14F-4D97-AF65-F5344CB8AC3E}">
        <p14:creationId xmlns:p14="http://schemas.microsoft.com/office/powerpoint/2010/main" val="411531217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lstStyle/>
          <a:p>
            <a:r>
              <a:rPr lang="en-US" b="1" dirty="0">
                <a:latin typeface="Franklin Gothic Book" panose="020B0503020102020204" pitchFamily="34" charset="0"/>
              </a:rPr>
              <a:t>What is a Medication Error?</a:t>
            </a:r>
            <a:endParaRPr lang="en-US" dirty="0"/>
          </a:p>
        </p:txBody>
      </p:sp>
      <p:sp>
        <p:nvSpPr>
          <p:cNvPr id="3" name="Slide Number Placeholder 2"/>
          <p:cNvSpPr>
            <a:spLocks noGrp="1"/>
          </p:cNvSpPr>
          <p:nvPr>
            <p:ph type="sldNum" sz="quarter" idx="12"/>
            <p:custDataLst>
              <p:tags r:id="rId3"/>
            </p:custDataLst>
          </p:nvPr>
        </p:nvSpPr>
        <p:spPr/>
        <p:txBody>
          <a:bodyPr>
            <a:normAutofit fontScale="85000" lnSpcReduction="20000"/>
          </a:bodyPr>
          <a:lstStyle/>
          <a:p>
            <a:fld id="{1B0E86D6-327F-4F08-B17E-DE33D4E5F0C2}" type="slidenum">
              <a:rPr lang="en-US" smtClean="0"/>
              <a:pPr/>
              <a:t>54</a:t>
            </a:fld>
            <a:endParaRPr lang="en-US" dirty="0"/>
          </a:p>
        </p:txBody>
      </p:sp>
      <p:sp>
        <p:nvSpPr>
          <p:cNvPr id="5" name="Rectangle 4"/>
          <p:cNvSpPr/>
          <p:nvPr>
            <p:custDataLst>
              <p:tags r:id="rId4"/>
            </p:custDataLst>
          </p:nvPr>
        </p:nvSpPr>
        <p:spPr>
          <a:xfrm>
            <a:off x="381000" y="1752600"/>
            <a:ext cx="8229600" cy="830997"/>
          </a:xfrm>
          <a:prstGeom prst="rect">
            <a:avLst/>
          </a:prstGeom>
        </p:spPr>
        <p:txBody>
          <a:bodyPr wrap="square">
            <a:spAutoFit/>
          </a:bodyPr>
          <a:lstStyle/>
          <a:p>
            <a:pPr lvl="0"/>
            <a:r>
              <a:rPr lang="en-US" sz="2400" b="1" dirty="0"/>
              <a:t>A medication error occurs when one of the “six </a:t>
            </a:r>
            <a:r>
              <a:rPr lang="en-US" sz="2400" b="1" dirty="0" smtClean="0"/>
              <a:t> </a:t>
            </a:r>
            <a:r>
              <a:rPr lang="en-US" sz="2400" b="1" dirty="0"/>
              <a:t>rights” </a:t>
            </a:r>
            <a:r>
              <a:rPr lang="en-US" sz="2400" b="1" dirty="0" smtClean="0"/>
              <a:t>of medication administration has </a:t>
            </a:r>
            <a:r>
              <a:rPr lang="en-US" sz="2400" b="1" dirty="0"/>
              <a:t>been violated.  </a:t>
            </a:r>
          </a:p>
        </p:txBody>
      </p:sp>
      <p:pic>
        <p:nvPicPr>
          <p:cNvPr id="12295" name="Picture 7" descr="C:\Users\Benita.jackie\AppData\Local\Microsoft\Windows\Temporary Internet Files\Content.IE5\PXUT0TOX\Right Way[1].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114800" y="3276600"/>
            <a:ext cx="3048000" cy="30480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517197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2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2"/>
            </p:custDataLst>
          </p:nvPr>
        </p:nvSpPr>
        <p:spPr/>
        <p:txBody>
          <a:bodyPr/>
          <a:lstStyle/>
          <a:p>
            <a:r>
              <a:rPr lang="en-US" b="1" dirty="0">
                <a:latin typeface="Franklin Gothic Book" panose="020B0503020102020204" pitchFamily="34" charset="0"/>
              </a:rPr>
              <a:t>What is a Medication Error?</a:t>
            </a:r>
            <a:endParaRPr lang="en-US" dirty="0"/>
          </a:p>
        </p:txBody>
      </p:sp>
      <p:sp>
        <p:nvSpPr>
          <p:cNvPr id="3" name="Slide Number Placeholder 2"/>
          <p:cNvSpPr>
            <a:spLocks noGrp="1"/>
          </p:cNvSpPr>
          <p:nvPr>
            <p:ph type="sldNum" sz="quarter" idx="12"/>
            <p:custDataLst>
              <p:tags r:id="rId3"/>
            </p:custDataLst>
          </p:nvPr>
        </p:nvSpPr>
        <p:spPr/>
        <p:txBody>
          <a:bodyPr>
            <a:normAutofit fontScale="85000" lnSpcReduction="20000"/>
          </a:bodyPr>
          <a:lstStyle/>
          <a:p>
            <a:fld id="{1B0E86D6-327F-4F08-B17E-DE33D4E5F0C2}" type="slidenum">
              <a:rPr lang="en-US" smtClean="0"/>
              <a:pPr/>
              <a:t>55</a:t>
            </a:fld>
            <a:endParaRPr lang="en-US" dirty="0"/>
          </a:p>
        </p:txBody>
      </p:sp>
      <p:sp>
        <p:nvSpPr>
          <p:cNvPr id="5" name="Content Placeholder 4"/>
          <p:cNvSpPr>
            <a:spLocks noGrp="1"/>
          </p:cNvSpPr>
          <p:nvPr>
            <p:ph sz="quarter" idx="1"/>
            <p:custDataLst>
              <p:tags r:id="rId4"/>
            </p:custDataLst>
          </p:nvPr>
        </p:nvSpPr>
        <p:spPr/>
        <p:txBody>
          <a:bodyPr/>
          <a:lstStyle/>
          <a:p>
            <a:r>
              <a:rPr lang="en-US" b="1" dirty="0"/>
              <a:t>Medication errors may result in adverse reactions to the </a:t>
            </a:r>
            <a:r>
              <a:rPr lang="en-US" b="1" dirty="0" smtClean="0"/>
              <a:t>individual</a:t>
            </a:r>
            <a:r>
              <a:rPr lang="en-US" b="1" dirty="0"/>
              <a:t>. These reactions could range from a rash to death. </a:t>
            </a:r>
          </a:p>
          <a:p>
            <a:endParaRPr lang="en-US" dirty="0"/>
          </a:p>
        </p:txBody>
      </p:sp>
      <p:pic>
        <p:nvPicPr>
          <p:cNvPr id="4098" name="Picture 2" descr="C:\Users\Benita.jackie\AppData\Local\Microsoft\Windows\Temporary Internet Files\Content.IE5\PXUT0TOX\nausea[1].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67400" y="4572000"/>
            <a:ext cx="2514600" cy="168592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794372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2000"/>
                                        <p:tgtEl>
                                          <p:spTgt spid="4098"/>
                                        </p:tgtEl>
                                      </p:cBhvr>
                                    </p:animEffect>
                                    <p:anim calcmode="lin" valueType="num">
                                      <p:cBhvr>
                                        <p:cTn id="8" dur="2000" fill="hold"/>
                                        <p:tgtEl>
                                          <p:spTgt spid="4098"/>
                                        </p:tgtEl>
                                        <p:attrNameLst>
                                          <p:attrName>ppt_w</p:attrName>
                                        </p:attrNameLst>
                                      </p:cBhvr>
                                      <p:tavLst>
                                        <p:tav tm="0" fmla="#ppt_w*sin(2.5*pi*$)">
                                          <p:val>
                                            <p:fltVal val="0"/>
                                          </p:val>
                                        </p:tav>
                                        <p:tav tm="100000">
                                          <p:val>
                                            <p:fltVal val="1"/>
                                          </p:val>
                                        </p:tav>
                                      </p:tavLst>
                                    </p:anim>
                                    <p:anim calcmode="lin" valueType="num">
                                      <p:cBhvr>
                                        <p:cTn id="9" dur="2000" fill="hold"/>
                                        <p:tgtEl>
                                          <p:spTgt spid="409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lstStyle/>
          <a:p>
            <a:r>
              <a:rPr lang="en-US" b="1" dirty="0">
                <a:latin typeface="Franklin Gothic Book" panose="020B0503020102020204" pitchFamily="34" charset="0"/>
              </a:rPr>
              <a:t>What is a Medication Error?</a:t>
            </a:r>
            <a:endParaRPr lang="en-US" dirty="0"/>
          </a:p>
        </p:txBody>
      </p:sp>
      <p:sp>
        <p:nvSpPr>
          <p:cNvPr id="3" name="Slide Number Placeholder 2"/>
          <p:cNvSpPr>
            <a:spLocks noGrp="1"/>
          </p:cNvSpPr>
          <p:nvPr>
            <p:ph type="sldNum" sz="quarter" idx="12"/>
            <p:custDataLst>
              <p:tags r:id="rId3"/>
            </p:custDataLst>
          </p:nvPr>
        </p:nvSpPr>
        <p:spPr/>
        <p:txBody>
          <a:bodyPr>
            <a:normAutofit fontScale="85000" lnSpcReduction="20000"/>
          </a:bodyPr>
          <a:lstStyle/>
          <a:p>
            <a:fld id="{1B0E86D6-327F-4F08-B17E-DE33D4E5F0C2}" type="slidenum">
              <a:rPr lang="en-US" smtClean="0"/>
              <a:pPr/>
              <a:t>56</a:t>
            </a:fld>
            <a:endParaRPr lang="en-US" dirty="0"/>
          </a:p>
        </p:txBody>
      </p:sp>
      <p:sp>
        <p:nvSpPr>
          <p:cNvPr id="4" name="Content Placeholder 3"/>
          <p:cNvSpPr>
            <a:spLocks noGrp="1"/>
          </p:cNvSpPr>
          <p:nvPr>
            <p:ph sz="quarter" idx="1"/>
            <p:custDataLst>
              <p:tags r:id="rId4"/>
            </p:custDataLst>
          </p:nvPr>
        </p:nvSpPr>
        <p:spPr/>
        <p:txBody>
          <a:bodyPr/>
          <a:lstStyle/>
          <a:p>
            <a:r>
              <a:rPr lang="en-US" dirty="0" smtClean="0"/>
              <a:t>Administering the Wrong Medication</a:t>
            </a:r>
          </a:p>
          <a:p>
            <a:endParaRPr lang="en-US" dirty="0"/>
          </a:p>
          <a:p>
            <a:endParaRPr lang="en-US" dirty="0" smtClean="0"/>
          </a:p>
          <a:p>
            <a:endParaRPr lang="en-US" dirty="0"/>
          </a:p>
          <a:p>
            <a:endParaRPr lang="en-US" dirty="0" smtClean="0"/>
          </a:p>
          <a:p>
            <a:r>
              <a:rPr lang="en-US" dirty="0" smtClean="0"/>
              <a:t>Administering Wrong dose of medication</a:t>
            </a:r>
          </a:p>
          <a:p>
            <a:endParaRPr lang="en-US" dirty="0"/>
          </a:p>
          <a:p>
            <a:endParaRPr lang="en-US" dirty="0"/>
          </a:p>
        </p:txBody>
      </p:sp>
      <p:pic>
        <p:nvPicPr>
          <p:cNvPr id="5123" name="Picture 3"/>
          <p:cNvPicPr>
            <a:picLocks noChangeAspect="1" noChangeArrowheads="1"/>
          </p:cNvPicPr>
          <p:nvPr/>
        </p:nvPicPr>
        <p:blipFill rotWithShape="1">
          <a:blip r:embed="rId7">
            <a:extLst>
              <a:ext uri="{BEBA8EAE-BF5A-486C-A8C5-ECC9F3942E4B}">
                <a14:imgProps xmlns:a14="http://schemas.microsoft.com/office/drawing/2010/main">
                  <a14:imgLayer r:embed="rId8">
                    <a14:imgEffect>
                      <a14:sharpenSoften amount="22000"/>
                    </a14:imgEffect>
                    <a14:imgEffect>
                      <a14:colorTemperature colorTemp="7500"/>
                    </a14:imgEffect>
                    <a14:imgEffect>
                      <a14:saturation sat="105000"/>
                    </a14:imgEffect>
                  </a14:imgLayer>
                </a14:imgProps>
              </a:ext>
              <a:ext uri="{28A0092B-C50C-407E-A947-70E740481C1C}">
                <a14:useLocalDpi xmlns:a14="http://schemas.microsoft.com/office/drawing/2010/main" val="0"/>
              </a:ext>
            </a:extLst>
          </a:blip>
          <a:srcRect l="22208" r="22208" b="271"/>
          <a:stretch/>
        </p:blipFill>
        <p:spPr bwMode="auto">
          <a:xfrm>
            <a:off x="5598696" y="2321463"/>
            <a:ext cx="1487904" cy="1752600"/>
          </a:xfrm>
          <a:prstGeom prst="rect">
            <a:avLst/>
          </a:prstGeom>
          <a:gradFill>
            <a:gsLst>
              <a:gs pos="0">
                <a:schemeClr val="accent1">
                  <a:tint val="66000"/>
                  <a:satMod val="160000"/>
                </a:schemeClr>
              </a:gs>
              <a:gs pos="2000">
                <a:schemeClr val="accent1">
                  <a:tint val="44500"/>
                  <a:satMod val="160000"/>
                </a:schemeClr>
              </a:gs>
              <a:gs pos="100000">
                <a:schemeClr val="accent1">
                  <a:tint val="23500"/>
                  <a:satMod val="160000"/>
                </a:schemeClr>
              </a:gs>
            </a:gsLst>
            <a:lin ang="5400000" scaled="0"/>
          </a:gradFill>
          <a:ln>
            <a:noFill/>
          </a:ln>
        </p:spPr>
      </p:pic>
      <p:pic>
        <p:nvPicPr>
          <p:cNvPr id="5124" name="Picture 4"/>
          <p:cNvPicPr>
            <a:picLocks noChangeAspect="1" noChangeArrowheads="1"/>
          </p:cNvPicPr>
          <p:nvPr/>
        </p:nvPicPr>
        <p:blipFill rotWithShape="1">
          <a:blip r:embed="rId9">
            <a:extLst>
              <a:ext uri="{BEBA8EAE-BF5A-486C-A8C5-ECC9F3942E4B}">
                <a14:imgProps xmlns:a14="http://schemas.microsoft.com/office/drawing/2010/main">
                  <a14:imgLayer r:embed="rId10">
                    <a14:imgEffect>
                      <a14:sharpenSoften amount="64000"/>
                    </a14:imgEffect>
                    <a14:imgEffect>
                      <a14:saturation sat="130000"/>
                    </a14:imgEffect>
                    <a14:imgEffect>
                      <a14:brightnessContrast bright="3000" contrast="-39000"/>
                    </a14:imgEffect>
                  </a14:imgLayer>
                </a14:imgProps>
              </a:ext>
              <a:ext uri="{28A0092B-C50C-407E-A947-70E740481C1C}">
                <a14:useLocalDpi xmlns:a14="http://schemas.microsoft.com/office/drawing/2010/main" val="0"/>
              </a:ext>
            </a:extLst>
          </a:blip>
          <a:srcRect l="20430" t="-13895" r="9262" b="-23502"/>
          <a:stretch/>
        </p:blipFill>
        <p:spPr bwMode="auto">
          <a:xfrm>
            <a:off x="1143000" y="2321463"/>
            <a:ext cx="1828800" cy="13086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descr="C:\Users\Benita.jackie\AppData\Local\Microsoft\Windows\Temporary Internet Files\Content.IE5\6DEGGOON\1309431623-60[1].jp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816467" y="5021766"/>
            <a:ext cx="2362200" cy="15240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94689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123"/>
                                        </p:tgtEl>
                                        <p:attrNameLst>
                                          <p:attrName>style.visibility</p:attrName>
                                        </p:attrNameLst>
                                      </p:cBhvr>
                                      <p:to>
                                        <p:strVal val="visible"/>
                                      </p:to>
                                    </p:set>
                                    <p:anim calcmode="lin" valueType="num">
                                      <p:cBhvr additive="base">
                                        <p:cTn id="7" dur="500" fill="hold"/>
                                        <p:tgtEl>
                                          <p:spTgt spid="5123"/>
                                        </p:tgtEl>
                                        <p:attrNameLst>
                                          <p:attrName>ppt_x</p:attrName>
                                        </p:attrNameLst>
                                      </p:cBhvr>
                                      <p:tavLst>
                                        <p:tav tm="0">
                                          <p:val>
                                            <p:strVal val="#ppt_x"/>
                                          </p:val>
                                        </p:tav>
                                        <p:tav tm="100000">
                                          <p:val>
                                            <p:strVal val="#ppt_x"/>
                                          </p:val>
                                        </p:tav>
                                      </p:tavLst>
                                    </p:anim>
                                    <p:anim calcmode="lin" valueType="num">
                                      <p:cBhvr additive="base">
                                        <p:cTn id="8" dur="500" fill="hold"/>
                                        <p:tgtEl>
                                          <p:spTgt spid="512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124"/>
                                        </p:tgtEl>
                                        <p:attrNameLst>
                                          <p:attrName>style.visibility</p:attrName>
                                        </p:attrNameLst>
                                      </p:cBhvr>
                                      <p:to>
                                        <p:strVal val="visible"/>
                                      </p:to>
                                    </p:set>
                                    <p:anim calcmode="lin" valueType="num">
                                      <p:cBhvr additive="base">
                                        <p:cTn id="13" dur="500" fill="hold"/>
                                        <p:tgtEl>
                                          <p:spTgt spid="5124"/>
                                        </p:tgtEl>
                                        <p:attrNameLst>
                                          <p:attrName>ppt_x</p:attrName>
                                        </p:attrNameLst>
                                      </p:cBhvr>
                                      <p:tavLst>
                                        <p:tav tm="0">
                                          <p:val>
                                            <p:strVal val="#ppt_x"/>
                                          </p:val>
                                        </p:tav>
                                        <p:tav tm="100000">
                                          <p:val>
                                            <p:strVal val="#ppt_x"/>
                                          </p:val>
                                        </p:tav>
                                      </p:tavLst>
                                    </p:anim>
                                    <p:anim calcmode="lin" valueType="num">
                                      <p:cBhvr additive="base">
                                        <p:cTn id="14" dur="500" fill="hold"/>
                                        <p:tgtEl>
                                          <p:spTgt spid="512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circle(in)">
                                      <p:cBhvr>
                                        <p:cTn id="19"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lstStyle/>
          <a:p>
            <a:r>
              <a:rPr lang="en-US" b="1" dirty="0">
                <a:latin typeface="Franklin Gothic Book" panose="020B0503020102020204" pitchFamily="34" charset="0"/>
              </a:rPr>
              <a:t>What is a Medication Error?</a:t>
            </a:r>
            <a:endParaRPr lang="en-US" dirty="0"/>
          </a:p>
        </p:txBody>
      </p:sp>
      <p:sp>
        <p:nvSpPr>
          <p:cNvPr id="3" name="Slide Number Placeholder 2"/>
          <p:cNvSpPr>
            <a:spLocks noGrp="1"/>
          </p:cNvSpPr>
          <p:nvPr>
            <p:ph type="sldNum" sz="quarter" idx="12"/>
            <p:custDataLst>
              <p:tags r:id="rId3"/>
            </p:custDataLst>
          </p:nvPr>
        </p:nvSpPr>
        <p:spPr/>
        <p:txBody>
          <a:bodyPr>
            <a:normAutofit fontScale="85000" lnSpcReduction="20000"/>
          </a:bodyPr>
          <a:lstStyle/>
          <a:p>
            <a:fld id="{1B0E86D6-327F-4F08-B17E-DE33D4E5F0C2}" type="slidenum">
              <a:rPr lang="en-US" smtClean="0"/>
              <a:pPr/>
              <a:t>57</a:t>
            </a:fld>
            <a:endParaRPr lang="en-US" dirty="0"/>
          </a:p>
        </p:txBody>
      </p:sp>
      <p:sp>
        <p:nvSpPr>
          <p:cNvPr id="4" name="Content Placeholder 3"/>
          <p:cNvSpPr>
            <a:spLocks noGrp="1"/>
          </p:cNvSpPr>
          <p:nvPr>
            <p:ph sz="quarter" idx="1"/>
            <p:custDataLst>
              <p:tags r:id="rId4"/>
            </p:custDataLst>
          </p:nvPr>
        </p:nvSpPr>
        <p:spPr/>
        <p:txBody>
          <a:bodyPr/>
          <a:lstStyle/>
          <a:p>
            <a:r>
              <a:rPr lang="en-US" dirty="0" smtClean="0"/>
              <a:t>Administering Medication at the Wrong </a:t>
            </a:r>
          </a:p>
          <a:p>
            <a:pPr marL="0" indent="0">
              <a:buNone/>
            </a:pPr>
            <a:r>
              <a:rPr lang="en-US" dirty="0" smtClean="0"/>
              <a:t>    Time</a:t>
            </a:r>
          </a:p>
          <a:p>
            <a:pPr marL="0" indent="0">
              <a:buNone/>
            </a:pPr>
            <a:r>
              <a:rPr lang="en-US" dirty="0" smtClean="0"/>
              <a:t>  				</a:t>
            </a:r>
            <a:endParaRPr lang="en-US" dirty="0"/>
          </a:p>
        </p:txBody>
      </p:sp>
      <p:pic>
        <p:nvPicPr>
          <p:cNvPr id="7170" name="Picture 2" descr="C:\Users\Benita.jackie\AppData\Local\Microsoft\Windows\Temporary Internet Files\Content.IE5\ZL7YRSX0\Swatching the Clock[1].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24400" y="3048000"/>
            <a:ext cx="3886200" cy="372427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466223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717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lstStyle/>
          <a:p>
            <a:r>
              <a:rPr lang="en-US" b="1" dirty="0">
                <a:latin typeface="Franklin Gothic Book" panose="020B0503020102020204" pitchFamily="34" charset="0"/>
              </a:rPr>
              <a:t>What is a Medication Error?</a:t>
            </a:r>
            <a:endParaRPr lang="en-US" dirty="0"/>
          </a:p>
        </p:txBody>
      </p:sp>
      <p:sp>
        <p:nvSpPr>
          <p:cNvPr id="3" name="Slide Number Placeholder 2"/>
          <p:cNvSpPr>
            <a:spLocks noGrp="1"/>
          </p:cNvSpPr>
          <p:nvPr>
            <p:ph type="sldNum" sz="quarter" idx="12"/>
            <p:custDataLst>
              <p:tags r:id="rId3"/>
            </p:custDataLst>
          </p:nvPr>
        </p:nvSpPr>
        <p:spPr/>
        <p:txBody>
          <a:bodyPr>
            <a:normAutofit fontScale="85000" lnSpcReduction="20000"/>
          </a:bodyPr>
          <a:lstStyle/>
          <a:p>
            <a:fld id="{1B0E86D6-327F-4F08-B17E-DE33D4E5F0C2}" type="slidenum">
              <a:rPr lang="en-US" smtClean="0"/>
              <a:pPr/>
              <a:t>58</a:t>
            </a:fld>
            <a:endParaRPr lang="en-US" dirty="0"/>
          </a:p>
        </p:txBody>
      </p:sp>
      <p:sp>
        <p:nvSpPr>
          <p:cNvPr id="4" name="Content Placeholder 3"/>
          <p:cNvSpPr>
            <a:spLocks noGrp="1"/>
          </p:cNvSpPr>
          <p:nvPr>
            <p:ph sz="quarter" idx="1"/>
            <p:custDataLst>
              <p:tags r:id="rId4"/>
            </p:custDataLst>
          </p:nvPr>
        </p:nvSpPr>
        <p:spPr/>
        <p:txBody>
          <a:bodyPr/>
          <a:lstStyle/>
          <a:p>
            <a:r>
              <a:rPr lang="en-US" dirty="0" smtClean="0"/>
              <a:t>Administering Medication by the Wrong Route</a:t>
            </a:r>
            <a:endParaRPr lang="en-US" dirty="0"/>
          </a:p>
        </p:txBody>
      </p:sp>
      <p:pic>
        <p:nvPicPr>
          <p:cNvPr id="8198" name="Picture 6" descr="C:\Users\Benita.jackie\AppData\Local\Microsoft\Windows\Temporary Internet Files\Content.IE5\9N898ZAT\istockphoto_2307885_senses[1].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2000" y="2895599"/>
            <a:ext cx="6858000" cy="3429001"/>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697499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8198"/>
                                        </p:tgtEl>
                                        <p:attrNameLst>
                                          <p:attrName>style.visibility</p:attrName>
                                        </p:attrNameLst>
                                      </p:cBhvr>
                                      <p:to>
                                        <p:strVal val="visible"/>
                                      </p:to>
                                    </p:set>
                                    <p:animEffect transition="in" filter="circle(in)">
                                      <p:cBhvr>
                                        <p:cTn id="7" dur="2000"/>
                                        <p:tgtEl>
                                          <p:spTgt spid="81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lstStyle/>
          <a:p>
            <a:r>
              <a:rPr lang="en-US" b="1" dirty="0">
                <a:latin typeface="Franklin Gothic Book" panose="020B0503020102020204" pitchFamily="34" charset="0"/>
              </a:rPr>
              <a:t>What is a Medication Error?</a:t>
            </a:r>
            <a:endParaRPr lang="en-US" dirty="0"/>
          </a:p>
        </p:txBody>
      </p:sp>
      <p:sp>
        <p:nvSpPr>
          <p:cNvPr id="3" name="Slide Number Placeholder 2"/>
          <p:cNvSpPr>
            <a:spLocks noGrp="1"/>
          </p:cNvSpPr>
          <p:nvPr>
            <p:ph type="sldNum" sz="quarter" idx="12"/>
            <p:custDataLst>
              <p:tags r:id="rId3"/>
            </p:custDataLst>
          </p:nvPr>
        </p:nvSpPr>
        <p:spPr/>
        <p:txBody>
          <a:bodyPr>
            <a:normAutofit fontScale="85000" lnSpcReduction="20000"/>
          </a:bodyPr>
          <a:lstStyle/>
          <a:p>
            <a:fld id="{1B0E86D6-327F-4F08-B17E-DE33D4E5F0C2}" type="slidenum">
              <a:rPr lang="en-US" smtClean="0"/>
              <a:pPr/>
              <a:t>59</a:t>
            </a:fld>
            <a:endParaRPr lang="en-US" dirty="0"/>
          </a:p>
        </p:txBody>
      </p:sp>
      <p:sp>
        <p:nvSpPr>
          <p:cNvPr id="4" name="Content Placeholder 3"/>
          <p:cNvSpPr>
            <a:spLocks noGrp="1"/>
          </p:cNvSpPr>
          <p:nvPr>
            <p:ph sz="quarter" idx="4294967295"/>
            <p:custDataLst>
              <p:tags r:id="rId4"/>
            </p:custDataLst>
          </p:nvPr>
        </p:nvSpPr>
        <p:spPr>
          <a:xfrm>
            <a:off x="612648" y="1600200"/>
            <a:ext cx="8153400" cy="4495800"/>
          </a:xfrm>
          <a:prstGeom prst="rect">
            <a:avLst/>
          </a:prstGeom>
        </p:spPr>
        <p:txBody>
          <a:bodyPr>
            <a:normAutofit/>
          </a:bodyPr>
          <a:lstStyle/>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a:p>
          <a:p>
            <a:pPr marL="0" indent="0">
              <a:buNone/>
            </a:pPr>
            <a:endParaRPr lang="en-US" dirty="0"/>
          </a:p>
        </p:txBody>
      </p:sp>
      <p:pic>
        <p:nvPicPr>
          <p:cNvPr id="9226" name="Picture 1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28600" y="1524000"/>
            <a:ext cx="3352800" cy="2514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custDataLst>
              <p:tags r:id="rId5"/>
            </p:custDataLst>
          </p:nvPr>
        </p:nvSpPr>
        <p:spPr>
          <a:xfrm>
            <a:off x="4724400" y="2133600"/>
            <a:ext cx="4038600" cy="830997"/>
          </a:xfrm>
          <a:prstGeom prst="rect">
            <a:avLst/>
          </a:prstGeom>
          <a:noFill/>
        </p:spPr>
        <p:txBody>
          <a:bodyPr wrap="square" rtlCol="0">
            <a:spAutoFit/>
          </a:bodyPr>
          <a:lstStyle/>
          <a:p>
            <a:r>
              <a:rPr lang="en-US" sz="2400" dirty="0"/>
              <a:t>Administering Medication </a:t>
            </a:r>
            <a:r>
              <a:rPr lang="en-US" sz="2400" dirty="0" smtClean="0"/>
              <a:t>to the Wrong Individual</a:t>
            </a:r>
            <a:endParaRPr lang="en-US" sz="2400" dirty="0"/>
          </a:p>
        </p:txBody>
      </p:sp>
      <p:pic>
        <p:nvPicPr>
          <p:cNvPr id="7" name="Picture 4" descr="http://dev.nwhsrx.com/wp-content/uploads/2010/02/page2Lg1.jp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6324600" y="3200400"/>
            <a:ext cx="2286000" cy="2590800"/>
          </a:xfrm>
          <a:prstGeom prst="rect">
            <a:avLst/>
          </a:prstGeom>
          <a:noFill/>
          <a:extLst>
            <a:ext uri="{909E8E84-426E-40DD-AFC4-6F175D3DCCD1}">
              <a14:hiddenFill xmlns:a14="http://schemas.microsoft.com/office/drawing/2010/main">
                <a:solidFill>
                  <a:srgbClr val="FFFFFF"/>
                </a:solidFill>
              </a14:hiddenFill>
            </a:ext>
          </a:extLst>
        </p:spPr>
      </p:pic>
      <p:sp>
        <p:nvSpPr>
          <p:cNvPr id="8" name="Left Arrow 7"/>
          <p:cNvSpPr/>
          <p:nvPr>
            <p:custDataLst>
              <p:tags r:id="rId6"/>
            </p:custDataLst>
          </p:nvPr>
        </p:nvSpPr>
        <p:spPr>
          <a:xfrm>
            <a:off x="3581400" y="2285999"/>
            <a:ext cx="1143000" cy="67859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p:cNvSpPr txBox="1"/>
          <p:nvPr>
            <p:custDataLst>
              <p:tags r:id="rId7"/>
            </p:custDataLst>
          </p:nvPr>
        </p:nvSpPr>
        <p:spPr>
          <a:xfrm>
            <a:off x="228600" y="4495800"/>
            <a:ext cx="4495800" cy="1569660"/>
          </a:xfrm>
          <a:prstGeom prst="rect">
            <a:avLst/>
          </a:prstGeom>
          <a:noFill/>
        </p:spPr>
        <p:txBody>
          <a:bodyPr wrap="square" rtlCol="0">
            <a:spAutoFit/>
          </a:bodyPr>
          <a:lstStyle/>
          <a:p>
            <a:r>
              <a:rPr lang="en-US" sz="2400" dirty="0"/>
              <a:t>Failing to document medication was given, or inaccurate documentation of medication given</a:t>
            </a:r>
          </a:p>
        </p:txBody>
      </p:sp>
      <p:sp>
        <p:nvSpPr>
          <p:cNvPr id="10" name="Right Arrow 9"/>
          <p:cNvSpPr/>
          <p:nvPr>
            <p:custDataLst>
              <p:tags r:id="rId8"/>
            </p:custDataLst>
          </p:nvPr>
        </p:nvSpPr>
        <p:spPr>
          <a:xfrm>
            <a:off x="4876800" y="4800600"/>
            <a:ext cx="1447800" cy="533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ustDataLst>
      <p:tags r:id="rId1"/>
    </p:custDataLst>
    <p:extLst>
      <p:ext uri="{BB962C8B-B14F-4D97-AF65-F5344CB8AC3E}">
        <p14:creationId xmlns:p14="http://schemas.microsoft.com/office/powerpoint/2010/main" val="3108561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226"/>
                                        </p:tgtEl>
                                        <p:attrNameLst>
                                          <p:attrName>style.visibility</p:attrName>
                                        </p:attrNameLst>
                                      </p:cBhvr>
                                      <p:to>
                                        <p:strVal val="visible"/>
                                      </p:to>
                                    </p:set>
                                    <p:animEffect transition="in" filter="barn(inVertical)">
                                      <p:cBhvr>
                                        <p:cTn id="7" dur="500"/>
                                        <p:tgtEl>
                                          <p:spTgt spid="922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normAutofit fontScale="90000"/>
          </a:bodyPr>
          <a:lstStyle/>
          <a:p>
            <a:r>
              <a:rPr lang="en-US" sz="4400" b="1" dirty="0" smtClean="0">
                <a:effectLst/>
              </a:rPr>
              <a:t/>
            </a:r>
            <a:br>
              <a:rPr lang="en-US" sz="4400" b="1" dirty="0" smtClean="0">
                <a:effectLst/>
              </a:rPr>
            </a:br>
            <a:r>
              <a:rPr lang="en-US" sz="4400" b="1" dirty="0" smtClean="0">
                <a:effectLst/>
              </a:rPr>
              <a:t>Six </a:t>
            </a:r>
            <a:r>
              <a:rPr lang="en-US" sz="4400" b="1" dirty="0">
                <a:effectLst/>
              </a:rPr>
              <a:t>Rights of </a:t>
            </a:r>
            <a:r>
              <a:rPr lang="en-US" sz="4400" b="1" dirty="0" smtClean="0">
                <a:effectLst/>
              </a:rPr>
              <a:t>Medication  Administration</a:t>
            </a:r>
            <a:r>
              <a:rPr lang="en-US" dirty="0">
                <a:effectLst/>
              </a:rPr>
              <a:t/>
            </a:r>
            <a:br>
              <a:rPr lang="en-US" dirty="0">
                <a:effectLst/>
              </a:rPr>
            </a:br>
            <a:endParaRPr lang="en-US" dirty="0"/>
          </a:p>
        </p:txBody>
      </p:sp>
      <p:sp>
        <p:nvSpPr>
          <p:cNvPr id="3" name="Slide Number Placeholder 2"/>
          <p:cNvSpPr>
            <a:spLocks noGrp="1"/>
          </p:cNvSpPr>
          <p:nvPr>
            <p:ph type="sldNum" sz="quarter" idx="12"/>
            <p:custDataLst>
              <p:tags r:id="rId3"/>
            </p:custDataLst>
          </p:nvPr>
        </p:nvSpPr>
        <p:spPr/>
        <p:txBody>
          <a:bodyPr>
            <a:normAutofit fontScale="85000" lnSpcReduction="20000"/>
          </a:bodyPr>
          <a:lstStyle/>
          <a:p>
            <a:fld id="{1B0E86D6-327F-4F08-B17E-DE33D4E5F0C2}" type="slidenum">
              <a:rPr lang="en-US" smtClean="0"/>
              <a:pPr/>
              <a:t>60</a:t>
            </a:fld>
            <a:endParaRPr lang="en-US" dirty="0"/>
          </a:p>
        </p:txBody>
      </p:sp>
      <p:sp>
        <p:nvSpPr>
          <p:cNvPr id="6" name="Content Placeholder 5"/>
          <p:cNvSpPr>
            <a:spLocks noGrp="1"/>
          </p:cNvSpPr>
          <p:nvPr>
            <p:ph sz="quarter" idx="1"/>
            <p:custDataLst>
              <p:tags r:id="rId4"/>
            </p:custDataLst>
          </p:nvPr>
        </p:nvSpPr>
        <p:spPr/>
        <p:txBody>
          <a:bodyPr>
            <a:normAutofit/>
          </a:bodyPr>
          <a:lstStyle/>
          <a:p>
            <a:pPr>
              <a:buFont typeface="Wingdings" panose="05000000000000000000" pitchFamily="2" charset="2"/>
              <a:buChar char="v"/>
            </a:pPr>
            <a:r>
              <a:rPr lang="en-US" b="1" dirty="0" smtClean="0"/>
              <a:t>Right </a:t>
            </a:r>
            <a:r>
              <a:rPr lang="en-US" b="1" dirty="0"/>
              <a:t>Individual</a:t>
            </a:r>
            <a:endParaRPr lang="en-US" dirty="0"/>
          </a:p>
          <a:p>
            <a:pPr lvl="1"/>
            <a:r>
              <a:rPr lang="en-US" dirty="0" smtClean="0"/>
              <a:t>Always </a:t>
            </a:r>
            <a:r>
              <a:rPr lang="en-US" dirty="0"/>
              <a:t>have at least two (2) ways to </a:t>
            </a:r>
            <a:r>
              <a:rPr lang="en-US" dirty="0" smtClean="0"/>
              <a:t>identify     the Individual when </a:t>
            </a:r>
            <a:r>
              <a:rPr lang="en-US" dirty="0"/>
              <a:t>administering </a:t>
            </a:r>
            <a:r>
              <a:rPr lang="en-US" dirty="0" smtClean="0"/>
              <a:t>medications</a:t>
            </a:r>
          </a:p>
          <a:p>
            <a:pPr lvl="1"/>
            <a:endParaRPr lang="en-US" dirty="0"/>
          </a:p>
          <a:p>
            <a:pPr marL="365760" lvl="1" indent="0">
              <a:buNone/>
            </a:pPr>
            <a:endParaRPr lang="en-US" dirty="0" smtClean="0"/>
          </a:p>
          <a:p>
            <a:pPr>
              <a:buFont typeface="Wingdings" panose="05000000000000000000" pitchFamily="2" charset="2"/>
              <a:buChar char="v"/>
            </a:pPr>
            <a:r>
              <a:rPr lang="en-US" b="1" dirty="0"/>
              <a:t>Right Medication </a:t>
            </a:r>
            <a:endParaRPr lang="en-US" dirty="0"/>
          </a:p>
          <a:p>
            <a:pPr lvl="1"/>
            <a:r>
              <a:rPr lang="en-US" dirty="0" smtClean="0"/>
              <a:t>Verify </a:t>
            </a:r>
            <a:r>
              <a:rPr lang="en-US" dirty="0"/>
              <a:t>that the medication label coincides </a:t>
            </a:r>
            <a:r>
              <a:rPr lang="en-US" dirty="0" smtClean="0"/>
              <a:t>with    </a:t>
            </a:r>
            <a:r>
              <a:rPr lang="en-US" dirty="0"/>
              <a:t>the prescription </a:t>
            </a:r>
            <a:r>
              <a:rPr lang="en-US" dirty="0" smtClean="0"/>
              <a:t>(medication </a:t>
            </a:r>
            <a:r>
              <a:rPr lang="en-US" dirty="0"/>
              <a:t>order) and the </a:t>
            </a:r>
            <a:r>
              <a:rPr lang="en-US" dirty="0" smtClean="0"/>
              <a:t>MAR   </a:t>
            </a:r>
            <a:endParaRPr lang="en-US" dirty="0"/>
          </a:p>
          <a:p>
            <a:pPr marL="0" indent="0">
              <a:buNone/>
            </a:pPr>
            <a:endParaRPr lang="en-US" dirty="0" smtClean="0"/>
          </a:p>
          <a:p>
            <a:pPr marL="0" indent="0">
              <a:buNone/>
            </a:pPr>
            <a:endParaRPr lang="en-US" dirty="0"/>
          </a:p>
          <a:p>
            <a:endParaRPr lang="en-US" dirty="0"/>
          </a:p>
        </p:txBody>
      </p:sp>
    </p:spTree>
    <p:custDataLst>
      <p:tags r:id="rId1"/>
    </p:custDataLst>
    <p:extLst>
      <p:ext uri="{BB962C8B-B14F-4D97-AF65-F5344CB8AC3E}">
        <p14:creationId xmlns:p14="http://schemas.microsoft.com/office/powerpoint/2010/main" val="265997736"/>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normAutofit fontScale="90000"/>
          </a:bodyPr>
          <a:lstStyle/>
          <a:p>
            <a:r>
              <a:rPr lang="en-US" b="1" dirty="0"/>
              <a:t>Six Rights of Medication  Administration</a:t>
            </a:r>
            <a:endParaRPr lang="en-US" dirty="0"/>
          </a:p>
        </p:txBody>
      </p:sp>
      <p:sp>
        <p:nvSpPr>
          <p:cNvPr id="3" name="Slide Number Placeholder 2"/>
          <p:cNvSpPr>
            <a:spLocks noGrp="1"/>
          </p:cNvSpPr>
          <p:nvPr>
            <p:ph type="sldNum" sz="quarter" idx="12"/>
            <p:custDataLst>
              <p:tags r:id="rId3"/>
            </p:custDataLst>
          </p:nvPr>
        </p:nvSpPr>
        <p:spPr/>
        <p:txBody>
          <a:bodyPr>
            <a:normAutofit fontScale="85000" lnSpcReduction="20000"/>
          </a:bodyPr>
          <a:lstStyle/>
          <a:p>
            <a:fld id="{1B0E86D6-327F-4F08-B17E-DE33D4E5F0C2}" type="slidenum">
              <a:rPr lang="en-US" smtClean="0"/>
              <a:pPr/>
              <a:t>61</a:t>
            </a:fld>
            <a:endParaRPr lang="en-US" dirty="0"/>
          </a:p>
        </p:txBody>
      </p:sp>
      <p:sp>
        <p:nvSpPr>
          <p:cNvPr id="4" name="Content Placeholder 3"/>
          <p:cNvSpPr>
            <a:spLocks noGrp="1"/>
          </p:cNvSpPr>
          <p:nvPr>
            <p:ph sz="quarter" idx="1"/>
            <p:custDataLst>
              <p:tags r:id="rId4"/>
            </p:custDataLst>
          </p:nvPr>
        </p:nvSpPr>
        <p:spPr/>
        <p:txBody>
          <a:bodyPr>
            <a:normAutofit fontScale="92500" lnSpcReduction="10000"/>
          </a:bodyPr>
          <a:lstStyle/>
          <a:p>
            <a:pPr lvl="0">
              <a:buFont typeface="Wingdings" panose="05000000000000000000" pitchFamily="2" charset="2"/>
              <a:buChar char="v"/>
            </a:pPr>
            <a:r>
              <a:rPr lang="en-US" b="1" dirty="0"/>
              <a:t>Right Dose</a:t>
            </a:r>
            <a:endParaRPr lang="en-US" dirty="0"/>
          </a:p>
          <a:p>
            <a:pPr lvl="1"/>
            <a:r>
              <a:rPr lang="en-US" dirty="0" smtClean="0"/>
              <a:t>Read </a:t>
            </a:r>
            <a:r>
              <a:rPr lang="en-US" dirty="0"/>
              <a:t>the label on the medication </a:t>
            </a:r>
            <a:r>
              <a:rPr lang="en-US" dirty="0" smtClean="0"/>
              <a:t>container; and</a:t>
            </a:r>
          </a:p>
          <a:p>
            <a:pPr lvl="1"/>
            <a:r>
              <a:rPr lang="en-US" dirty="0" smtClean="0"/>
              <a:t>Compare it to </a:t>
            </a:r>
            <a:r>
              <a:rPr lang="en-US" dirty="0"/>
              <a:t>the prescription and the </a:t>
            </a:r>
            <a:r>
              <a:rPr lang="en-US" dirty="0" smtClean="0"/>
              <a:t>transcribed </a:t>
            </a:r>
            <a:r>
              <a:rPr lang="en-US" dirty="0"/>
              <a:t>order. </a:t>
            </a:r>
            <a:endParaRPr lang="en-US" dirty="0" smtClean="0"/>
          </a:p>
          <a:p>
            <a:pPr lvl="1"/>
            <a:r>
              <a:rPr lang="en-US" dirty="0" smtClean="0"/>
              <a:t>Pay close attention </a:t>
            </a:r>
            <a:r>
              <a:rPr lang="en-US" dirty="0"/>
              <a:t>to the </a:t>
            </a:r>
            <a:r>
              <a:rPr lang="en-US" dirty="0" smtClean="0"/>
              <a:t>dosage amount</a:t>
            </a:r>
          </a:p>
          <a:p>
            <a:pPr marL="365760" lvl="1" indent="0">
              <a:buNone/>
            </a:pPr>
            <a:endParaRPr lang="en-US" dirty="0" smtClean="0"/>
          </a:p>
          <a:p>
            <a:pPr lvl="0">
              <a:buFont typeface="Wingdings" panose="05000000000000000000" pitchFamily="2" charset="2"/>
              <a:buChar char="v"/>
            </a:pPr>
            <a:r>
              <a:rPr lang="en-US" b="1" dirty="0"/>
              <a:t>Right Route </a:t>
            </a:r>
            <a:endParaRPr lang="en-US" dirty="0"/>
          </a:p>
          <a:p>
            <a:pPr lvl="1"/>
            <a:r>
              <a:rPr lang="en-US" dirty="0" smtClean="0"/>
              <a:t>Read </a:t>
            </a:r>
            <a:r>
              <a:rPr lang="en-US" dirty="0"/>
              <a:t>the label on the medication </a:t>
            </a:r>
            <a:r>
              <a:rPr lang="en-US" dirty="0" smtClean="0"/>
              <a:t>container; and</a:t>
            </a:r>
          </a:p>
          <a:p>
            <a:pPr lvl="1"/>
            <a:r>
              <a:rPr lang="en-US" dirty="0" smtClean="0"/>
              <a:t>Compare </a:t>
            </a:r>
            <a:r>
              <a:rPr lang="en-US" dirty="0"/>
              <a:t>it to the prescription and the </a:t>
            </a:r>
            <a:r>
              <a:rPr lang="en-US" dirty="0" smtClean="0"/>
              <a:t>transcribed </a:t>
            </a:r>
            <a:r>
              <a:rPr lang="en-US" dirty="0"/>
              <a:t>order.  </a:t>
            </a:r>
            <a:endParaRPr lang="en-US" dirty="0" smtClean="0"/>
          </a:p>
          <a:p>
            <a:pPr lvl="1"/>
            <a:r>
              <a:rPr lang="en-US" dirty="0" smtClean="0"/>
              <a:t>Pay </a:t>
            </a:r>
            <a:r>
              <a:rPr lang="en-US" dirty="0"/>
              <a:t>close attention to </a:t>
            </a:r>
            <a:r>
              <a:rPr lang="en-US" dirty="0" smtClean="0"/>
              <a:t>the route</a:t>
            </a:r>
            <a:r>
              <a:rPr lang="en-US" dirty="0"/>
              <a:t>. </a:t>
            </a:r>
          </a:p>
          <a:p>
            <a:pPr marL="0" indent="0">
              <a:buNone/>
            </a:pPr>
            <a:endParaRPr lang="en-US" dirty="0"/>
          </a:p>
        </p:txBody>
      </p:sp>
    </p:spTree>
    <p:custDataLst>
      <p:tags r:id="rId1"/>
    </p:custDataLst>
    <p:extLst>
      <p:ext uri="{BB962C8B-B14F-4D97-AF65-F5344CB8AC3E}">
        <p14:creationId xmlns:p14="http://schemas.microsoft.com/office/powerpoint/2010/main" val="264912380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normAutofit fontScale="90000"/>
          </a:bodyPr>
          <a:lstStyle/>
          <a:p>
            <a:r>
              <a:rPr lang="en-US" b="1" dirty="0"/>
              <a:t>Six Rights of Medication  Administration</a:t>
            </a:r>
            <a:endParaRPr lang="en-US" dirty="0"/>
          </a:p>
        </p:txBody>
      </p:sp>
      <p:sp>
        <p:nvSpPr>
          <p:cNvPr id="3" name="Slide Number Placeholder 2"/>
          <p:cNvSpPr>
            <a:spLocks noGrp="1"/>
          </p:cNvSpPr>
          <p:nvPr>
            <p:ph type="sldNum" sz="quarter" idx="12"/>
            <p:custDataLst>
              <p:tags r:id="rId3"/>
            </p:custDataLst>
          </p:nvPr>
        </p:nvSpPr>
        <p:spPr/>
        <p:txBody>
          <a:bodyPr>
            <a:normAutofit fontScale="85000" lnSpcReduction="20000"/>
          </a:bodyPr>
          <a:lstStyle/>
          <a:p>
            <a:fld id="{1B0E86D6-327F-4F08-B17E-DE33D4E5F0C2}" type="slidenum">
              <a:rPr lang="en-US" smtClean="0"/>
              <a:pPr/>
              <a:t>62</a:t>
            </a:fld>
            <a:endParaRPr lang="en-US" dirty="0"/>
          </a:p>
        </p:txBody>
      </p:sp>
      <p:sp>
        <p:nvSpPr>
          <p:cNvPr id="4" name="Content Placeholder 3"/>
          <p:cNvSpPr>
            <a:spLocks noGrp="1"/>
          </p:cNvSpPr>
          <p:nvPr>
            <p:ph sz="quarter" idx="1"/>
            <p:custDataLst>
              <p:tags r:id="rId4"/>
            </p:custDataLst>
          </p:nvPr>
        </p:nvSpPr>
        <p:spPr/>
        <p:txBody>
          <a:bodyPr>
            <a:normAutofit/>
          </a:bodyPr>
          <a:lstStyle/>
          <a:p>
            <a:pPr>
              <a:buFont typeface="Wingdings" panose="05000000000000000000" pitchFamily="2" charset="2"/>
              <a:buChar char="v"/>
            </a:pPr>
            <a:r>
              <a:rPr lang="en-US" b="1" dirty="0" smtClean="0"/>
              <a:t>Right </a:t>
            </a:r>
            <a:r>
              <a:rPr lang="en-US" b="1" dirty="0"/>
              <a:t>Time </a:t>
            </a:r>
            <a:endParaRPr lang="en-US" dirty="0"/>
          </a:p>
          <a:p>
            <a:pPr marL="777240" lvl="1" indent="-457200"/>
            <a:r>
              <a:rPr lang="en-US" dirty="0" smtClean="0"/>
              <a:t>Follow </a:t>
            </a:r>
            <a:r>
              <a:rPr lang="en-US" dirty="0"/>
              <a:t>directions for when to give the </a:t>
            </a:r>
            <a:r>
              <a:rPr lang="en-US" dirty="0" smtClean="0"/>
              <a:t>medication</a:t>
            </a:r>
            <a:r>
              <a:rPr lang="en-US" dirty="0"/>
              <a:t>. </a:t>
            </a:r>
            <a:endParaRPr lang="en-US" dirty="0" smtClean="0"/>
          </a:p>
          <a:p>
            <a:pPr marL="777240" lvl="1" indent="-457200"/>
            <a:r>
              <a:rPr lang="en-US" dirty="0" smtClean="0"/>
              <a:t>Refer to agency </a:t>
            </a:r>
            <a:r>
              <a:rPr lang="en-US" dirty="0"/>
              <a:t>policy for the </a:t>
            </a:r>
            <a:r>
              <a:rPr lang="en-US" dirty="0" smtClean="0"/>
              <a:t>time </a:t>
            </a:r>
            <a:r>
              <a:rPr lang="en-US" dirty="0"/>
              <a:t>frame acceptable to </a:t>
            </a:r>
            <a:r>
              <a:rPr lang="en-US" dirty="0" smtClean="0"/>
              <a:t>give medications </a:t>
            </a:r>
          </a:p>
          <a:p>
            <a:pPr marL="1051560" lvl="2" indent="-457200"/>
            <a:r>
              <a:rPr lang="en-US" dirty="0" smtClean="0"/>
              <a:t>Example</a:t>
            </a:r>
            <a:r>
              <a:rPr lang="en-US" dirty="0"/>
              <a:t>: 60 minutes before or 60 </a:t>
            </a:r>
            <a:r>
              <a:rPr lang="en-US" dirty="0" smtClean="0"/>
              <a:t>minutes after </a:t>
            </a:r>
            <a:r>
              <a:rPr lang="en-US" dirty="0"/>
              <a:t>the scheduled time). </a:t>
            </a:r>
            <a:endParaRPr lang="en-US" dirty="0" smtClean="0"/>
          </a:p>
          <a:p>
            <a:pPr lvl="0">
              <a:buClr>
                <a:srgbClr val="CCB400"/>
              </a:buClr>
              <a:buFont typeface="Wingdings" panose="05000000000000000000" pitchFamily="2" charset="2"/>
              <a:buChar char="v"/>
            </a:pPr>
            <a:r>
              <a:rPr lang="en-US" sz="2800" b="1" dirty="0">
                <a:solidFill>
                  <a:prstClr val="black"/>
                </a:solidFill>
              </a:rPr>
              <a:t>Right Documentation </a:t>
            </a:r>
            <a:endParaRPr lang="en-US" sz="2800" dirty="0">
              <a:solidFill>
                <a:prstClr val="black"/>
              </a:solidFill>
            </a:endParaRPr>
          </a:p>
          <a:p>
            <a:pPr marL="320040" lvl="1" indent="0">
              <a:buClr>
                <a:srgbClr val="CCB400"/>
              </a:buClr>
              <a:buNone/>
            </a:pPr>
            <a:r>
              <a:rPr lang="en-US" sz="2500" dirty="0" smtClean="0">
                <a:solidFill>
                  <a:prstClr val="black"/>
                </a:solidFill>
              </a:rPr>
              <a:t>Each </a:t>
            </a:r>
            <a:r>
              <a:rPr lang="en-US" sz="2500" dirty="0">
                <a:solidFill>
                  <a:prstClr val="black"/>
                </a:solidFill>
              </a:rPr>
              <a:t>medication must be documented </a:t>
            </a:r>
            <a:r>
              <a:rPr lang="en-US" sz="2500" dirty="0" smtClean="0">
                <a:solidFill>
                  <a:prstClr val="black"/>
                </a:solidFill>
              </a:rPr>
              <a:t>when </a:t>
            </a:r>
            <a:r>
              <a:rPr lang="en-US" sz="2500" dirty="0">
                <a:solidFill>
                  <a:prstClr val="black"/>
                </a:solidFill>
              </a:rPr>
              <a:t>it is given</a:t>
            </a:r>
            <a:r>
              <a:rPr lang="en-US" sz="1700" dirty="0">
                <a:solidFill>
                  <a:prstClr val="black"/>
                </a:solidFill>
              </a:rPr>
              <a:t>.</a:t>
            </a:r>
          </a:p>
          <a:p>
            <a:pPr marL="0" indent="0">
              <a:buNone/>
            </a:pPr>
            <a:endParaRPr lang="en-US" dirty="0" smtClean="0"/>
          </a:p>
          <a:p>
            <a:pPr marL="0" indent="0">
              <a:buNone/>
            </a:pPr>
            <a:endParaRPr lang="en-US" dirty="0"/>
          </a:p>
          <a:p>
            <a:endParaRPr lang="en-US" dirty="0"/>
          </a:p>
        </p:txBody>
      </p:sp>
    </p:spTree>
    <p:custDataLst>
      <p:tags r:id="rId1"/>
    </p:custDataLst>
    <p:extLst>
      <p:ext uri="{BB962C8B-B14F-4D97-AF65-F5344CB8AC3E}">
        <p14:creationId xmlns:p14="http://schemas.microsoft.com/office/powerpoint/2010/main" val="41624865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228600" y="228600"/>
            <a:ext cx="8537448" cy="990600"/>
          </a:xfrm>
        </p:spPr>
        <p:txBody>
          <a:bodyPr>
            <a:noAutofit/>
          </a:bodyPr>
          <a:lstStyle/>
          <a:p>
            <a:r>
              <a:rPr lang="en-US" sz="2400" b="1" dirty="0" smtClean="0">
                <a:effectLst/>
              </a:rPr>
              <a:t/>
            </a:r>
            <a:br>
              <a:rPr lang="en-US" sz="2400" b="1" dirty="0" smtClean="0">
                <a:effectLst/>
              </a:rPr>
            </a:br>
            <a:r>
              <a:rPr lang="en-US" sz="2800" b="1" dirty="0" smtClean="0">
                <a:effectLst/>
              </a:rPr>
              <a:t>Always </a:t>
            </a:r>
            <a:r>
              <a:rPr lang="en-US" sz="2800" b="1" dirty="0">
                <a:effectLst/>
              </a:rPr>
              <a:t>Check the Six Rights of Medication Three Times Before Administering the Medication</a:t>
            </a:r>
            <a:r>
              <a:rPr lang="en-US" sz="3200" dirty="0">
                <a:effectLst/>
              </a:rPr>
              <a:t/>
            </a:r>
            <a:br>
              <a:rPr lang="en-US" sz="3200" dirty="0">
                <a:effectLst/>
              </a:rPr>
            </a:br>
            <a:endParaRPr lang="en-US" sz="2800" dirty="0"/>
          </a:p>
        </p:txBody>
      </p:sp>
      <p:sp>
        <p:nvSpPr>
          <p:cNvPr id="4" name="Slide Number Placeholder 3"/>
          <p:cNvSpPr>
            <a:spLocks noGrp="1"/>
          </p:cNvSpPr>
          <p:nvPr>
            <p:ph type="sldNum" sz="quarter" idx="12"/>
            <p:custDataLst>
              <p:tags r:id="rId3"/>
            </p:custDataLst>
          </p:nvPr>
        </p:nvSpPr>
        <p:spPr/>
        <p:txBody>
          <a:bodyPr>
            <a:normAutofit fontScale="85000" lnSpcReduction="20000"/>
          </a:bodyPr>
          <a:lstStyle/>
          <a:p>
            <a:fld id="{1B0E86D6-327F-4F08-B17E-DE33D4E5F0C2}" type="slidenum">
              <a:rPr lang="en-US" smtClean="0"/>
              <a:pPr/>
              <a:t>63</a:t>
            </a:fld>
            <a:endParaRPr lang="en-US" dirty="0"/>
          </a:p>
        </p:txBody>
      </p:sp>
      <p:sp>
        <p:nvSpPr>
          <p:cNvPr id="3" name="Content Placeholder 2"/>
          <p:cNvSpPr>
            <a:spLocks noGrp="1"/>
          </p:cNvSpPr>
          <p:nvPr>
            <p:ph sz="quarter" idx="1"/>
            <p:custDataLst>
              <p:tags r:id="rId4"/>
            </p:custDataLst>
          </p:nvPr>
        </p:nvSpPr>
        <p:spPr/>
        <p:txBody>
          <a:bodyPr/>
          <a:lstStyle/>
          <a:p>
            <a:pPr lvl="0">
              <a:buClr>
                <a:schemeClr val="accent1">
                  <a:lumMod val="50000"/>
                </a:schemeClr>
              </a:buClr>
              <a:buFont typeface="Wingdings" panose="05000000000000000000" pitchFamily="2" charset="2"/>
              <a:buChar char=""/>
            </a:pPr>
            <a:r>
              <a:rPr lang="en-US" b="1" dirty="0"/>
              <a:t>First Check: </a:t>
            </a:r>
            <a:r>
              <a:rPr lang="en-US" dirty="0"/>
              <a:t>Compare the medication label to the MAR and the prescription as you remove the medication from the storage area.</a:t>
            </a:r>
          </a:p>
          <a:p>
            <a:pPr lvl="0"/>
            <a:endParaRPr lang="en-US" dirty="0" smtClean="0"/>
          </a:p>
          <a:p>
            <a:pPr marL="0" indent="0">
              <a:buNone/>
            </a:pPr>
            <a:endParaRPr lang="en-US" dirty="0"/>
          </a:p>
        </p:txBody>
      </p:sp>
      <p:pic>
        <p:nvPicPr>
          <p:cNvPr id="1026" name="Picture 2" descr="C:\Users\Benita.jackie\AppData\Local\Microsoft\Windows\Temporary Internet Files\Content.IE5\1PJMD8ZG\FirstAidKit[1].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76800" y="3724275"/>
            <a:ext cx="3657600" cy="313372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843844706"/>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228600" y="152400"/>
            <a:ext cx="8839200" cy="1143000"/>
          </a:xfrm>
        </p:spPr>
        <p:txBody>
          <a:bodyPr>
            <a:noAutofit/>
          </a:bodyPr>
          <a:lstStyle/>
          <a:p>
            <a:r>
              <a:rPr lang="en-US" sz="2800" b="1" dirty="0"/>
              <a:t>Always Check the Six Rights of Medication Three Times Before Administering the </a:t>
            </a:r>
            <a:r>
              <a:rPr lang="en-US" sz="2800" b="1" dirty="0" smtClean="0"/>
              <a:t>Medication</a:t>
            </a:r>
            <a:endParaRPr lang="en-US" sz="2800" dirty="0"/>
          </a:p>
        </p:txBody>
      </p:sp>
      <p:sp>
        <p:nvSpPr>
          <p:cNvPr id="3" name="Slide Number Placeholder 2"/>
          <p:cNvSpPr>
            <a:spLocks noGrp="1"/>
          </p:cNvSpPr>
          <p:nvPr>
            <p:ph type="sldNum" sz="quarter" idx="12"/>
            <p:custDataLst>
              <p:tags r:id="rId3"/>
            </p:custDataLst>
          </p:nvPr>
        </p:nvSpPr>
        <p:spPr/>
        <p:txBody>
          <a:bodyPr>
            <a:normAutofit fontScale="85000" lnSpcReduction="20000"/>
          </a:bodyPr>
          <a:lstStyle/>
          <a:p>
            <a:fld id="{1B0E86D6-327F-4F08-B17E-DE33D4E5F0C2}" type="slidenum">
              <a:rPr lang="en-US" smtClean="0"/>
              <a:pPr/>
              <a:t>64</a:t>
            </a:fld>
            <a:endParaRPr lang="en-US" dirty="0"/>
          </a:p>
        </p:txBody>
      </p:sp>
      <p:sp>
        <p:nvSpPr>
          <p:cNvPr id="4" name="Content Placeholder 3"/>
          <p:cNvSpPr>
            <a:spLocks noGrp="1"/>
          </p:cNvSpPr>
          <p:nvPr>
            <p:ph sz="quarter" idx="1"/>
            <p:custDataLst>
              <p:tags r:id="rId4"/>
            </p:custDataLst>
          </p:nvPr>
        </p:nvSpPr>
        <p:spPr/>
        <p:txBody>
          <a:bodyPr/>
          <a:lstStyle/>
          <a:p>
            <a:pPr lvl="0">
              <a:buClr>
                <a:schemeClr val="accent1">
                  <a:lumMod val="50000"/>
                </a:schemeClr>
              </a:buClr>
              <a:buFont typeface="Wingdings" panose="05000000000000000000" pitchFamily="2" charset="2"/>
              <a:buChar char=""/>
            </a:pPr>
            <a:r>
              <a:rPr lang="en-US" b="1" dirty="0"/>
              <a:t>Second Check: </a:t>
            </a:r>
            <a:r>
              <a:rPr lang="en-US" dirty="0" smtClean="0"/>
              <a:t>Compare the </a:t>
            </a:r>
            <a:r>
              <a:rPr lang="en-US" dirty="0"/>
              <a:t>medication label to the MAR and the prescription as you prepare the medication that is to be given.</a:t>
            </a:r>
          </a:p>
          <a:p>
            <a:pPr marL="0" indent="0">
              <a:buNone/>
            </a:pPr>
            <a:endParaRPr lang="en-US" dirty="0"/>
          </a:p>
          <a:p>
            <a:endParaRPr lang="en-US" dirty="0" smtClean="0"/>
          </a:p>
          <a:p>
            <a:endParaRPr lang="en-US" dirty="0"/>
          </a:p>
          <a:p>
            <a:pPr>
              <a:buClr>
                <a:schemeClr val="accent1">
                  <a:lumMod val="50000"/>
                </a:schemeClr>
              </a:buClr>
              <a:buFont typeface="Wingdings" panose="05000000000000000000" pitchFamily="2" charset="2"/>
              <a:buChar char="ü"/>
            </a:pPr>
            <a:r>
              <a:rPr lang="en-US" b="1" dirty="0"/>
              <a:t>Third check: </a:t>
            </a:r>
            <a:r>
              <a:rPr lang="en-US" dirty="0"/>
              <a:t>Compare the medication label to the MAR and the prescription immediately prior to administration</a:t>
            </a:r>
          </a:p>
          <a:p>
            <a:endParaRPr lang="en-US" dirty="0"/>
          </a:p>
        </p:txBody>
      </p:sp>
      <p:pic>
        <p:nvPicPr>
          <p:cNvPr id="2051" name="Picture 3" descr="C:\Users\Benita.jackie\AppData\Local\Microsoft\Windows\Temporary Internet Files\Content.IE5\PXUT0TOX\prescription-drugs[1].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2000" y="3048000"/>
            <a:ext cx="3009900" cy="14478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Benita.jackie\AppData\Local\Microsoft\Windows\Temporary Internet Files\Content.IE5\WL8RX7Q7\0511-0902-1117-1250_Pink_Bismuth_Medicine_for_the_Stomach_clipart_image[1].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315200" y="5638800"/>
            <a:ext cx="1524000" cy="9906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475934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anim calcmode="lin" valueType="num">
                                      <p:cBhvr>
                                        <p:cTn id="7" dur="1000" fill="hold"/>
                                        <p:tgtEl>
                                          <p:spTgt spid="2051"/>
                                        </p:tgtEl>
                                        <p:attrNameLst>
                                          <p:attrName>ppt_w</p:attrName>
                                        </p:attrNameLst>
                                      </p:cBhvr>
                                      <p:tavLst>
                                        <p:tav tm="0">
                                          <p:val>
                                            <p:fltVal val="0"/>
                                          </p:val>
                                        </p:tav>
                                        <p:tav tm="100000">
                                          <p:val>
                                            <p:strVal val="#ppt_w"/>
                                          </p:val>
                                        </p:tav>
                                      </p:tavLst>
                                    </p:anim>
                                    <p:anim calcmode="lin" valueType="num">
                                      <p:cBhvr>
                                        <p:cTn id="8" dur="1000" fill="hold"/>
                                        <p:tgtEl>
                                          <p:spTgt spid="2051"/>
                                        </p:tgtEl>
                                        <p:attrNameLst>
                                          <p:attrName>ppt_h</p:attrName>
                                        </p:attrNameLst>
                                      </p:cBhvr>
                                      <p:tavLst>
                                        <p:tav tm="0">
                                          <p:val>
                                            <p:fltVal val="0"/>
                                          </p:val>
                                        </p:tav>
                                        <p:tav tm="100000">
                                          <p:val>
                                            <p:strVal val="#ppt_h"/>
                                          </p:val>
                                        </p:tav>
                                      </p:tavLst>
                                    </p:anim>
                                    <p:anim calcmode="lin" valueType="num">
                                      <p:cBhvr>
                                        <p:cTn id="9" dur="1000" fill="hold"/>
                                        <p:tgtEl>
                                          <p:spTgt spid="2051"/>
                                        </p:tgtEl>
                                        <p:attrNameLst>
                                          <p:attrName>style.rotation</p:attrName>
                                        </p:attrNameLst>
                                      </p:cBhvr>
                                      <p:tavLst>
                                        <p:tav tm="0">
                                          <p:val>
                                            <p:fltVal val="90"/>
                                          </p:val>
                                        </p:tav>
                                        <p:tav tm="100000">
                                          <p:val>
                                            <p:fltVal val="0"/>
                                          </p:val>
                                        </p:tav>
                                      </p:tavLst>
                                    </p:anim>
                                    <p:animEffect transition="in" filter="fade">
                                      <p:cBhvr>
                                        <p:cTn id="10" dur="1000"/>
                                        <p:tgtEl>
                                          <p:spTgt spid="205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normAutofit fontScale="90000"/>
          </a:bodyPr>
          <a:lstStyle/>
          <a:p>
            <a:r>
              <a:rPr lang="en-US" sz="4000" b="1" dirty="0" smtClean="0">
                <a:effectLst/>
              </a:rPr>
              <a:t/>
            </a:r>
            <a:br>
              <a:rPr lang="en-US" sz="4000" b="1" dirty="0" smtClean="0">
                <a:effectLst/>
              </a:rPr>
            </a:br>
            <a:r>
              <a:rPr lang="en-US" sz="4000" b="1" dirty="0" smtClean="0">
                <a:effectLst/>
              </a:rPr>
              <a:t>Preventing </a:t>
            </a:r>
            <a:r>
              <a:rPr lang="en-US" sz="4000" b="1" dirty="0">
                <a:effectLst/>
              </a:rPr>
              <a:t>and Reporting Medication Errors</a:t>
            </a:r>
            <a:r>
              <a:rPr lang="en-US" dirty="0">
                <a:effectLst/>
              </a:rPr>
              <a:t/>
            </a:r>
            <a:br>
              <a:rPr lang="en-US" dirty="0">
                <a:effectLst/>
              </a:rPr>
            </a:br>
            <a:endParaRPr lang="en-US" dirty="0"/>
          </a:p>
        </p:txBody>
      </p:sp>
      <p:sp>
        <p:nvSpPr>
          <p:cNvPr id="4" name="Slide Number Placeholder 3"/>
          <p:cNvSpPr>
            <a:spLocks noGrp="1"/>
          </p:cNvSpPr>
          <p:nvPr>
            <p:ph type="sldNum" sz="quarter" idx="12"/>
            <p:custDataLst>
              <p:tags r:id="rId3"/>
            </p:custDataLst>
          </p:nvPr>
        </p:nvSpPr>
        <p:spPr/>
        <p:txBody>
          <a:bodyPr>
            <a:normAutofit fontScale="85000" lnSpcReduction="20000"/>
          </a:bodyPr>
          <a:lstStyle/>
          <a:p>
            <a:fld id="{1B0E86D6-327F-4F08-B17E-DE33D4E5F0C2}" type="slidenum">
              <a:rPr lang="en-US" smtClean="0"/>
              <a:pPr/>
              <a:t>65</a:t>
            </a:fld>
            <a:endParaRPr lang="en-US" dirty="0"/>
          </a:p>
        </p:txBody>
      </p:sp>
      <p:sp>
        <p:nvSpPr>
          <p:cNvPr id="5" name="Content Placeholder 4"/>
          <p:cNvSpPr>
            <a:spLocks noGrp="1"/>
          </p:cNvSpPr>
          <p:nvPr>
            <p:ph sz="quarter" idx="1"/>
            <p:custDataLst>
              <p:tags r:id="rId4"/>
            </p:custDataLst>
          </p:nvPr>
        </p:nvSpPr>
        <p:spPr>
          <a:xfrm>
            <a:off x="612648" y="1600200"/>
            <a:ext cx="8153400" cy="5029200"/>
          </a:xfrm>
        </p:spPr>
        <p:txBody>
          <a:bodyPr>
            <a:normAutofit fontScale="47500" lnSpcReduction="20000"/>
          </a:bodyPr>
          <a:lstStyle/>
          <a:p>
            <a:pPr marL="0" indent="0">
              <a:buNone/>
            </a:pPr>
            <a:r>
              <a:rPr lang="en-US" sz="5100" dirty="0" smtClean="0"/>
              <a:t>Knowing </a:t>
            </a:r>
            <a:r>
              <a:rPr lang="en-US" sz="5100" dirty="0"/>
              <a:t>the following before administering medications will help prevent medication errors</a:t>
            </a:r>
            <a:endParaRPr lang="en-US" sz="5100" dirty="0" smtClean="0"/>
          </a:p>
          <a:p>
            <a:endParaRPr lang="en-US" dirty="0"/>
          </a:p>
          <a:p>
            <a:pPr lvl="0"/>
            <a:r>
              <a:rPr lang="en-US" sz="4400" dirty="0" smtClean="0"/>
              <a:t>Name of Medication (generic and </a:t>
            </a:r>
            <a:r>
              <a:rPr lang="en-US" sz="4400" dirty="0"/>
              <a:t>trade) </a:t>
            </a:r>
          </a:p>
          <a:p>
            <a:pPr lvl="0"/>
            <a:r>
              <a:rPr lang="en-US" sz="4400" dirty="0"/>
              <a:t>Purpose </a:t>
            </a:r>
          </a:p>
          <a:p>
            <a:pPr lvl="0"/>
            <a:r>
              <a:rPr lang="en-US" sz="4400" dirty="0"/>
              <a:t>Effect </a:t>
            </a:r>
          </a:p>
          <a:p>
            <a:pPr lvl="0"/>
            <a:r>
              <a:rPr lang="en-US" sz="4400" dirty="0" smtClean="0"/>
              <a:t>Length of </a:t>
            </a:r>
            <a:r>
              <a:rPr lang="en-US" sz="4400" dirty="0"/>
              <a:t>time to take effect </a:t>
            </a:r>
          </a:p>
          <a:p>
            <a:pPr lvl="0"/>
            <a:r>
              <a:rPr lang="en-US" sz="4400" dirty="0"/>
              <a:t>Side effects </a:t>
            </a:r>
            <a:r>
              <a:rPr lang="en-US" sz="4400" dirty="0" smtClean="0"/>
              <a:t>					</a:t>
            </a:r>
            <a:endParaRPr lang="en-US" sz="4400" dirty="0"/>
          </a:p>
          <a:p>
            <a:pPr lvl="0"/>
            <a:r>
              <a:rPr lang="en-US" sz="4400" dirty="0"/>
              <a:t>Adverse effects </a:t>
            </a:r>
            <a:r>
              <a:rPr lang="en-US" sz="4400" dirty="0" smtClean="0"/>
              <a:t>				</a:t>
            </a:r>
            <a:endParaRPr lang="en-US" sz="4400" dirty="0"/>
          </a:p>
          <a:p>
            <a:pPr lvl="0"/>
            <a:r>
              <a:rPr lang="en-US" sz="4400" dirty="0"/>
              <a:t>Interactions </a:t>
            </a:r>
          </a:p>
          <a:p>
            <a:pPr lvl="0"/>
            <a:r>
              <a:rPr lang="en-US" sz="4400" dirty="0"/>
              <a:t>Special instructions </a:t>
            </a:r>
          </a:p>
          <a:p>
            <a:pPr lvl="0"/>
            <a:r>
              <a:rPr lang="en-US" sz="4400" dirty="0"/>
              <a:t>Where to get help</a:t>
            </a:r>
          </a:p>
          <a:p>
            <a:pPr lvl="0"/>
            <a:r>
              <a:rPr lang="en-US" sz="4400" dirty="0"/>
              <a:t>Allergies</a:t>
            </a:r>
          </a:p>
          <a:p>
            <a:pPr lvl="0"/>
            <a:r>
              <a:rPr lang="en-US" sz="4400" dirty="0" smtClean="0"/>
              <a:t>Contraindications</a:t>
            </a:r>
            <a:endParaRPr lang="en-US" sz="3600" dirty="0"/>
          </a:p>
        </p:txBody>
      </p:sp>
      <p:grpSp>
        <p:nvGrpSpPr>
          <p:cNvPr id="3" name="Group 4"/>
          <p:cNvGrpSpPr>
            <a:grpSpLocks noChangeAspect="1"/>
          </p:cNvGrpSpPr>
          <p:nvPr/>
        </p:nvGrpSpPr>
        <p:grpSpPr bwMode="auto">
          <a:xfrm>
            <a:off x="6019800" y="3200400"/>
            <a:ext cx="1762125" cy="1819275"/>
            <a:chOff x="3792" y="2016"/>
            <a:chExt cx="1110" cy="1146"/>
          </a:xfrm>
        </p:grpSpPr>
        <p:sp>
          <p:nvSpPr>
            <p:cNvPr id="7" name="AutoShape 3"/>
            <p:cNvSpPr>
              <a:spLocks noChangeAspect="1" noChangeArrowheads="1" noTextEdit="1"/>
            </p:cNvSpPr>
            <p:nvPr>
              <p:custDataLst>
                <p:tags r:id="rId5"/>
              </p:custDataLst>
            </p:nvPr>
          </p:nvSpPr>
          <p:spPr bwMode="auto">
            <a:xfrm>
              <a:off x="3792" y="2016"/>
              <a:ext cx="1110" cy="1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Freeform 5"/>
            <p:cNvSpPr>
              <a:spLocks/>
            </p:cNvSpPr>
            <p:nvPr>
              <p:custDataLst>
                <p:tags r:id="rId6"/>
              </p:custDataLst>
            </p:nvPr>
          </p:nvSpPr>
          <p:spPr bwMode="auto">
            <a:xfrm>
              <a:off x="3793" y="2022"/>
              <a:ext cx="1109" cy="1139"/>
            </a:xfrm>
            <a:custGeom>
              <a:avLst/>
              <a:gdLst>
                <a:gd name="T0" fmla="*/ 1237 w 2218"/>
                <a:gd name="T1" fmla="*/ 205 h 2279"/>
                <a:gd name="T2" fmla="*/ 1150 w 2218"/>
                <a:gd name="T3" fmla="*/ 100 h 2279"/>
                <a:gd name="T4" fmla="*/ 1100 w 2218"/>
                <a:gd name="T5" fmla="*/ 211 h 2279"/>
                <a:gd name="T6" fmla="*/ 1188 w 2218"/>
                <a:gd name="T7" fmla="*/ 62 h 2279"/>
                <a:gd name="T8" fmla="*/ 1132 w 2218"/>
                <a:gd name="T9" fmla="*/ 44 h 2279"/>
                <a:gd name="T10" fmla="*/ 953 w 2218"/>
                <a:gd name="T11" fmla="*/ 203 h 2279"/>
                <a:gd name="T12" fmla="*/ 906 w 2218"/>
                <a:gd name="T13" fmla="*/ 210 h 2279"/>
                <a:gd name="T14" fmla="*/ 934 w 2218"/>
                <a:gd name="T15" fmla="*/ 97 h 2279"/>
                <a:gd name="T16" fmla="*/ 1070 w 2218"/>
                <a:gd name="T17" fmla="*/ 37 h 2279"/>
                <a:gd name="T18" fmla="*/ 858 w 2218"/>
                <a:gd name="T19" fmla="*/ 115 h 2279"/>
                <a:gd name="T20" fmla="*/ 817 w 2218"/>
                <a:gd name="T21" fmla="*/ 230 h 2279"/>
                <a:gd name="T22" fmla="*/ 671 w 2218"/>
                <a:gd name="T23" fmla="*/ 149 h 2279"/>
                <a:gd name="T24" fmla="*/ 642 w 2218"/>
                <a:gd name="T25" fmla="*/ 241 h 2279"/>
                <a:gd name="T26" fmla="*/ 823 w 2218"/>
                <a:gd name="T27" fmla="*/ 86 h 2279"/>
                <a:gd name="T28" fmla="*/ 799 w 2218"/>
                <a:gd name="T29" fmla="*/ 44 h 2279"/>
                <a:gd name="T30" fmla="*/ 605 w 2218"/>
                <a:gd name="T31" fmla="*/ 170 h 2279"/>
                <a:gd name="T32" fmla="*/ 561 w 2218"/>
                <a:gd name="T33" fmla="*/ 267 h 2279"/>
                <a:gd name="T34" fmla="*/ 485 w 2218"/>
                <a:gd name="T35" fmla="*/ 301 h 2279"/>
                <a:gd name="T36" fmla="*/ 438 w 2218"/>
                <a:gd name="T37" fmla="*/ 220 h 2279"/>
                <a:gd name="T38" fmla="*/ 628 w 2218"/>
                <a:gd name="T39" fmla="*/ 119 h 2279"/>
                <a:gd name="T40" fmla="*/ 416 w 2218"/>
                <a:gd name="T41" fmla="*/ 156 h 2279"/>
                <a:gd name="T42" fmla="*/ 425 w 2218"/>
                <a:gd name="T43" fmla="*/ 335 h 2279"/>
                <a:gd name="T44" fmla="*/ 337 w 2218"/>
                <a:gd name="T45" fmla="*/ 411 h 2279"/>
                <a:gd name="T46" fmla="*/ 237 w 2218"/>
                <a:gd name="T47" fmla="*/ 545 h 2279"/>
                <a:gd name="T48" fmla="*/ 172 w 2218"/>
                <a:gd name="T49" fmla="*/ 753 h 2279"/>
                <a:gd name="T50" fmla="*/ 246 w 2218"/>
                <a:gd name="T51" fmla="*/ 864 h 2279"/>
                <a:gd name="T52" fmla="*/ 188 w 2218"/>
                <a:gd name="T53" fmla="*/ 999 h 2279"/>
                <a:gd name="T54" fmla="*/ 97 w 2218"/>
                <a:gd name="T55" fmla="*/ 1141 h 2279"/>
                <a:gd name="T56" fmla="*/ 46 w 2218"/>
                <a:gd name="T57" fmla="*/ 1244 h 2279"/>
                <a:gd name="T58" fmla="*/ 85 w 2218"/>
                <a:gd name="T59" fmla="*/ 1420 h 2279"/>
                <a:gd name="T60" fmla="*/ 96 w 2218"/>
                <a:gd name="T61" fmla="*/ 1524 h 2279"/>
                <a:gd name="T62" fmla="*/ 120 w 2218"/>
                <a:gd name="T63" fmla="*/ 1708 h 2279"/>
                <a:gd name="T64" fmla="*/ 65 w 2218"/>
                <a:gd name="T65" fmla="*/ 2134 h 2279"/>
                <a:gd name="T66" fmla="*/ 41 w 2218"/>
                <a:gd name="T67" fmla="*/ 2235 h 2279"/>
                <a:gd name="T68" fmla="*/ 291 w 2218"/>
                <a:gd name="T69" fmla="*/ 2188 h 2279"/>
                <a:gd name="T70" fmla="*/ 344 w 2218"/>
                <a:gd name="T71" fmla="*/ 1909 h 2279"/>
                <a:gd name="T72" fmla="*/ 363 w 2218"/>
                <a:gd name="T73" fmla="*/ 2130 h 2279"/>
                <a:gd name="T74" fmla="*/ 466 w 2218"/>
                <a:gd name="T75" fmla="*/ 2251 h 2279"/>
                <a:gd name="T76" fmla="*/ 676 w 2218"/>
                <a:gd name="T77" fmla="*/ 2262 h 2279"/>
                <a:gd name="T78" fmla="*/ 644 w 2218"/>
                <a:gd name="T79" fmla="*/ 2185 h 2279"/>
                <a:gd name="T80" fmla="*/ 720 w 2218"/>
                <a:gd name="T81" fmla="*/ 2209 h 2279"/>
                <a:gd name="T82" fmla="*/ 934 w 2218"/>
                <a:gd name="T83" fmla="*/ 2228 h 2279"/>
                <a:gd name="T84" fmla="*/ 1316 w 2218"/>
                <a:gd name="T85" fmla="*/ 2173 h 2279"/>
                <a:gd name="T86" fmla="*/ 1745 w 2218"/>
                <a:gd name="T87" fmla="*/ 2136 h 2279"/>
                <a:gd name="T88" fmla="*/ 2070 w 2218"/>
                <a:gd name="T89" fmla="*/ 2124 h 2279"/>
                <a:gd name="T90" fmla="*/ 2118 w 2218"/>
                <a:gd name="T91" fmla="*/ 1566 h 2279"/>
                <a:gd name="T92" fmla="*/ 2008 w 2218"/>
                <a:gd name="T93" fmla="*/ 194 h 2279"/>
                <a:gd name="T94" fmla="*/ 1767 w 2218"/>
                <a:gd name="T95" fmla="*/ 194 h 2279"/>
                <a:gd name="T96" fmla="*/ 1675 w 2218"/>
                <a:gd name="T97" fmla="*/ 67 h 2279"/>
                <a:gd name="T98" fmla="*/ 1615 w 2218"/>
                <a:gd name="T99" fmla="*/ 200 h 2279"/>
                <a:gd name="T100" fmla="*/ 1475 w 2218"/>
                <a:gd name="T101" fmla="*/ 198 h 2279"/>
                <a:gd name="T102" fmla="*/ 1557 w 2218"/>
                <a:gd name="T103" fmla="*/ 169 h 2279"/>
                <a:gd name="T104" fmla="*/ 1714 w 2218"/>
                <a:gd name="T105" fmla="*/ 104 h 2279"/>
                <a:gd name="T106" fmla="*/ 1741 w 2218"/>
                <a:gd name="T107" fmla="*/ 69 h 2279"/>
                <a:gd name="T108" fmla="*/ 1890 w 2218"/>
                <a:gd name="T109" fmla="*/ 77 h 2279"/>
                <a:gd name="T110" fmla="*/ 1963 w 2218"/>
                <a:gd name="T111" fmla="*/ 193 h 2279"/>
                <a:gd name="T112" fmla="*/ 1750 w 2218"/>
                <a:gd name="T113" fmla="*/ 10 h 2279"/>
                <a:gd name="T114" fmla="*/ 1544 w 2218"/>
                <a:gd name="T115" fmla="*/ 31 h 2279"/>
                <a:gd name="T116" fmla="*/ 1426 w 2218"/>
                <a:gd name="T117" fmla="*/ 202 h 2279"/>
                <a:gd name="T118" fmla="*/ 1360 w 2218"/>
                <a:gd name="T119" fmla="*/ 109 h 2279"/>
                <a:gd name="T120" fmla="*/ 1293 w 2218"/>
                <a:gd name="T121" fmla="*/ 204 h 2279"/>
                <a:gd name="T122" fmla="*/ 1402 w 2218"/>
                <a:gd name="T123" fmla="*/ 55 h 2279"/>
                <a:gd name="T124" fmla="*/ 1330 w 2218"/>
                <a:gd name="T125" fmla="*/ 35 h 2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18" h="2279">
                  <a:moveTo>
                    <a:pt x="1276" y="74"/>
                  </a:moveTo>
                  <a:lnTo>
                    <a:pt x="1267" y="89"/>
                  </a:lnTo>
                  <a:lnTo>
                    <a:pt x="1258" y="104"/>
                  </a:lnTo>
                  <a:lnTo>
                    <a:pt x="1251" y="121"/>
                  </a:lnTo>
                  <a:lnTo>
                    <a:pt x="1246" y="139"/>
                  </a:lnTo>
                  <a:lnTo>
                    <a:pt x="1243" y="144"/>
                  </a:lnTo>
                  <a:lnTo>
                    <a:pt x="1242" y="151"/>
                  </a:lnTo>
                  <a:lnTo>
                    <a:pt x="1242" y="157"/>
                  </a:lnTo>
                  <a:lnTo>
                    <a:pt x="1240" y="164"/>
                  </a:lnTo>
                  <a:lnTo>
                    <a:pt x="1240" y="174"/>
                  </a:lnTo>
                  <a:lnTo>
                    <a:pt x="1237" y="184"/>
                  </a:lnTo>
                  <a:lnTo>
                    <a:pt x="1235" y="192"/>
                  </a:lnTo>
                  <a:lnTo>
                    <a:pt x="1238" y="200"/>
                  </a:lnTo>
                  <a:lnTo>
                    <a:pt x="1237" y="200"/>
                  </a:lnTo>
                  <a:lnTo>
                    <a:pt x="1237" y="205"/>
                  </a:lnTo>
                  <a:lnTo>
                    <a:pt x="1228" y="207"/>
                  </a:lnTo>
                  <a:lnTo>
                    <a:pt x="1219" y="207"/>
                  </a:lnTo>
                  <a:lnTo>
                    <a:pt x="1211" y="207"/>
                  </a:lnTo>
                  <a:lnTo>
                    <a:pt x="1201" y="207"/>
                  </a:lnTo>
                  <a:lnTo>
                    <a:pt x="1193" y="205"/>
                  </a:lnTo>
                  <a:lnTo>
                    <a:pt x="1184" y="204"/>
                  </a:lnTo>
                  <a:lnTo>
                    <a:pt x="1176" y="203"/>
                  </a:lnTo>
                  <a:lnTo>
                    <a:pt x="1167" y="201"/>
                  </a:lnTo>
                  <a:lnTo>
                    <a:pt x="1170" y="184"/>
                  </a:lnTo>
                  <a:lnTo>
                    <a:pt x="1170" y="167"/>
                  </a:lnTo>
                  <a:lnTo>
                    <a:pt x="1169" y="152"/>
                  </a:lnTo>
                  <a:lnTo>
                    <a:pt x="1167" y="139"/>
                  </a:lnTo>
                  <a:lnTo>
                    <a:pt x="1162" y="125"/>
                  </a:lnTo>
                  <a:lnTo>
                    <a:pt x="1155" y="112"/>
                  </a:lnTo>
                  <a:lnTo>
                    <a:pt x="1150" y="100"/>
                  </a:lnTo>
                  <a:lnTo>
                    <a:pt x="1141" y="88"/>
                  </a:lnTo>
                  <a:lnTo>
                    <a:pt x="1100" y="118"/>
                  </a:lnTo>
                  <a:lnTo>
                    <a:pt x="1113" y="129"/>
                  </a:lnTo>
                  <a:lnTo>
                    <a:pt x="1122" y="147"/>
                  </a:lnTo>
                  <a:lnTo>
                    <a:pt x="1126" y="164"/>
                  </a:lnTo>
                  <a:lnTo>
                    <a:pt x="1128" y="180"/>
                  </a:lnTo>
                  <a:lnTo>
                    <a:pt x="1128" y="188"/>
                  </a:lnTo>
                  <a:lnTo>
                    <a:pt x="1126" y="194"/>
                  </a:lnTo>
                  <a:lnTo>
                    <a:pt x="1125" y="200"/>
                  </a:lnTo>
                  <a:lnTo>
                    <a:pt x="1125" y="208"/>
                  </a:lnTo>
                  <a:lnTo>
                    <a:pt x="1121" y="209"/>
                  </a:lnTo>
                  <a:lnTo>
                    <a:pt x="1115" y="210"/>
                  </a:lnTo>
                  <a:lnTo>
                    <a:pt x="1110" y="211"/>
                  </a:lnTo>
                  <a:lnTo>
                    <a:pt x="1105" y="211"/>
                  </a:lnTo>
                  <a:lnTo>
                    <a:pt x="1100" y="211"/>
                  </a:lnTo>
                  <a:lnTo>
                    <a:pt x="1094" y="211"/>
                  </a:lnTo>
                  <a:lnTo>
                    <a:pt x="1090" y="211"/>
                  </a:lnTo>
                  <a:lnTo>
                    <a:pt x="1084" y="211"/>
                  </a:lnTo>
                  <a:lnTo>
                    <a:pt x="1085" y="193"/>
                  </a:lnTo>
                  <a:lnTo>
                    <a:pt x="1087" y="171"/>
                  </a:lnTo>
                  <a:lnTo>
                    <a:pt x="1091" y="150"/>
                  </a:lnTo>
                  <a:lnTo>
                    <a:pt x="1094" y="133"/>
                  </a:lnTo>
                  <a:lnTo>
                    <a:pt x="1100" y="118"/>
                  </a:lnTo>
                  <a:lnTo>
                    <a:pt x="1141" y="88"/>
                  </a:lnTo>
                  <a:lnTo>
                    <a:pt x="1144" y="81"/>
                  </a:lnTo>
                  <a:lnTo>
                    <a:pt x="1148" y="75"/>
                  </a:lnTo>
                  <a:lnTo>
                    <a:pt x="1154" y="71"/>
                  </a:lnTo>
                  <a:lnTo>
                    <a:pt x="1160" y="67"/>
                  </a:lnTo>
                  <a:lnTo>
                    <a:pt x="1174" y="65"/>
                  </a:lnTo>
                  <a:lnTo>
                    <a:pt x="1188" y="62"/>
                  </a:lnTo>
                  <a:lnTo>
                    <a:pt x="1203" y="60"/>
                  </a:lnTo>
                  <a:lnTo>
                    <a:pt x="1219" y="59"/>
                  </a:lnTo>
                  <a:lnTo>
                    <a:pt x="1234" y="59"/>
                  </a:lnTo>
                  <a:lnTo>
                    <a:pt x="1248" y="63"/>
                  </a:lnTo>
                  <a:lnTo>
                    <a:pt x="1261" y="69"/>
                  </a:lnTo>
                  <a:lnTo>
                    <a:pt x="1273" y="77"/>
                  </a:lnTo>
                  <a:lnTo>
                    <a:pt x="1311" y="46"/>
                  </a:lnTo>
                  <a:lnTo>
                    <a:pt x="1298" y="39"/>
                  </a:lnTo>
                  <a:lnTo>
                    <a:pt x="1276" y="31"/>
                  </a:lnTo>
                  <a:lnTo>
                    <a:pt x="1252" y="25"/>
                  </a:lnTo>
                  <a:lnTo>
                    <a:pt x="1227" y="23"/>
                  </a:lnTo>
                  <a:lnTo>
                    <a:pt x="1201" y="24"/>
                  </a:lnTo>
                  <a:lnTo>
                    <a:pt x="1176" y="27"/>
                  </a:lnTo>
                  <a:lnTo>
                    <a:pt x="1153" y="34"/>
                  </a:lnTo>
                  <a:lnTo>
                    <a:pt x="1132" y="44"/>
                  </a:lnTo>
                  <a:lnTo>
                    <a:pt x="1115" y="57"/>
                  </a:lnTo>
                  <a:lnTo>
                    <a:pt x="1076" y="93"/>
                  </a:lnTo>
                  <a:lnTo>
                    <a:pt x="1064" y="120"/>
                  </a:lnTo>
                  <a:lnTo>
                    <a:pt x="1055" y="149"/>
                  </a:lnTo>
                  <a:lnTo>
                    <a:pt x="1049" y="180"/>
                  </a:lnTo>
                  <a:lnTo>
                    <a:pt x="1049" y="213"/>
                  </a:lnTo>
                  <a:lnTo>
                    <a:pt x="1038" y="216"/>
                  </a:lnTo>
                  <a:lnTo>
                    <a:pt x="1026" y="217"/>
                  </a:lnTo>
                  <a:lnTo>
                    <a:pt x="1013" y="218"/>
                  </a:lnTo>
                  <a:lnTo>
                    <a:pt x="1002" y="219"/>
                  </a:lnTo>
                  <a:lnTo>
                    <a:pt x="989" y="219"/>
                  </a:lnTo>
                  <a:lnTo>
                    <a:pt x="976" y="220"/>
                  </a:lnTo>
                  <a:lnTo>
                    <a:pt x="964" y="220"/>
                  </a:lnTo>
                  <a:lnTo>
                    <a:pt x="951" y="221"/>
                  </a:lnTo>
                  <a:lnTo>
                    <a:pt x="953" y="203"/>
                  </a:lnTo>
                  <a:lnTo>
                    <a:pt x="952" y="187"/>
                  </a:lnTo>
                  <a:lnTo>
                    <a:pt x="951" y="172"/>
                  </a:lnTo>
                  <a:lnTo>
                    <a:pt x="948" y="158"/>
                  </a:lnTo>
                  <a:lnTo>
                    <a:pt x="942" y="146"/>
                  </a:lnTo>
                  <a:lnTo>
                    <a:pt x="936" y="133"/>
                  </a:lnTo>
                  <a:lnTo>
                    <a:pt x="930" y="120"/>
                  </a:lnTo>
                  <a:lnTo>
                    <a:pt x="923" y="108"/>
                  </a:lnTo>
                  <a:lnTo>
                    <a:pt x="886" y="138"/>
                  </a:lnTo>
                  <a:lnTo>
                    <a:pt x="892" y="147"/>
                  </a:lnTo>
                  <a:lnTo>
                    <a:pt x="897" y="156"/>
                  </a:lnTo>
                  <a:lnTo>
                    <a:pt x="901" y="165"/>
                  </a:lnTo>
                  <a:lnTo>
                    <a:pt x="905" y="175"/>
                  </a:lnTo>
                  <a:lnTo>
                    <a:pt x="906" y="187"/>
                  </a:lnTo>
                  <a:lnTo>
                    <a:pt x="906" y="198"/>
                  </a:lnTo>
                  <a:lnTo>
                    <a:pt x="906" y="210"/>
                  </a:lnTo>
                  <a:lnTo>
                    <a:pt x="904" y="219"/>
                  </a:lnTo>
                  <a:lnTo>
                    <a:pt x="901" y="223"/>
                  </a:lnTo>
                  <a:lnTo>
                    <a:pt x="897" y="224"/>
                  </a:lnTo>
                  <a:lnTo>
                    <a:pt x="892" y="225"/>
                  </a:lnTo>
                  <a:lnTo>
                    <a:pt x="886" y="225"/>
                  </a:lnTo>
                  <a:lnTo>
                    <a:pt x="881" y="225"/>
                  </a:lnTo>
                  <a:lnTo>
                    <a:pt x="875" y="225"/>
                  </a:lnTo>
                  <a:lnTo>
                    <a:pt x="869" y="224"/>
                  </a:lnTo>
                  <a:lnTo>
                    <a:pt x="865" y="224"/>
                  </a:lnTo>
                  <a:lnTo>
                    <a:pt x="866" y="203"/>
                  </a:lnTo>
                  <a:lnTo>
                    <a:pt x="869" y="180"/>
                  </a:lnTo>
                  <a:lnTo>
                    <a:pt x="877" y="157"/>
                  </a:lnTo>
                  <a:lnTo>
                    <a:pt x="888" y="135"/>
                  </a:lnTo>
                  <a:lnTo>
                    <a:pt x="923" y="108"/>
                  </a:lnTo>
                  <a:lnTo>
                    <a:pt x="934" y="97"/>
                  </a:lnTo>
                  <a:lnTo>
                    <a:pt x="946" y="89"/>
                  </a:lnTo>
                  <a:lnTo>
                    <a:pt x="960" y="83"/>
                  </a:lnTo>
                  <a:lnTo>
                    <a:pt x="976" y="80"/>
                  </a:lnTo>
                  <a:lnTo>
                    <a:pt x="993" y="78"/>
                  </a:lnTo>
                  <a:lnTo>
                    <a:pt x="1010" y="77"/>
                  </a:lnTo>
                  <a:lnTo>
                    <a:pt x="1026" y="77"/>
                  </a:lnTo>
                  <a:lnTo>
                    <a:pt x="1043" y="78"/>
                  </a:lnTo>
                  <a:lnTo>
                    <a:pt x="1051" y="81"/>
                  </a:lnTo>
                  <a:lnTo>
                    <a:pt x="1061" y="83"/>
                  </a:lnTo>
                  <a:lnTo>
                    <a:pt x="1069" y="87"/>
                  </a:lnTo>
                  <a:lnTo>
                    <a:pt x="1076" y="93"/>
                  </a:lnTo>
                  <a:lnTo>
                    <a:pt x="1115" y="57"/>
                  </a:lnTo>
                  <a:lnTo>
                    <a:pt x="1102" y="47"/>
                  </a:lnTo>
                  <a:lnTo>
                    <a:pt x="1086" y="41"/>
                  </a:lnTo>
                  <a:lnTo>
                    <a:pt x="1070" y="37"/>
                  </a:lnTo>
                  <a:lnTo>
                    <a:pt x="1051" y="36"/>
                  </a:lnTo>
                  <a:lnTo>
                    <a:pt x="1032" y="36"/>
                  </a:lnTo>
                  <a:lnTo>
                    <a:pt x="1013" y="37"/>
                  </a:lnTo>
                  <a:lnTo>
                    <a:pt x="996" y="37"/>
                  </a:lnTo>
                  <a:lnTo>
                    <a:pt x="979" y="37"/>
                  </a:lnTo>
                  <a:lnTo>
                    <a:pt x="966" y="40"/>
                  </a:lnTo>
                  <a:lnTo>
                    <a:pt x="956" y="44"/>
                  </a:lnTo>
                  <a:lnTo>
                    <a:pt x="945" y="49"/>
                  </a:lnTo>
                  <a:lnTo>
                    <a:pt x="936" y="55"/>
                  </a:lnTo>
                  <a:lnTo>
                    <a:pt x="927" y="60"/>
                  </a:lnTo>
                  <a:lnTo>
                    <a:pt x="918" y="66"/>
                  </a:lnTo>
                  <a:lnTo>
                    <a:pt x="908" y="71"/>
                  </a:lnTo>
                  <a:lnTo>
                    <a:pt x="898" y="75"/>
                  </a:lnTo>
                  <a:lnTo>
                    <a:pt x="862" y="103"/>
                  </a:lnTo>
                  <a:lnTo>
                    <a:pt x="858" y="115"/>
                  </a:lnTo>
                  <a:lnTo>
                    <a:pt x="852" y="125"/>
                  </a:lnTo>
                  <a:lnTo>
                    <a:pt x="846" y="136"/>
                  </a:lnTo>
                  <a:lnTo>
                    <a:pt x="843" y="149"/>
                  </a:lnTo>
                  <a:lnTo>
                    <a:pt x="832" y="173"/>
                  </a:lnTo>
                  <a:lnTo>
                    <a:pt x="832" y="179"/>
                  </a:lnTo>
                  <a:lnTo>
                    <a:pt x="830" y="186"/>
                  </a:lnTo>
                  <a:lnTo>
                    <a:pt x="826" y="193"/>
                  </a:lnTo>
                  <a:lnTo>
                    <a:pt x="826" y="200"/>
                  </a:lnTo>
                  <a:lnTo>
                    <a:pt x="825" y="200"/>
                  </a:lnTo>
                  <a:lnTo>
                    <a:pt x="826" y="205"/>
                  </a:lnTo>
                  <a:lnTo>
                    <a:pt x="825" y="204"/>
                  </a:lnTo>
                  <a:lnTo>
                    <a:pt x="823" y="212"/>
                  </a:lnTo>
                  <a:lnTo>
                    <a:pt x="824" y="219"/>
                  </a:lnTo>
                  <a:lnTo>
                    <a:pt x="823" y="226"/>
                  </a:lnTo>
                  <a:lnTo>
                    <a:pt x="817" y="230"/>
                  </a:lnTo>
                  <a:lnTo>
                    <a:pt x="751" y="228"/>
                  </a:lnTo>
                  <a:lnTo>
                    <a:pt x="749" y="212"/>
                  </a:lnTo>
                  <a:lnTo>
                    <a:pt x="745" y="197"/>
                  </a:lnTo>
                  <a:lnTo>
                    <a:pt x="740" y="182"/>
                  </a:lnTo>
                  <a:lnTo>
                    <a:pt x="734" y="170"/>
                  </a:lnTo>
                  <a:lnTo>
                    <a:pt x="730" y="162"/>
                  </a:lnTo>
                  <a:lnTo>
                    <a:pt x="727" y="152"/>
                  </a:lnTo>
                  <a:lnTo>
                    <a:pt x="724" y="143"/>
                  </a:lnTo>
                  <a:lnTo>
                    <a:pt x="718" y="138"/>
                  </a:lnTo>
                  <a:lnTo>
                    <a:pt x="716" y="132"/>
                  </a:lnTo>
                  <a:lnTo>
                    <a:pt x="711" y="126"/>
                  </a:lnTo>
                  <a:lnTo>
                    <a:pt x="705" y="120"/>
                  </a:lnTo>
                  <a:lnTo>
                    <a:pt x="700" y="115"/>
                  </a:lnTo>
                  <a:lnTo>
                    <a:pt x="663" y="142"/>
                  </a:lnTo>
                  <a:lnTo>
                    <a:pt x="671" y="149"/>
                  </a:lnTo>
                  <a:lnTo>
                    <a:pt x="679" y="157"/>
                  </a:lnTo>
                  <a:lnTo>
                    <a:pt x="685" y="165"/>
                  </a:lnTo>
                  <a:lnTo>
                    <a:pt x="690" y="174"/>
                  </a:lnTo>
                  <a:lnTo>
                    <a:pt x="696" y="189"/>
                  </a:lnTo>
                  <a:lnTo>
                    <a:pt x="702" y="203"/>
                  </a:lnTo>
                  <a:lnTo>
                    <a:pt x="706" y="219"/>
                  </a:lnTo>
                  <a:lnTo>
                    <a:pt x="708" y="236"/>
                  </a:lnTo>
                  <a:lnTo>
                    <a:pt x="700" y="239"/>
                  </a:lnTo>
                  <a:lnTo>
                    <a:pt x="691" y="240"/>
                  </a:lnTo>
                  <a:lnTo>
                    <a:pt x="683" y="241"/>
                  </a:lnTo>
                  <a:lnTo>
                    <a:pt x="676" y="242"/>
                  </a:lnTo>
                  <a:lnTo>
                    <a:pt x="668" y="242"/>
                  </a:lnTo>
                  <a:lnTo>
                    <a:pt x="660" y="242"/>
                  </a:lnTo>
                  <a:lnTo>
                    <a:pt x="651" y="242"/>
                  </a:lnTo>
                  <a:lnTo>
                    <a:pt x="642" y="241"/>
                  </a:lnTo>
                  <a:lnTo>
                    <a:pt x="640" y="221"/>
                  </a:lnTo>
                  <a:lnTo>
                    <a:pt x="641" y="203"/>
                  </a:lnTo>
                  <a:lnTo>
                    <a:pt x="645" y="186"/>
                  </a:lnTo>
                  <a:lnTo>
                    <a:pt x="649" y="171"/>
                  </a:lnTo>
                  <a:lnTo>
                    <a:pt x="663" y="142"/>
                  </a:lnTo>
                  <a:lnTo>
                    <a:pt x="700" y="115"/>
                  </a:lnTo>
                  <a:lnTo>
                    <a:pt x="710" y="103"/>
                  </a:lnTo>
                  <a:lnTo>
                    <a:pt x="721" y="95"/>
                  </a:lnTo>
                  <a:lnTo>
                    <a:pt x="735" y="89"/>
                  </a:lnTo>
                  <a:lnTo>
                    <a:pt x="750" y="85"/>
                  </a:lnTo>
                  <a:lnTo>
                    <a:pt x="766" y="82"/>
                  </a:lnTo>
                  <a:lnTo>
                    <a:pt x="783" y="81"/>
                  </a:lnTo>
                  <a:lnTo>
                    <a:pt x="800" y="82"/>
                  </a:lnTo>
                  <a:lnTo>
                    <a:pt x="817" y="83"/>
                  </a:lnTo>
                  <a:lnTo>
                    <a:pt x="823" y="86"/>
                  </a:lnTo>
                  <a:lnTo>
                    <a:pt x="829" y="87"/>
                  </a:lnTo>
                  <a:lnTo>
                    <a:pt x="835" y="88"/>
                  </a:lnTo>
                  <a:lnTo>
                    <a:pt x="841" y="90"/>
                  </a:lnTo>
                  <a:lnTo>
                    <a:pt x="847" y="93"/>
                  </a:lnTo>
                  <a:lnTo>
                    <a:pt x="853" y="95"/>
                  </a:lnTo>
                  <a:lnTo>
                    <a:pt x="858" y="98"/>
                  </a:lnTo>
                  <a:lnTo>
                    <a:pt x="862" y="103"/>
                  </a:lnTo>
                  <a:lnTo>
                    <a:pt x="898" y="75"/>
                  </a:lnTo>
                  <a:lnTo>
                    <a:pt x="888" y="64"/>
                  </a:lnTo>
                  <a:lnTo>
                    <a:pt x="875" y="56"/>
                  </a:lnTo>
                  <a:lnTo>
                    <a:pt x="861" y="50"/>
                  </a:lnTo>
                  <a:lnTo>
                    <a:pt x="846" y="47"/>
                  </a:lnTo>
                  <a:lnTo>
                    <a:pt x="830" y="46"/>
                  </a:lnTo>
                  <a:lnTo>
                    <a:pt x="814" y="44"/>
                  </a:lnTo>
                  <a:lnTo>
                    <a:pt x="799" y="44"/>
                  </a:lnTo>
                  <a:lnTo>
                    <a:pt x="784" y="43"/>
                  </a:lnTo>
                  <a:lnTo>
                    <a:pt x="766" y="46"/>
                  </a:lnTo>
                  <a:lnTo>
                    <a:pt x="749" y="48"/>
                  </a:lnTo>
                  <a:lnTo>
                    <a:pt x="733" y="51"/>
                  </a:lnTo>
                  <a:lnTo>
                    <a:pt x="718" y="55"/>
                  </a:lnTo>
                  <a:lnTo>
                    <a:pt x="703" y="60"/>
                  </a:lnTo>
                  <a:lnTo>
                    <a:pt x="690" y="67"/>
                  </a:lnTo>
                  <a:lnTo>
                    <a:pt x="676" y="77"/>
                  </a:lnTo>
                  <a:lnTo>
                    <a:pt x="665" y="88"/>
                  </a:lnTo>
                  <a:lnTo>
                    <a:pt x="628" y="119"/>
                  </a:lnTo>
                  <a:lnTo>
                    <a:pt x="626" y="127"/>
                  </a:lnTo>
                  <a:lnTo>
                    <a:pt x="622" y="134"/>
                  </a:lnTo>
                  <a:lnTo>
                    <a:pt x="618" y="141"/>
                  </a:lnTo>
                  <a:lnTo>
                    <a:pt x="613" y="148"/>
                  </a:lnTo>
                  <a:lnTo>
                    <a:pt x="605" y="170"/>
                  </a:lnTo>
                  <a:lnTo>
                    <a:pt x="599" y="193"/>
                  </a:lnTo>
                  <a:lnTo>
                    <a:pt x="596" y="217"/>
                  </a:lnTo>
                  <a:lnTo>
                    <a:pt x="595" y="242"/>
                  </a:lnTo>
                  <a:lnTo>
                    <a:pt x="589" y="243"/>
                  </a:lnTo>
                  <a:lnTo>
                    <a:pt x="583" y="244"/>
                  </a:lnTo>
                  <a:lnTo>
                    <a:pt x="578" y="244"/>
                  </a:lnTo>
                  <a:lnTo>
                    <a:pt x="573" y="243"/>
                  </a:lnTo>
                  <a:lnTo>
                    <a:pt x="568" y="243"/>
                  </a:lnTo>
                  <a:lnTo>
                    <a:pt x="565" y="244"/>
                  </a:lnTo>
                  <a:lnTo>
                    <a:pt x="561" y="247"/>
                  </a:lnTo>
                  <a:lnTo>
                    <a:pt x="558" y="250"/>
                  </a:lnTo>
                  <a:lnTo>
                    <a:pt x="559" y="255"/>
                  </a:lnTo>
                  <a:lnTo>
                    <a:pt x="560" y="259"/>
                  </a:lnTo>
                  <a:lnTo>
                    <a:pt x="561" y="263"/>
                  </a:lnTo>
                  <a:lnTo>
                    <a:pt x="561" y="267"/>
                  </a:lnTo>
                  <a:lnTo>
                    <a:pt x="554" y="269"/>
                  </a:lnTo>
                  <a:lnTo>
                    <a:pt x="547" y="269"/>
                  </a:lnTo>
                  <a:lnTo>
                    <a:pt x="540" y="269"/>
                  </a:lnTo>
                  <a:lnTo>
                    <a:pt x="533" y="269"/>
                  </a:lnTo>
                  <a:lnTo>
                    <a:pt x="526" y="269"/>
                  </a:lnTo>
                  <a:lnTo>
                    <a:pt x="520" y="269"/>
                  </a:lnTo>
                  <a:lnTo>
                    <a:pt x="513" y="270"/>
                  </a:lnTo>
                  <a:lnTo>
                    <a:pt x="506" y="271"/>
                  </a:lnTo>
                  <a:lnTo>
                    <a:pt x="503" y="278"/>
                  </a:lnTo>
                  <a:lnTo>
                    <a:pt x="505" y="284"/>
                  </a:lnTo>
                  <a:lnTo>
                    <a:pt x="505" y="288"/>
                  </a:lnTo>
                  <a:lnTo>
                    <a:pt x="500" y="294"/>
                  </a:lnTo>
                  <a:lnTo>
                    <a:pt x="495" y="296"/>
                  </a:lnTo>
                  <a:lnTo>
                    <a:pt x="490" y="299"/>
                  </a:lnTo>
                  <a:lnTo>
                    <a:pt x="485" y="301"/>
                  </a:lnTo>
                  <a:lnTo>
                    <a:pt x="479" y="302"/>
                  </a:lnTo>
                  <a:lnTo>
                    <a:pt x="475" y="303"/>
                  </a:lnTo>
                  <a:lnTo>
                    <a:pt x="469" y="304"/>
                  </a:lnTo>
                  <a:lnTo>
                    <a:pt x="464" y="305"/>
                  </a:lnTo>
                  <a:lnTo>
                    <a:pt x="458" y="307"/>
                  </a:lnTo>
                  <a:lnTo>
                    <a:pt x="451" y="299"/>
                  </a:lnTo>
                  <a:lnTo>
                    <a:pt x="446" y="288"/>
                  </a:lnTo>
                  <a:lnTo>
                    <a:pt x="442" y="278"/>
                  </a:lnTo>
                  <a:lnTo>
                    <a:pt x="436" y="267"/>
                  </a:lnTo>
                  <a:lnTo>
                    <a:pt x="438" y="267"/>
                  </a:lnTo>
                  <a:lnTo>
                    <a:pt x="436" y="264"/>
                  </a:lnTo>
                  <a:lnTo>
                    <a:pt x="436" y="258"/>
                  </a:lnTo>
                  <a:lnTo>
                    <a:pt x="436" y="250"/>
                  </a:lnTo>
                  <a:lnTo>
                    <a:pt x="436" y="243"/>
                  </a:lnTo>
                  <a:lnTo>
                    <a:pt x="438" y="220"/>
                  </a:lnTo>
                  <a:lnTo>
                    <a:pt x="442" y="198"/>
                  </a:lnTo>
                  <a:lnTo>
                    <a:pt x="450" y="179"/>
                  </a:lnTo>
                  <a:lnTo>
                    <a:pt x="461" y="161"/>
                  </a:lnTo>
                  <a:lnTo>
                    <a:pt x="472" y="144"/>
                  </a:lnTo>
                  <a:lnTo>
                    <a:pt x="487" y="131"/>
                  </a:lnTo>
                  <a:lnTo>
                    <a:pt x="503" y="120"/>
                  </a:lnTo>
                  <a:lnTo>
                    <a:pt x="522" y="111"/>
                  </a:lnTo>
                  <a:lnTo>
                    <a:pt x="536" y="108"/>
                  </a:lnTo>
                  <a:lnTo>
                    <a:pt x="550" y="105"/>
                  </a:lnTo>
                  <a:lnTo>
                    <a:pt x="562" y="104"/>
                  </a:lnTo>
                  <a:lnTo>
                    <a:pt x="576" y="103"/>
                  </a:lnTo>
                  <a:lnTo>
                    <a:pt x="590" y="105"/>
                  </a:lnTo>
                  <a:lnTo>
                    <a:pt x="603" y="108"/>
                  </a:lnTo>
                  <a:lnTo>
                    <a:pt x="615" y="112"/>
                  </a:lnTo>
                  <a:lnTo>
                    <a:pt x="628" y="119"/>
                  </a:lnTo>
                  <a:lnTo>
                    <a:pt x="665" y="88"/>
                  </a:lnTo>
                  <a:lnTo>
                    <a:pt x="644" y="78"/>
                  </a:lnTo>
                  <a:lnTo>
                    <a:pt x="621" y="70"/>
                  </a:lnTo>
                  <a:lnTo>
                    <a:pt x="597" y="65"/>
                  </a:lnTo>
                  <a:lnTo>
                    <a:pt x="573" y="63"/>
                  </a:lnTo>
                  <a:lnTo>
                    <a:pt x="548" y="64"/>
                  </a:lnTo>
                  <a:lnTo>
                    <a:pt x="524" y="69"/>
                  </a:lnTo>
                  <a:lnTo>
                    <a:pt x="502" y="77"/>
                  </a:lnTo>
                  <a:lnTo>
                    <a:pt x="481" y="88"/>
                  </a:lnTo>
                  <a:lnTo>
                    <a:pt x="466" y="96"/>
                  </a:lnTo>
                  <a:lnTo>
                    <a:pt x="453" y="105"/>
                  </a:lnTo>
                  <a:lnTo>
                    <a:pt x="441" y="117"/>
                  </a:lnTo>
                  <a:lnTo>
                    <a:pt x="432" y="128"/>
                  </a:lnTo>
                  <a:lnTo>
                    <a:pt x="423" y="142"/>
                  </a:lnTo>
                  <a:lnTo>
                    <a:pt x="416" y="156"/>
                  </a:lnTo>
                  <a:lnTo>
                    <a:pt x="410" y="171"/>
                  </a:lnTo>
                  <a:lnTo>
                    <a:pt x="404" y="186"/>
                  </a:lnTo>
                  <a:lnTo>
                    <a:pt x="401" y="195"/>
                  </a:lnTo>
                  <a:lnTo>
                    <a:pt x="398" y="207"/>
                  </a:lnTo>
                  <a:lnTo>
                    <a:pt x="397" y="217"/>
                  </a:lnTo>
                  <a:lnTo>
                    <a:pt x="395" y="223"/>
                  </a:lnTo>
                  <a:lnTo>
                    <a:pt x="397" y="242"/>
                  </a:lnTo>
                  <a:lnTo>
                    <a:pt x="396" y="243"/>
                  </a:lnTo>
                  <a:lnTo>
                    <a:pt x="395" y="247"/>
                  </a:lnTo>
                  <a:lnTo>
                    <a:pt x="395" y="249"/>
                  </a:lnTo>
                  <a:lnTo>
                    <a:pt x="397" y="249"/>
                  </a:lnTo>
                  <a:lnTo>
                    <a:pt x="397" y="271"/>
                  </a:lnTo>
                  <a:lnTo>
                    <a:pt x="403" y="294"/>
                  </a:lnTo>
                  <a:lnTo>
                    <a:pt x="412" y="316"/>
                  </a:lnTo>
                  <a:lnTo>
                    <a:pt x="425" y="335"/>
                  </a:lnTo>
                  <a:lnTo>
                    <a:pt x="417" y="335"/>
                  </a:lnTo>
                  <a:lnTo>
                    <a:pt x="411" y="336"/>
                  </a:lnTo>
                  <a:lnTo>
                    <a:pt x="405" y="339"/>
                  </a:lnTo>
                  <a:lnTo>
                    <a:pt x="398" y="342"/>
                  </a:lnTo>
                  <a:lnTo>
                    <a:pt x="400" y="349"/>
                  </a:lnTo>
                  <a:lnTo>
                    <a:pt x="402" y="358"/>
                  </a:lnTo>
                  <a:lnTo>
                    <a:pt x="402" y="365"/>
                  </a:lnTo>
                  <a:lnTo>
                    <a:pt x="401" y="371"/>
                  </a:lnTo>
                  <a:lnTo>
                    <a:pt x="356" y="378"/>
                  </a:lnTo>
                  <a:lnTo>
                    <a:pt x="353" y="386"/>
                  </a:lnTo>
                  <a:lnTo>
                    <a:pt x="353" y="393"/>
                  </a:lnTo>
                  <a:lnTo>
                    <a:pt x="352" y="401"/>
                  </a:lnTo>
                  <a:lnTo>
                    <a:pt x="349" y="408"/>
                  </a:lnTo>
                  <a:lnTo>
                    <a:pt x="343" y="410"/>
                  </a:lnTo>
                  <a:lnTo>
                    <a:pt x="337" y="411"/>
                  </a:lnTo>
                  <a:lnTo>
                    <a:pt x="331" y="411"/>
                  </a:lnTo>
                  <a:lnTo>
                    <a:pt x="326" y="412"/>
                  </a:lnTo>
                  <a:lnTo>
                    <a:pt x="319" y="412"/>
                  </a:lnTo>
                  <a:lnTo>
                    <a:pt x="313" y="414"/>
                  </a:lnTo>
                  <a:lnTo>
                    <a:pt x="307" y="415"/>
                  </a:lnTo>
                  <a:lnTo>
                    <a:pt x="301" y="417"/>
                  </a:lnTo>
                  <a:lnTo>
                    <a:pt x="305" y="437"/>
                  </a:lnTo>
                  <a:lnTo>
                    <a:pt x="308" y="456"/>
                  </a:lnTo>
                  <a:lnTo>
                    <a:pt x="310" y="476"/>
                  </a:lnTo>
                  <a:lnTo>
                    <a:pt x="306" y="493"/>
                  </a:lnTo>
                  <a:lnTo>
                    <a:pt x="291" y="501"/>
                  </a:lnTo>
                  <a:lnTo>
                    <a:pt x="276" y="510"/>
                  </a:lnTo>
                  <a:lnTo>
                    <a:pt x="261" y="520"/>
                  </a:lnTo>
                  <a:lnTo>
                    <a:pt x="248" y="532"/>
                  </a:lnTo>
                  <a:lnTo>
                    <a:pt x="237" y="545"/>
                  </a:lnTo>
                  <a:lnTo>
                    <a:pt x="226" y="558"/>
                  </a:lnTo>
                  <a:lnTo>
                    <a:pt x="218" y="573"/>
                  </a:lnTo>
                  <a:lnTo>
                    <a:pt x="213" y="588"/>
                  </a:lnTo>
                  <a:lnTo>
                    <a:pt x="208" y="601"/>
                  </a:lnTo>
                  <a:lnTo>
                    <a:pt x="203" y="615"/>
                  </a:lnTo>
                  <a:lnTo>
                    <a:pt x="200" y="626"/>
                  </a:lnTo>
                  <a:lnTo>
                    <a:pt x="199" y="631"/>
                  </a:lnTo>
                  <a:lnTo>
                    <a:pt x="199" y="646"/>
                  </a:lnTo>
                  <a:lnTo>
                    <a:pt x="196" y="660"/>
                  </a:lnTo>
                  <a:lnTo>
                    <a:pt x="195" y="672"/>
                  </a:lnTo>
                  <a:lnTo>
                    <a:pt x="200" y="683"/>
                  </a:lnTo>
                  <a:lnTo>
                    <a:pt x="185" y="704"/>
                  </a:lnTo>
                  <a:lnTo>
                    <a:pt x="177" y="724"/>
                  </a:lnTo>
                  <a:lnTo>
                    <a:pt x="172" y="740"/>
                  </a:lnTo>
                  <a:lnTo>
                    <a:pt x="172" y="753"/>
                  </a:lnTo>
                  <a:lnTo>
                    <a:pt x="175" y="763"/>
                  </a:lnTo>
                  <a:lnTo>
                    <a:pt x="178" y="771"/>
                  </a:lnTo>
                  <a:lnTo>
                    <a:pt x="180" y="776"/>
                  </a:lnTo>
                  <a:lnTo>
                    <a:pt x="181" y="777"/>
                  </a:lnTo>
                  <a:lnTo>
                    <a:pt x="183" y="784"/>
                  </a:lnTo>
                  <a:lnTo>
                    <a:pt x="186" y="790"/>
                  </a:lnTo>
                  <a:lnTo>
                    <a:pt x="191" y="795"/>
                  </a:lnTo>
                  <a:lnTo>
                    <a:pt x="199" y="800"/>
                  </a:lnTo>
                  <a:lnTo>
                    <a:pt x="207" y="803"/>
                  </a:lnTo>
                  <a:lnTo>
                    <a:pt x="216" y="806"/>
                  </a:lnTo>
                  <a:lnTo>
                    <a:pt x="226" y="807"/>
                  </a:lnTo>
                  <a:lnTo>
                    <a:pt x="237" y="807"/>
                  </a:lnTo>
                  <a:lnTo>
                    <a:pt x="239" y="828"/>
                  </a:lnTo>
                  <a:lnTo>
                    <a:pt x="241" y="847"/>
                  </a:lnTo>
                  <a:lnTo>
                    <a:pt x="246" y="864"/>
                  </a:lnTo>
                  <a:lnTo>
                    <a:pt x="251" y="882"/>
                  </a:lnTo>
                  <a:lnTo>
                    <a:pt x="256" y="895"/>
                  </a:lnTo>
                  <a:lnTo>
                    <a:pt x="262" y="908"/>
                  </a:lnTo>
                  <a:lnTo>
                    <a:pt x="267" y="917"/>
                  </a:lnTo>
                  <a:lnTo>
                    <a:pt x="273" y="923"/>
                  </a:lnTo>
                  <a:lnTo>
                    <a:pt x="267" y="930"/>
                  </a:lnTo>
                  <a:lnTo>
                    <a:pt x="261" y="937"/>
                  </a:lnTo>
                  <a:lnTo>
                    <a:pt x="256" y="945"/>
                  </a:lnTo>
                  <a:lnTo>
                    <a:pt x="251" y="953"/>
                  </a:lnTo>
                  <a:lnTo>
                    <a:pt x="246" y="962"/>
                  </a:lnTo>
                  <a:lnTo>
                    <a:pt x="243" y="971"/>
                  </a:lnTo>
                  <a:lnTo>
                    <a:pt x="240" y="980"/>
                  </a:lnTo>
                  <a:lnTo>
                    <a:pt x="238" y="990"/>
                  </a:lnTo>
                  <a:lnTo>
                    <a:pt x="213" y="993"/>
                  </a:lnTo>
                  <a:lnTo>
                    <a:pt x="188" y="999"/>
                  </a:lnTo>
                  <a:lnTo>
                    <a:pt x="165" y="1008"/>
                  </a:lnTo>
                  <a:lnTo>
                    <a:pt x="143" y="1017"/>
                  </a:lnTo>
                  <a:lnTo>
                    <a:pt x="123" y="1030"/>
                  </a:lnTo>
                  <a:lnTo>
                    <a:pt x="104" y="1044"/>
                  </a:lnTo>
                  <a:lnTo>
                    <a:pt x="87" y="1060"/>
                  </a:lnTo>
                  <a:lnTo>
                    <a:pt x="72" y="1077"/>
                  </a:lnTo>
                  <a:lnTo>
                    <a:pt x="67" y="1087"/>
                  </a:lnTo>
                  <a:lnTo>
                    <a:pt x="68" y="1095"/>
                  </a:lnTo>
                  <a:lnTo>
                    <a:pt x="72" y="1102"/>
                  </a:lnTo>
                  <a:lnTo>
                    <a:pt x="79" y="1109"/>
                  </a:lnTo>
                  <a:lnTo>
                    <a:pt x="87" y="1115"/>
                  </a:lnTo>
                  <a:lnTo>
                    <a:pt x="95" y="1120"/>
                  </a:lnTo>
                  <a:lnTo>
                    <a:pt x="102" y="1125"/>
                  </a:lnTo>
                  <a:lnTo>
                    <a:pt x="108" y="1131"/>
                  </a:lnTo>
                  <a:lnTo>
                    <a:pt x="97" y="1141"/>
                  </a:lnTo>
                  <a:lnTo>
                    <a:pt x="88" y="1153"/>
                  </a:lnTo>
                  <a:lnTo>
                    <a:pt x="80" y="1164"/>
                  </a:lnTo>
                  <a:lnTo>
                    <a:pt x="72" y="1176"/>
                  </a:lnTo>
                  <a:lnTo>
                    <a:pt x="65" y="1187"/>
                  </a:lnTo>
                  <a:lnTo>
                    <a:pt x="59" y="1200"/>
                  </a:lnTo>
                  <a:lnTo>
                    <a:pt x="55" y="1214"/>
                  </a:lnTo>
                  <a:lnTo>
                    <a:pt x="50" y="1227"/>
                  </a:lnTo>
                  <a:lnTo>
                    <a:pt x="50" y="1230"/>
                  </a:lnTo>
                  <a:lnTo>
                    <a:pt x="50" y="1233"/>
                  </a:lnTo>
                  <a:lnTo>
                    <a:pt x="49" y="1236"/>
                  </a:lnTo>
                  <a:lnTo>
                    <a:pt x="46" y="1237"/>
                  </a:lnTo>
                  <a:lnTo>
                    <a:pt x="46" y="1238"/>
                  </a:lnTo>
                  <a:lnTo>
                    <a:pt x="49" y="1240"/>
                  </a:lnTo>
                  <a:lnTo>
                    <a:pt x="49" y="1243"/>
                  </a:lnTo>
                  <a:lnTo>
                    <a:pt x="46" y="1244"/>
                  </a:lnTo>
                  <a:lnTo>
                    <a:pt x="46" y="1259"/>
                  </a:lnTo>
                  <a:lnTo>
                    <a:pt x="44" y="1274"/>
                  </a:lnTo>
                  <a:lnTo>
                    <a:pt x="42" y="1289"/>
                  </a:lnTo>
                  <a:lnTo>
                    <a:pt x="42" y="1306"/>
                  </a:lnTo>
                  <a:lnTo>
                    <a:pt x="43" y="1322"/>
                  </a:lnTo>
                  <a:lnTo>
                    <a:pt x="46" y="1337"/>
                  </a:lnTo>
                  <a:lnTo>
                    <a:pt x="52" y="1350"/>
                  </a:lnTo>
                  <a:lnTo>
                    <a:pt x="59" y="1361"/>
                  </a:lnTo>
                  <a:lnTo>
                    <a:pt x="67" y="1371"/>
                  </a:lnTo>
                  <a:lnTo>
                    <a:pt x="78" y="1381"/>
                  </a:lnTo>
                  <a:lnTo>
                    <a:pt x="89" y="1389"/>
                  </a:lnTo>
                  <a:lnTo>
                    <a:pt x="102" y="1397"/>
                  </a:lnTo>
                  <a:lnTo>
                    <a:pt x="97" y="1405"/>
                  </a:lnTo>
                  <a:lnTo>
                    <a:pt x="91" y="1412"/>
                  </a:lnTo>
                  <a:lnTo>
                    <a:pt x="85" y="1420"/>
                  </a:lnTo>
                  <a:lnTo>
                    <a:pt x="79" y="1428"/>
                  </a:lnTo>
                  <a:lnTo>
                    <a:pt x="74" y="1436"/>
                  </a:lnTo>
                  <a:lnTo>
                    <a:pt x="70" y="1444"/>
                  </a:lnTo>
                  <a:lnTo>
                    <a:pt x="67" y="1452"/>
                  </a:lnTo>
                  <a:lnTo>
                    <a:pt x="66" y="1461"/>
                  </a:lnTo>
                  <a:lnTo>
                    <a:pt x="65" y="1460"/>
                  </a:lnTo>
                  <a:lnTo>
                    <a:pt x="65" y="1461"/>
                  </a:lnTo>
                  <a:lnTo>
                    <a:pt x="66" y="1462"/>
                  </a:lnTo>
                  <a:lnTo>
                    <a:pt x="67" y="1463"/>
                  </a:lnTo>
                  <a:lnTo>
                    <a:pt x="66" y="1466"/>
                  </a:lnTo>
                  <a:lnTo>
                    <a:pt x="65" y="1465"/>
                  </a:lnTo>
                  <a:lnTo>
                    <a:pt x="68" y="1483"/>
                  </a:lnTo>
                  <a:lnTo>
                    <a:pt x="74" y="1499"/>
                  </a:lnTo>
                  <a:lnTo>
                    <a:pt x="83" y="1513"/>
                  </a:lnTo>
                  <a:lnTo>
                    <a:pt x="96" y="1524"/>
                  </a:lnTo>
                  <a:lnTo>
                    <a:pt x="110" y="1534"/>
                  </a:lnTo>
                  <a:lnTo>
                    <a:pt x="126" y="1542"/>
                  </a:lnTo>
                  <a:lnTo>
                    <a:pt x="143" y="1547"/>
                  </a:lnTo>
                  <a:lnTo>
                    <a:pt x="162" y="1553"/>
                  </a:lnTo>
                  <a:lnTo>
                    <a:pt x="160" y="1567"/>
                  </a:lnTo>
                  <a:lnTo>
                    <a:pt x="156" y="1580"/>
                  </a:lnTo>
                  <a:lnTo>
                    <a:pt x="153" y="1590"/>
                  </a:lnTo>
                  <a:lnTo>
                    <a:pt x="150" y="1603"/>
                  </a:lnTo>
                  <a:lnTo>
                    <a:pt x="151" y="1603"/>
                  </a:lnTo>
                  <a:lnTo>
                    <a:pt x="147" y="1622"/>
                  </a:lnTo>
                  <a:lnTo>
                    <a:pt x="146" y="1621"/>
                  </a:lnTo>
                  <a:lnTo>
                    <a:pt x="142" y="1638"/>
                  </a:lnTo>
                  <a:lnTo>
                    <a:pt x="136" y="1660"/>
                  </a:lnTo>
                  <a:lnTo>
                    <a:pt x="128" y="1683"/>
                  </a:lnTo>
                  <a:lnTo>
                    <a:pt x="120" y="1708"/>
                  </a:lnTo>
                  <a:lnTo>
                    <a:pt x="113" y="1734"/>
                  </a:lnTo>
                  <a:lnTo>
                    <a:pt x="109" y="1757"/>
                  </a:lnTo>
                  <a:lnTo>
                    <a:pt x="106" y="1776"/>
                  </a:lnTo>
                  <a:lnTo>
                    <a:pt x="109" y="1791"/>
                  </a:lnTo>
                  <a:lnTo>
                    <a:pt x="113" y="1808"/>
                  </a:lnTo>
                  <a:lnTo>
                    <a:pt x="112" y="1840"/>
                  </a:lnTo>
                  <a:lnTo>
                    <a:pt x="105" y="1881"/>
                  </a:lnTo>
                  <a:lnTo>
                    <a:pt x="96" y="1927"/>
                  </a:lnTo>
                  <a:lnTo>
                    <a:pt x="86" y="1973"/>
                  </a:lnTo>
                  <a:lnTo>
                    <a:pt x="75" y="2014"/>
                  </a:lnTo>
                  <a:lnTo>
                    <a:pt x="68" y="2047"/>
                  </a:lnTo>
                  <a:lnTo>
                    <a:pt x="65" y="2066"/>
                  </a:lnTo>
                  <a:lnTo>
                    <a:pt x="60" y="2097"/>
                  </a:lnTo>
                  <a:lnTo>
                    <a:pt x="61" y="2118"/>
                  </a:lnTo>
                  <a:lnTo>
                    <a:pt x="65" y="2134"/>
                  </a:lnTo>
                  <a:lnTo>
                    <a:pt x="70" y="2147"/>
                  </a:lnTo>
                  <a:lnTo>
                    <a:pt x="59" y="2152"/>
                  </a:lnTo>
                  <a:lnTo>
                    <a:pt x="50" y="2158"/>
                  </a:lnTo>
                  <a:lnTo>
                    <a:pt x="40" y="2164"/>
                  </a:lnTo>
                  <a:lnTo>
                    <a:pt x="31" y="2170"/>
                  </a:lnTo>
                  <a:lnTo>
                    <a:pt x="22" y="2175"/>
                  </a:lnTo>
                  <a:lnTo>
                    <a:pt x="15" y="2183"/>
                  </a:lnTo>
                  <a:lnTo>
                    <a:pt x="8" y="2191"/>
                  </a:lnTo>
                  <a:lnTo>
                    <a:pt x="1" y="2201"/>
                  </a:lnTo>
                  <a:lnTo>
                    <a:pt x="0" y="2211"/>
                  </a:lnTo>
                  <a:lnTo>
                    <a:pt x="1" y="2220"/>
                  </a:lnTo>
                  <a:lnTo>
                    <a:pt x="6" y="2227"/>
                  </a:lnTo>
                  <a:lnTo>
                    <a:pt x="13" y="2232"/>
                  </a:lnTo>
                  <a:lnTo>
                    <a:pt x="27" y="2234"/>
                  </a:lnTo>
                  <a:lnTo>
                    <a:pt x="41" y="2235"/>
                  </a:lnTo>
                  <a:lnTo>
                    <a:pt x="56" y="2236"/>
                  </a:lnTo>
                  <a:lnTo>
                    <a:pt x="71" y="2236"/>
                  </a:lnTo>
                  <a:lnTo>
                    <a:pt x="86" y="2235"/>
                  </a:lnTo>
                  <a:lnTo>
                    <a:pt x="101" y="2234"/>
                  </a:lnTo>
                  <a:lnTo>
                    <a:pt x="115" y="2232"/>
                  </a:lnTo>
                  <a:lnTo>
                    <a:pt x="127" y="2231"/>
                  </a:lnTo>
                  <a:lnTo>
                    <a:pt x="149" y="2227"/>
                  </a:lnTo>
                  <a:lnTo>
                    <a:pt x="171" y="2226"/>
                  </a:lnTo>
                  <a:lnTo>
                    <a:pt x="195" y="2226"/>
                  </a:lnTo>
                  <a:lnTo>
                    <a:pt x="217" y="2225"/>
                  </a:lnTo>
                  <a:lnTo>
                    <a:pt x="239" y="2224"/>
                  </a:lnTo>
                  <a:lnTo>
                    <a:pt x="259" y="2219"/>
                  </a:lnTo>
                  <a:lnTo>
                    <a:pt x="276" y="2211"/>
                  </a:lnTo>
                  <a:lnTo>
                    <a:pt x="290" y="2197"/>
                  </a:lnTo>
                  <a:lnTo>
                    <a:pt x="291" y="2188"/>
                  </a:lnTo>
                  <a:lnTo>
                    <a:pt x="292" y="2179"/>
                  </a:lnTo>
                  <a:lnTo>
                    <a:pt x="295" y="2171"/>
                  </a:lnTo>
                  <a:lnTo>
                    <a:pt x="300" y="2165"/>
                  </a:lnTo>
                  <a:lnTo>
                    <a:pt x="315" y="2132"/>
                  </a:lnTo>
                  <a:lnTo>
                    <a:pt x="321" y="2096"/>
                  </a:lnTo>
                  <a:lnTo>
                    <a:pt x="326" y="2058"/>
                  </a:lnTo>
                  <a:lnTo>
                    <a:pt x="331" y="2019"/>
                  </a:lnTo>
                  <a:lnTo>
                    <a:pt x="334" y="1991"/>
                  </a:lnTo>
                  <a:lnTo>
                    <a:pt x="336" y="1960"/>
                  </a:lnTo>
                  <a:lnTo>
                    <a:pt x="340" y="1927"/>
                  </a:lnTo>
                  <a:lnTo>
                    <a:pt x="343" y="1895"/>
                  </a:lnTo>
                  <a:lnTo>
                    <a:pt x="344" y="1899"/>
                  </a:lnTo>
                  <a:lnTo>
                    <a:pt x="345" y="1902"/>
                  </a:lnTo>
                  <a:lnTo>
                    <a:pt x="345" y="1904"/>
                  </a:lnTo>
                  <a:lnTo>
                    <a:pt x="344" y="1909"/>
                  </a:lnTo>
                  <a:lnTo>
                    <a:pt x="345" y="1918"/>
                  </a:lnTo>
                  <a:lnTo>
                    <a:pt x="344" y="1929"/>
                  </a:lnTo>
                  <a:lnTo>
                    <a:pt x="343" y="1940"/>
                  </a:lnTo>
                  <a:lnTo>
                    <a:pt x="344" y="1948"/>
                  </a:lnTo>
                  <a:lnTo>
                    <a:pt x="343" y="1948"/>
                  </a:lnTo>
                  <a:lnTo>
                    <a:pt x="342" y="1968"/>
                  </a:lnTo>
                  <a:lnTo>
                    <a:pt x="341" y="1987"/>
                  </a:lnTo>
                  <a:lnTo>
                    <a:pt x="338" y="2005"/>
                  </a:lnTo>
                  <a:lnTo>
                    <a:pt x="336" y="2026"/>
                  </a:lnTo>
                  <a:lnTo>
                    <a:pt x="340" y="2030"/>
                  </a:lnTo>
                  <a:lnTo>
                    <a:pt x="346" y="2032"/>
                  </a:lnTo>
                  <a:lnTo>
                    <a:pt x="355" y="2032"/>
                  </a:lnTo>
                  <a:lnTo>
                    <a:pt x="361" y="2035"/>
                  </a:lnTo>
                  <a:lnTo>
                    <a:pt x="361" y="2107"/>
                  </a:lnTo>
                  <a:lnTo>
                    <a:pt x="363" y="2130"/>
                  </a:lnTo>
                  <a:lnTo>
                    <a:pt x="365" y="2152"/>
                  </a:lnTo>
                  <a:lnTo>
                    <a:pt x="372" y="2171"/>
                  </a:lnTo>
                  <a:lnTo>
                    <a:pt x="385" y="2183"/>
                  </a:lnTo>
                  <a:lnTo>
                    <a:pt x="385" y="2190"/>
                  </a:lnTo>
                  <a:lnTo>
                    <a:pt x="385" y="2194"/>
                  </a:lnTo>
                  <a:lnTo>
                    <a:pt x="387" y="2197"/>
                  </a:lnTo>
                  <a:lnTo>
                    <a:pt x="390" y="2202"/>
                  </a:lnTo>
                  <a:lnTo>
                    <a:pt x="389" y="2206"/>
                  </a:lnTo>
                  <a:lnTo>
                    <a:pt x="390" y="2217"/>
                  </a:lnTo>
                  <a:lnTo>
                    <a:pt x="394" y="2226"/>
                  </a:lnTo>
                  <a:lnTo>
                    <a:pt x="401" y="2232"/>
                  </a:lnTo>
                  <a:lnTo>
                    <a:pt x="417" y="2236"/>
                  </a:lnTo>
                  <a:lnTo>
                    <a:pt x="433" y="2242"/>
                  </a:lnTo>
                  <a:lnTo>
                    <a:pt x="449" y="2247"/>
                  </a:lnTo>
                  <a:lnTo>
                    <a:pt x="466" y="2251"/>
                  </a:lnTo>
                  <a:lnTo>
                    <a:pt x="483" y="2255"/>
                  </a:lnTo>
                  <a:lnTo>
                    <a:pt x="500" y="2259"/>
                  </a:lnTo>
                  <a:lnTo>
                    <a:pt x="517" y="2263"/>
                  </a:lnTo>
                  <a:lnTo>
                    <a:pt x="535" y="2266"/>
                  </a:lnTo>
                  <a:lnTo>
                    <a:pt x="552" y="2268"/>
                  </a:lnTo>
                  <a:lnTo>
                    <a:pt x="570" y="2271"/>
                  </a:lnTo>
                  <a:lnTo>
                    <a:pt x="588" y="2273"/>
                  </a:lnTo>
                  <a:lnTo>
                    <a:pt x="605" y="2275"/>
                  </a:lnTo>
                  <a:lnTo>
                    <a:pt x="623" y="2277"/>
                  </a:lnTo>
                  <a:lnTo>
                    <a:pt x="641" y="2277"/>
                  </a:lnTo>
                  <a:lnTo>
                    <a:pt x="659" y="2277"/>
                  </a:lnTo>
                  <a:lnTo>
                    <a:pt x="676" y="2277"/>
                  </a:lnTo>
                  <a:lnTo>
                    <a:pt x="676" y="2272"/>
                  </a:lnTo>
                  <a:lnTo>
                    <a:pt x="676" y="2266"/>
                  </a:lnTo>
                  <a:lnTo>
                    <a:pt x="676" y="2262"/>
                  </a:lnTo>
                  <a:lnTo>
                    <a:pt x="678" y="2258"/>
                  </a:lnTo>
                  <a:lnTo>
                    <a:pt x="679" y="2258"/>
                  </a:lnTo>
                  <a:lnTo>
                    <a:pt x="679" y="2249"/>
                  </a:lnTo>
                  <a:lnTo>
                    <a:pt x="676" y="2241"/>
                  </a:lnTo>
                  <a:lnTo>
                    <a:pt x="672" y="2232"/>
                  </a:lnTo>
                  <a:lnTo>
                    <a:pt x="667" y="2224"/>
                  </a:lnTo>
                  <a:lnTo>
                    <a:pt x="660" y="2217"/>
                  </a:lnTo>
                  <a:lnTo>
                    <a:pt x="653" y="2210"/>
                  </a:lnTo>
                  <a:lnTo>
                    <a:pt x="645" y="2203"/>
                  </a:lnTo>
                  <a:lnTo>
                    <a:pt x="637" y="2198"/>
                  </a:lnTo>
                  <a:lnTo>
                    <a:pt x="628" y="2195"/>
                  </a:lnTo>
                  <a:lnTo>
                    <a:pt x="631" y="2191"/>
                  </a:lnTo>
                  <a:lnTo>
                    <a:pt x="636" y="2189"/>
                  </a:lnTo>
                  <a:lnTo>
                    <a:pt x="640" y="2187"/>
                  </a:lnTo>
                  <a:lnTo>
                    <a:pt x="644" y="2185"/>
                  </a:lnTo>
                  <a:lnTo>
                    <a:pt x="649" y="2183"/>
                  </a:lnTo>
                  <a:lnTo>
                    <a:pt x="653" y="2182"/>
                  </a:lnTo>
                  <a:lnTo>
                    <a:pt x="659" y="2182"/>
                  </a:lnTo>
                  <a:lnTo>
                    <a:pt x="664" y="2182"/>
                  </a:lnTo>
                  <a:lnTo>
                    <a:pt x="668" y="2191"/>
                  </a:lnTo>
                  <a:lnTo>
                    <a:pt x="670" y="2203"/>
                  </a:lnTo>
                  <a:lnTo>
                    <a:pt x="671" y="2214"/>
                  </a:lnTo>
                  <a:lnTo>
                    <a:pt x="676" y="2225"/>
                  </a:lnTo>
                  <a:lnTo>
                    <a:pt x="681" y="2221"/>
                  </a:lnTo>
                  <a:lnTo>
                    <a:pt x="687" y="2218"/>
                  </a:lnTo>
                  <a:lnTo>
                    <a:pt x="693" y="2214"/>
                  </a:lnTo>
                  <a:lnTo>
                    <a:pt x="700" y="2212"/>
                  </a:lnTo>
                  <a:lnTo>
                    <a:pt x="706" y="2210"/>
                  </a:lnTo>
                  <a:lnTo>
                    <a:pt x="713" y="2209"/>
                  </a:lnTo>
                  <a:lnTo>
                    <a:pt x="720" y="2209"/>
                  </a:lnTo>
                  <a:lnTo>
                    <a:pt x="727" y="2210"/>
                  </a:lnTo>
                  <a:lnTo>
                    <a:pt x="728" y="2227"/>
                  </a:lnTo>
                  <a:lnTo>
                    <a:pt x="728" y="2245"/>
                  </a:lnTo>
                  <a:lnTo>
                    <a:pt x="730" y="2264"/>
                  </a:lnTo>
                  <a:lnTo>
                    <a:pt x="733" y="2279"/>
                  </a:lnTo>
                  <a:lnTo>
                    <a:pt x="753" y="2274"/>
                  </a:lnTo>
                  <a:lnTo>
                    <a:pt x="773" y="2268"/>
                  </a:lnTo>
                  <a:lnTo>
                    <a:pt x="793" y="2264"/>
                  </a:lnTo>
                  <a:lnTo>
                    <a:pt x="813" y="2258"/>
                  </a:lnTo>
                  <a:lnTo>
                    <a:pt x="833" y="2254"/>
                  </a:lnTo>
                  <a:lnTo>
                    <a:pt x="853" y="2248"/>
                  </a:lnTo>
                  <a:lnTo>
                    <a:pt x="873" y="2243"/>
                  </a:lnTo>
                  <a:lnTo>
                    <a:pt x="893" y="2237"/>
                  </a:lnTo>
                  <a:lnTo>
                    <a:pt x="913" y="2233"/>
                  </a:lnTo>
                  <a:lnTo>
                    <a:pt x="934" y="2228"/>
                  </a:lnTo>
                  <a:lnTo>
                    <a:pt x="953" y="2224"/>
                  </a:lnTo>
                  <a:lnTo>
                    <a:pt x="974" y="2219"/>
                  </a:lnTo>
                  <a:lnTo>
                    <a:pt x="995" y="2216"/>
                  </a:lnTo>
                  <a:lnTo>
                    <a:pt x="1015" y="2211"/>
                  </a:lnTo>
                  <a:lnTo>
                    <a:pt x="1035" y="2208"/>
                  </a:lnTo>
                  <a:lnTo>
                    <a:pt x="1056" y="2204"/>
                  </a:lnTo>
                  <a:lnTo>
                    <a:pt x="1085" y="2201"/>
                  </a:lnTo>
                  <a:lnTo>
                    <a:pt x="1114" y="2196"/>
                  </a:lnTo>
                  <a:lnTo>
                    <a:pt x="1143" y="2193"/>
                  </a:lnTo>
                  <a:lnTo>
                    <a:pt x="1171" y="2189"/>
                  </a:lnTo>
                  <a:lnTo>
                    <a:pt x="1200" y="2186"/>
                  </a:lnTo>
                  <a:lnTo>
                    <a:pt x="1229" y="2182"/>
                  </a:lnTo>
                  <a:lnTo>
                    <a:pt x="1258" y="2179"/>
                  </a:lnTo>
                  <a:lnTo>
                    <a:pt x="1287" y="2175"/>
                  </a:lnTo>
                  <a:lnTo>
                    <a:pt x="1316" y="2173"/>
                  </a:lnTo>
                  <a:lnTo>
                    <a:pt x="1345" y="2170"/>
                  </a:lnTo>
                  <a:lnTo>
                    <a:pt x="1373" y="2167"/>
                  </a:lnTo>
                  <a:lnTo>
                    <a:pt x="1402" y="2164"/>
                  </a:lnTo>
                  <a:lnTo>
                    <a:pt x="1431" y="2162"/>
                  </a:lnTo>
                  <a:lnTo>
                    <a:pt x="1459" y="2158"/>
                  </a:lnTo>
                  <a:lnTo>
                    <a:pt x="1488" y="2156"/>
                  </a:lnTo>
                  <a:lnTo>
                    <a:pt x="1516" y="2153"/>
                  </a:lnTo>
                  <a:lnTo>
                    <a:pt x="1545" y="2151"/>
                  </a:lnTo>
                  <a:lnTo>
                    <a:pt x="1573" y="2149"/>
                  </a:lnTo>
                  <a:lnTo>
                    <a:pt x="1602" y="2147"/>
                  </a:lnTo>
                  <a:lnTo>
                    <a:pt x="1631" y="2144"/>
                  </a:lnTo>
                  <a:lnTo>
                    <a:pt x="1660" y="2142"/>
                  </a:lnTo>
                  <a:lnTo>
                    <a:pt x="1688" y="2141"/>
                  </a:lnTo>
                  <a:lnTo>
                    <a:pt x="1716" y="2139"/>
                  </a:lnTo>
                  <a:lnTo>
                    <a:pt x="1745" y="2136"/>
                  </a:lnTo>
                  <a:lnTo>
                    <a:pt x="1774" y="2135"/>
                  </a:lnTo>
                  <a:lnTo>
                    <a:pt x="1803" y="2134"/>
                  </a:lnTo>
                  <a:lnTo>
                    <a:pt x="1831" y="2132"/>
                  </a:lnTo>
                  <a:lnTo>
                    <a:pt x="1860" y="2130"/>
                  </a:lnTo>
                  <a:lnTo>
                    <a:pt x="1889" y="2129"/>
                  </a:lnTo>
                  <a:lnTo>
                    <a:pt x="1918" y="2128"/>
                  </a:lnTo>
                  <a:lnTo>
                    <a:pt x="1947" y="2127"/>
                  </a:lnTo>
                  <a:lnTo>
                    <a:pt x="1976" y="2126"/>
                  </a:lnTo>
                  <a:lnTo>
                    <a:pt x="1988" y="2126"/>
                  </a:lnTo>
                  <a:lnTo>
                    <a:pt x="2001" y="2125"/>
                  </a:lnTo>
                  <a:lnTo>
                    <a:pt x="2015" y="2125"/>
                  </a:lnTo>
                  <a:lnTo>
                    <a:pt x="2029" y="2125"/>
                  </a:lnTo>
                  <a:lnTo>
                    <a:pt x="2043" y="2124"/>
                  </a:lnTo>
                  <a:lnTo>
                    <a:pt x="2056" y="2124"/>
                  </a:lnTo>
                  <a:lnTo>
                    <a:pt x="2070" y="2124"/>
                  </a:lnTo>
                  <a:lnTo>
                    <a:pt x="2084" y="2124"/>
                  </a:lnTo>
                  <a:lnTo>
                    <a:pt x="2098" y="2125"/>
                  </a:lnTo>
                  <a:lnTo>
                    <a:pt x="2112" y="2125"/>
                  </a:lnTo>
                  <a:lnTo>
                    <a:pt x="2126" y="2125"/>
                  </a:lnTo>
                  <a:lnTo>
                    <a:pt x="2138" y="2126"/>
                  </a:lnTo>
                  <a:lnTo>
                    <a:pt x="2152" y="2127"/>
                  </a:lnTo>
                  <a:lnTo>
                    <a:pt x="2165" y="2128"/>
                  </a:lnTo>
                  <a:lnTo>
                    <a:pt x="2178" y="2129"/>
                  </a:lnTo>
                  <a:lnTo>
                    <a:pt x="2190" y="2132"/>
                  </a:lnTo>
                  <a:lnTo>
                    <a:pt x="2218" y="2124"/>
                  </a:lnTo>
                  <a:lnTo>
                    <a:pt x="2202" y="2072"/>
                  </a:lnTo>
                  <a:lnTo>
                    <a:pt x="2180" y="1961"/>
                  </a:lnTo>
                  <a:lnTo>
                    <a:pt x="2158" y="1838"/>
                  </a:lnTo>
                  <a:lnTo>
                    <a:pt x="2137" y="1706"/>
                  </a:lnTo>
                  <a:lnTo>
                    <a:pt x="2118" y="1566"/>
                  </a:lnTo>
                  <a:lnTo>
                    <a:pt x="2100" y="1422"/>
                  </a:lnTo>
                  <a:lnTo>
                    <a:pt x="2083" y="1275"/>
                  </a:lnTo>
                  <a:lnTo>
                    <a:pt x="2069" y="1129"/>
                  </a:lnTo>
                  <a:lnTo>
                    <a:pt x="2056" y="984"/>
                  </a:lnTo>
                  <a:lnTo>
                    <a:pt x="2046" y="845"/>
                  </a:lnTo>
                  <a:lnTo>
                    <a:pt x="2038" y="713"/>
                  </a:lnTo>
                  <a:lnTo>
                    <a:pt x="2033" y="589"/>
                  </a:lnTo>
                  <a:lnTo>
                    <a:pt x="2031" y="479"/>
                  </a:lnTo>
                  <a:lnTo>
                    <a:pt x="2032" y="382"/>
                  </a:lnTo>
                  <a:lnTo>
                    <a:pt x="2037" y="303"/>
                  </a:lnTo>
                  <a:lnTo>
                    <a:pt x="2045" y="243"/>
                  </a:lnTo>
                  <a:lnTo>
                    <a:pt x="2058" y="204"/>
                  </a:lnTo>
                  <a:lnTo>
                    <a:pt x="2023" y="189"/>
                  </a:lnTo>
                  <a:lnTo>
                    <a:pt x="2016" y="192"/>
                  </a:lnTo>
                  <a:lnTo>
                    <a:pt x="2008" y="194"/>
                  </a:lnTo>
                  <a:lnTo>
                    <a:pt x="2001" y="195"/>
                  </a:lnTo>
                  <a:lnTo>
                    <a:pt x="1993" y="195"/>
                  </a:lnTo>
                  <a:lnTo>
                    <a:pt x="1985" y="195"/>
                  </a:lnTo>
                  <a:lnTo>
                    <a:pt x="1978" y="195"/>
                  </a:lnTo>
                  <a:lnTo>
                    <a:pt x="1970" y="194"/>
                  </a:lnTo>
                  <a:lnTo>
                    <a:pt x="1963" y="193"/>
                  </a:lnTo>
                  <a:lnTo>
                    <a:pt x="1915" y="195"/>
                  </a:lnTo>
                  <a:lnTo>
                    <a:pt x="1896" y="195"/>
                  </a:lnTo>
                  <a:lnTo>
                    <a:pt x="1878" y="196"/>
                  </a:lnTo>
                  <a:lnTo>
                    <a:pt x="1858" y="195"/>
                  </a:lnTo>
                  <a:lnTo>
                    <a:pt x="1840" y="195"/>
                  </a:lnTo>
                  <a:lnTo>
                    <a:pt x="1821" y="194"/>
                  </a:lnTo>
                  <a:lnTo>
                    <a:pt x="1803" y="194"/>
                  </a:lnTo>
                  <a:lnTo>
                    <a:pt x="1785" y="194"/>
                  </a:lnTo>
                  <a:lnTo>
                    <a:pt x="1767" y="194"/>
                  </a:lnTo>
                  <a:lnTo>
                    <a:pt x="1715" y="198"/>
                  </a:lnTo>
                  <a:lnTo>
                    <a:pt x="1677" y="198"/>
                  </a:lnTo>
                  <a:lnTo>
                    <a:pt x="1676" y="194"/>
                  </a:lnTo>
                  <a:lnTo>
                    <a:pt x="1675" y="189"/>
                  </a:lnTo>
                  <a:lnTo>
                    <a:pt x="1675" y="185"/>
                  </a:lnTo>
                  <a:lnTo>
                    <a:pt x="1678" y="181"/>
                  </a:lnTo>
                  <a:lnTo>
                    <a:pt x="1678" y="175"/>
                  </a:lnTo>
                  <a:lnTo>
                    <a:pt x="1678" y="166"/>
                  </a:lnTo>
                  <a:lnTo>
                    <a:pt x="1679" y="157"/>
                  </a:lnTo>
                  <a:lnTo>
                    <a:pt x="1680" y="150"/>
                  </a:lnTo>
                  <a:lnTo>
                    <a:pt x="1684" y="134"/>
                  </a:lnTo>
                  <a:lnTo>
                    <a:pt x="1690" y="120"/>
                  </a:lnTo>
                  <a:lnTo>
                    <a:pt x="1695" y="106"/>
                  </a:lnTo>
                  <a:lnTo>
                    <a:pt x="1701" y="94"/>
                  </a:lnTo>
                  <a:lnTo>
                    <a:pt x="1675" y="67"/>
                  </a:lnTo>
                  <a:lnTo>
                    <a:pt x="1669" y="78"/>
                  </a:lnTo>
                  <a:lnTo>
                    <a:pt x="1664" y="88"/>
                  </a:lnTo>
                  <a:lnTo>
                    <a:pt x="1658" y="100"/>
                  </a:lnTo>
                  <a:lnTo>
                    <a:pt x="1654" y="111"/>
                  </a:lnTo>
                  <a:lnTo>
                    <a:pt x="1649" y="123"/>
                  </a:lnTo>
                  <a:lnTo>
                    <a:pt x="1645" y="134"/>
                  </a:lnTo>
                  <a:lnTo>
                    <a:pt x="1640" y="147"/>
                  </a:lnTo>
                  <a:lnTo>
                    <a:pt x="1636" y="158"/>
                  </a:lnTo>
                  <a:lnTo>
                    <a:pt x="1636" y="164"/>
                  </a:lnTo>
                  <a:lnTo>
                    <a:pt x="1636" y="171"/>
                  </a:lnTo>
                  <a:lnTo>
                    <a:pt x="1635" y="179"/>
                  </a:lnTo>
                  <a:lnTo>
                    <a:pt x="1635" y="186"/>
                  </a:lnTo>
                  <a:lnTo>
                    <a:pt x="1634" y="198"/>
                  </a:lnTo>
                  <a:lnTo>
                    <a:pt x="1624" y="198"/>
                  </a:lnTo>
                  <a:lnTo>
                    <a:pt x="1615" y="200"/>
                  </a:lnTo>
                  <a:lnTo>
                    <a:pt x="1603" y="200"/>
                  </a:lnTo>
                  <a:lnTo>
                    <a:pt x="1593" y="200"/>
                  </a:lnTo>
                  <a:lnTo>
                    <a:pt x="1582" y="200"/>
                  </a:lnTo>
                  <a:lnTo>
                    <a:pt x="1572" y="200"/>
                  </a:lnTo>
                  <a:lnTo>
                    <a:pt x="1563" y="198"/>
                  </a:lnTo>
                  <a:lnTo>
                    <a:pt x="1553" y="197"/>
                  </a:lnTo>
                  <a:lnTo>
                    <a:pt x="1511" y="197"/>
                  </a:lnTo>
                  <a:lnTo>
                    <a:pt x="1506" y="198"/>
                  </a:lnTo>
                  <a:lnTo>
                    <a:pt x="1501" y="200"/>
                  </a:lnTo>
                  <a:lnTo>
                    <a:pt x="1497" y="201"/>
                  </a:lnTo>
                  <a:lnTo>
                    <a:pt x="1492" y="202"/>
                  </a:lnTo>
                  <a:lnTo>
                    <a:pt x="1488" y="202"/>
                  </a:lnTo>
                  <a:lnTo>
                    <a:pt x="1483" y="202"/>
                  </a:lnTo>
                  <a:lnTo>
                    <a:pt x="1480" y="201"/>
                  </a:lnTo>
                  <a:lnTo>
                    <a:pt x="1475" y="198"/>
                  </a:lnTo>
                  <a:lnTo>
                    <a:pt x="1480" y="181"/>
                  </a:lnTo>
                  <a:lnTo>
                    <a:pt x="1484" y="163"/>
                  </a:lnTo>
                  <a:lnTo>
                    <a:pt x="1488" y="144"/>
                  </a:lnTo>
                  <a:lnTo>
                    <a:pt x="1492" y="127"/>
                  </a:lnTo>
                  <a:lnTo>
                    <a:pt x="1496" y="124"/>
                  </a:lnTo>
                  <a:lnTo>
                    <a:pt x="1498" y="119"/>
                  </a:lnTo>
                  <a:lnTo>
                    <a:pt x="1501" y="116"/>
                  </a:lnTo>
                  <a:lnTo>
                    <a:pt x="1504" y="112"/>
                  </a:lnTo>
                  <a:lnTo>
                    <a:pt x="1507" y="121"/>
                  </a:lnTo>
                  <a:lnTo>
                    <a:pt x="1515" y="139"/>
                  </a:lnTo>
                  <a:lnTo>
                    <a:pt x="1516" y="157"/>
                  </a:lnTo>
                  <a:lnTo>
                    <a:pt x="1514" y="178"/>
                  </a:lnTo>
                  <a:lnTo>
                    <a:pt x="1511" y="197"/>
                  </a:lnTo>
                  <a:lnTo>
                    <a:pt x="1553" y="197"/>
                  </a:lnTo>
                  <a:lnTo>
                    <a:pt x="1557" y="169"/>
                  </a:lnTo>
                  <a:lnTo>
                    <a:pt x="1556" y="141"/>
                  </a:lnTo>
                  <a:lnTo>
                    <a:pt x="1551" y="116"/>
                  </a:lnTo>
                  <a:lnTo>
                    <a:pt x="1541" y="93"/>
                  </a:lnTo>
                  <a:lnTo>
                    <a:pt x="1544" y="75"/>
                  </a:lnTo>
                  <a:lnTo>
                    <a:pt x="1558" y="69"/>
                  </a:lnTo>
                  <a:lnTo>
                    <a:pt x="1574" y="62"/>
                  </a:lnTo>
                  <a:lnTo>
                    <a:pt x="1590" y="57"/>
                  </a:lnTo>
                  <a:lnTo>
                    <a:pt x="1608" y="54"/>
                  </a:lnTo>
                  <a:lnTo>
                    <a:pt x="1625" y="52"/>
                  </a:lnTo>
                  <a:lnTo>
                    <a:pt x="1642" y="54"/>
                  </a:lnTo>
                  <a:lnTo>
                    <a:pt x="1660" y="58"/>
                  </a:lnTo>
                  <a:lnTo>
                    <a:pt x="1675" y="67"/>
                  </a:lnTo>
                  <a:lnTo>
                    <a:pt x="1701" y="94"/>
                  </a:lnTo>
                  <a:lnTo>
                    <a:pt x="1709" y="98"/>
                  </a:lnTo>
                  <a:lnTo>
                    <a:pt x="1714" y="104"/>
                  </a:lnTo>
                  <a:lnTo>
                    <a:pt x="1716" y="111"/>
                  </a:lnTo>
                  <a:lnTo>
                    <a:pt x="1722" y="118"/>
                  </a:lnTo>
                  <a:lnTo>
                    <a:pt x="1723" y="127"/>
                  </a:lnTo>
                  <a:lnTo>
                    <a:pt x="1724" y="135"/>
                  </a:lnTo>
                  <a:lnTo>
                    <a:pt x="1725" y="144"/>
                  </a:lnTo>
                  <a:lnTo>
                    <a:pt x="1726" y="154"/>
                  </a:lnTo>
                  <a:lnTo>
                    <a:pt x="1725" y="165"/>
                  </a:lnTo>
                  <a:lnTo>
                    <a:pt x="1724" y="177"/>
                  </a:lnTo>
                  <a:lnTo>
                    <a:pt x="1721" y="188"/>
                  </a:lnTo>
                  <a:lnTo>
                    <a:pt x="1715" y="198"/>
                  </a:lnTo>
                  <a:lnTo>
                    <a:pt x="1767" y="194"/>
                  </a:lnTo>
                  <a:lnTo>
                    <a:pt x="1770" y="162"/>
                  </a:lnTo>
                  <a:lnTo>
                    <a:pt x="1769" y="127"/>
                  </a:lnTo>
                  <a:lnTo>
                    <a:pt x="1760" y="94"/>
                  </a:lnTo>
                  <a:lnTo>
                    <a:pt x="1741" y="69"/>
                  </a:lnTo>
                  <a:lnTo>
                    <a:pt x="1744" y="63"/>
                  </a:lnTo>
                  <a:lnTo>
                    <a:pt x="1750" y="58"/>
                  </a:lnTo>
                  <a:lnTo>
                    <a:pt x="1755" y="55"/>
                  </a:lnTo>
                  <a:lnTo>
                    <a:pt x="1760" y="51"/>
                  </a:lnTo>
                  <a:lnTo>
                    <a:pt x="1771" y="49"/>
                  </a:lnTo>
                  <a:lnTo>
                    <a:pt x="1783" y="47"/>
                  </a:lnTo>
                  <a:lnTo>
                    <a:pt x="1797" y="44"/>
                  </a:lnTo>
                  <a:lnTo>
                    <a:pt x="1811" y="43"/>
                  </a:lnTo>
                  <a:lnTo>
                    <a:pt x="1825" y="43"/>
                  </a:lnTo>
                  <a:lnTo>
                    <a:pt x="1838" y="46"/>
                  </a:lnTo>
                  <a:lnTo>
                    <a:pt x="1851" y="48"/>
                  </a:lnTo>
                  <a:lnTo>
                    <a:pt x="1863" y="54"/>
                  </a:lnTo>
                  <a:lnTo>
                    <a:pt x="1873" y="60"/>
                  </a:lnTo>
                  <a:lnTo>
                    <a:pt x="1882" y="69"/>
                  </a:lnTo>
                  <a:lnTo>
                    <a:pt x="1890" y="77"/>
                  </a:lnTo>
                  <a:lnTo>
                    <a:pt x="1898" y="86"/>
                  </a:lnTo>
                  <a:lnTo>
                    <a:pt x="1905" y="96"/>
                  </a:lnTo>
                  <a:lnTo>
                    <a:pt x="1911" y="106"/>
                  </a:lnTo>
                  <a:lnTo>
                    <a:pt x="1917" y="117"/>
                  </a:lnTo>
                  <a:lnTo>
                    <a:pt x="1921" y="126"/>
                  </a:lnTo>
                  <a:lnTo>
                    <a:pt x="1921" y="134"/>
                  </a:lnTo>
                  <a:lnTo>
                    <a:pt x="1924" y="140"/>
                  </a:lnTo>
                  <a:lnTo>
                    <a:pt x="1926" y="146"/>
                  </a:lnTo>
                  <a:lnTo>
                    <a:pt x="1924" y="151"/>
                  </a:lnTo>
                  <a:lnTo>
                    <a:pt x="1925" y="151"/>
                  </a:lnTo>
                  <a:lnTo>
                    <a:pt x="1923" y="161"/>
                  </a:lnTo>
                  <a:lnTo>
                    <a:pt x="1923" y="173"/>
                  </a:lnTo>
                  <a:lnTo>
                    <a:pt x="1920" y="186"/>
                  </a:lnTo>
                  <a:lnTo>
                    <a:pt x="1915" y="195"/>
                  </a:lnTo>
                  <a:lnTo>
                    <a:pt x="1963" y="193"/>
                  </a:lnTo>
                  <a:lnTo>
                    <a:pt x="1964" y="172"/>
                  </a:lnTo>
                  <a:lnTo>
                    <a:pt x="1964" y="152"/>
                  </a:lnTo>
                  <a:lnTo>
                    <a:pt x="1963" y="133"/>
                  </a:lnTo>
                  <a:lnTo>
                    <a:pt x="1960" y="116"/>
                  </a:lnTo>
                  <a:lnTo>
                    <a:pt x="1954" y="98"/>
                  </a:lnTo>
                  <a:lnTo>
                    <a:pt x="1948" y="81"/>
                  </a:lnTo>
                  <a:lnTo>
                    <a:pt x="1940" y="66"/>
                  </a:lnTo>
                  <a:lnTo>
                    <a:pt x="1930" y="52"/>
                  </a:lnTo>
                  <a:lnTo>
                    <a:pt x="1885" y="19"/>
                  </a:lnTo>
                  <a:lnTo>
                    <a:pt x="1865" y="9"/>
                  </a:lnTo>
                  <a:lnTo>
                    <a:pt x="1842" y="3"/>
                  </a:lnTo>
                  <a:lnTo>
                    <a:pt x="1819" y="0"/>
                  </a:lnTo>
                  <a:lnTo>
                    <a:pt x="1796" y="1"/>
                  </a:lnTo>
                  <a:lnTo>
                    <a:pt x="1773" y="4"/>
                  </a:lnTo>
                  <a:lnTo>
                    <a:pt x="1750" y="10"/>
                  </a:lnTo>
                  <a:lnTo>
                    <a:pt x="1729" y="20"/>
                  </a:lnTo>
                  <a:lnTo>
                    <a:pt x="1710" y="32"/>
                  </a:lnTo>
                  <a:lnTo>
                    <a:pt x="1699" y="26"/>
                  </a:lnTo>
                  <a:lnTo>
                    <a:pt x="1686" y="20"/>
                  </a:lnTo>
                  <a:lnTo>
                    <a:pt x="1673" y="17"/>
                  </a:lnTo>
                  <a:lnTo>
                    <a:pt x="1661" y="13"/>
                  </a:lnTo>
                  <a:lnTo>
                    <a:pt x="1647" y="12"/>
                  </a:lnTo>
                  <a:lnTo>
                    <a:pt x="1634" y="12"/>
                  </a:lnTo>
                  <a:lnTo>
                    <a:pt x="1620" y="12"/>
                  </a:lnTo>
                  <a:lnTo>
                    <a:pt x="1608" y="13"/>
                  </a:lnTo>
                  <a:lnTo>
                    <a:pt x="1594" y="16"/>
                  </a:lnTo>
                  <a:lnTo>
                    <a:pt x="1581" y="18"/>
                  </a:lnTo>
                  <a:lnTo>
                    <a:pt x="1568" y="21"/>
                  </a:lnTo>
                  <a:lnTo>
                    <a:pt x="1556" y="26"/>
                  </a:lnTo>
                  <a:lnTo>
                    <a:pt x="1544" y="31"/>
                  </a:lnTo>
                  <a:lnTo>
                    <a:pt x="1533" y="36"/>
                  </a:lnTo>
                  <a:lnTo>
                    <a:pt x="1521" y="42"/>
                  </a:lnTo>
                  <a:lnTo>
                    <a:pt x="1511" y="49"/>
                  </a:lnTo>
                  <a:lnTo>
                    <a:pt x="1481" y="75"/>
                  </a:lnTo>
                  <a:lnTo>
                    <a:pt x="1473" y="88"/>
                  </a:lnTo>
                  <a:lnTo>
                    <a:pt x="1466" y="101"/>
                  </a:lnTo>
                  <a:lnTo>
                    <a:pt x="1460" y="115"/>
                  </a:lnTo>
                  <a:lnTo>
                    <a:pt x="1455" y="129"/>
                  </a:lnTo>
                  <a:lnTo>
                    <a:pt x="1452" y="144"/>
                  </a:lnTo>
                  <a:lnTo>
                    <a:pt x="1448" y="159"/>
                  </a:lnTo>
                  <a:lnTo>
                    <a:pt x="1445" y="174"/>
                  </a:lnTo>
                  <a:lnTo>
                    <a:pt x="1443" y="190"/>
                  </a:lnTo>
                  <a:lnTo>
                    <a:pt x="1441" y="197"/>
                  </a:lnTo>
                  <a:lnTo>
                    <a:pt x="1435" y="201"/>
                  </a:lnTo>
                  <a:lnTo>
                    <a:pt x="1426" y="202"/>
                  </a:lnTo>
                  <a:lnTo>
                    <a:pt x="1420" y="203"/>
                  </a:lnTo>
                  <a:lnTo>
                    <a:pt x="1414" y="201"/>
                  </a:lnTo>
                  <a:lnTo>
                    <a:pt x="1408" y="201"/>
                  </a:lnTo>
                  <a:lnTo>
                    <a:pt x="1401" y="201"/>
                  </a:lnTo>
                  <a:lnTo>
                    <a:pt x="1394" y="201"/>
                  </a:lnTo>
                  <a:lnTo>
                    <a:pt x="1388" y="202"/>
                  </a:lnTo>
                  <a:lnTo>
                    <a:pt x="1381" y="202"/>
                  </a:lnTo>
                  <a:lnTo>
                    <a:pt x="1375" y="201"/>
                  </a:lnTo>
                  <a:lnTo>
                    <a:pt x="1369" y="200"/>
                  </a:lnTo>
                  <a:lnTo>
                    <a:pt x="1372" y="185"/>
                  </a:lnTo>
                  <a:lnTo>
                    <a:pt x="1373" y="170"/>
                  </a:lnTo>
                  <a:lnTo>
                    <a:pt x="1372" y="155"/>
                  </a:lnTo>
                  <a:lnTo>
                    <a:pt x="1370" y="139"/>
                  </a:lnTo>
                  <a:lnTo>
                    <a:pt x="1365" y="124"/>
                  </a:lnTo>
                  <a:lnTo>
                    <a:pt x="1360" y="109"/>
                  </a:lnTo>
                  <a:lnTo>
                    <a:pt x="1353" y="95"/>
                  </a:lnTo>
                  <a:lnTo>
                    <a:pt x="1345" y="82"/>
                  </a:lnTo>
                  <a:lnTo>
                    <a:pt x="1302" y="96"/>
                  </a:lnTo>
                  <a:lnTo>
                    <a:pt x="1316" y="112"/>
                  </a:lnTo>
                  <a:lnTo>
                    <a:pt x="1325" y="131"/>
                  </a:lnTo>
                  <a:lnTo>
                    <a:pt x="1327" y="151"/>
                  </a:lnTo>
                  <a:lnTo>
                    <a:pt x="1325" y="174"/>
                  </a:lnTo>
                  <a:lnTo>
                    <a:pt x="1324" y="184"/>
                  </a:lnTo>
                  <a:lnTo>
                    <a:pt x="1325" y="192"/>
                  </a:lnTo>
                  <a:lnTo>
                    <a:pt x="1324" y="198"/>
                  </a:lnTo>
                  <a:lnTo>
                    <a:pt x="1318" y="203"/>
                  </a:lnTo>
                  <a:lnTo>
                    <a:pt x="1312" y="202"/>
                  </a:lnTo>
                  <a:lnTo>
                    <a:pt x="1305" y="202"/>
                  </a:lnTo>
                  <a:lnTo>
                    <a:pt x="1298" y="203"/>
                  </a:lnTo>
                  <a:lnTo>
                    <a:pt x="1293" y="204"/>
                  </a:lnTo>
                  <a:lnTo>
                    <a:pt x="1287" y="204"/>
                  </a:lnTo>
                  <a:lnTo>
                    <a:pt x="1281" y="204"/>
                  </a:lnTo>
                  <a:lnTo>
                    <a:pt x="1276" y="202"/>
                  </a:lnTo>
                  <a:lnTo>
                    <a:pt x="1274" y="198"/>
                  </a:lnTo>
                  <a:lnTo>
                    <a:pt x="1276" y="170"/>
                  </a:lnTo>
                  <a:lnTo>
                    <a:pt x="1280" y="143"/>
                  </a:lnTo>
                  <a:lnTo>
                    <a:pt x="1288" y="119"/>
                  </a:lnTo>
                  <a:lnTo>
                    <a:pt x="1302" y="96"/>
                  </a:lnTo>
                  <a:lnTo>
                    <a:pt x="1345" y="82"/>
                  </a:lnTo>
                  <a:lnTo>
                    <a:pt x="1347" y="72"/>
                  </a:lnTo>
                  <a:lnTo>
                    <a:pt x="1355" y="67"/>
                  </a:lnTo>
                  <a:lnTo>
                    <a:pt x="1365" y="64"/>
                  </a:lnTo>
                  <a:lnTo>
                    <a:pt x="1375" y="58"/>
                  </a:lnTo>
                  <a:lnTo>
                    <a:pt x="1388" y="57"/>
                  </a:lnTo>
                  <a:lnTo>
                    <a:pt x="1402" y="55"/>
                  </a:lnTo>
                  <a:lnTo>
                    <a:pt x="1416" y="55"/>
                  </a:lnTo>
                  <a:lnTo>
                    <a:pt x="1430" y="55"/>
                  </a:lnTo>
                  <a:lnTo>
                    <a:pt x="1444" y="57"/>
                  </a:lnTo>
                  <a:lnTo>
                    <a:pt x="1456" y="60"/>
                  </a:lnTo>
                  <a:lnTo>
                    <a:pt x="1469" y="67"/>
                  </a:lnTo>
                  <a:lnTo>
                    <a:pt x="1481" y="75"/>
                  </a:lnTo>
                  <a:lnTo>
                    <a:pt x="1511" y="49"/>
                  </a:lnTo>
                  <a:lnTo>
                    <a:pt x="1488" y="32"/>
                  </a:lnTo>
                  <a:lnTo>
                    <a:pt x="1467" y="20"/>
                  </a:lnTo>
                  <a:lnTo>
                    <a:pt x="1445" y="13"/>
                  </a:lnTo>
                  <a:lnTo>
                    <a:pt x="1421" y="11"/>
                  </a:lnTo>
                  <a:lnTo>
                    <a:pt x="1398" y="13"/>
                  </a:lnTo>
                  <a:lnTo>
                    <a:pt x="1373" y="19"/>
                  </a:lnTo>
                  <a:lnTo>
                    <a:pt x="1350" y="26"/>
                  </a:lnTo>
                  <a:lnTo>
                    <a:pt x="1330" y="35"/>
                  </a:lnTo>
                  <a:lnTo>
                    <a:pt x="1311" y="46"/>
                  </a:lnTo>
                  <a:lnTo>
                    <a:pt x="1276" y="7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Freeform 6"/>
            <p:cNvSpPr>
              <a:spLocks/>
            </p:cNvSpPr>
            <p:nvPr>
              <p:custDataLst>
                <p:tags r:id="rId7"/>
              </p:custDataLst>
            </p:nvPr>
          </p:nvSpPr>
          <p:spPr bwMode="auto">
            <a:xfrm>
              <a:off x="4657" y="2028"/>
              <a:ext cx="112" cy="139"/>
            </a:xfrm>
            <a:custGeom>
              <a:avLst/>
              <a:gdLst>
                <a:gd name="T0" fmla="*/ 219 w 225"/>
                <a:gd name="T1" fmla="*/ 107 h 278"/>
                <a:gd name="T2" fmla="*/ 225 w 225"/>
                <a:gd name="T3" fmla="*/ 159 h 278"/>
                <a:gd name="T4" fmla="*/ 221 w 225"/>
                <a:gd name="T5" fmla="*/ 189 h 278"/>
                <a:gd name="T6" fmla="*/ 215 w 225"/>
                <a:gd name="T7" fmla="*/ 201 h 278"/>
                <a:gd name="T8" fmla="*/ 213 w 225"/>
                <a:gd name="T9" fmla="*/ 214 h 278"/>
                <a:gd name="T10" fmla="*/ 208 w 225"/>
                <a:gd name="T11" fmla="*/ 224 h 278"/>
                <a:gd name="T12" fmla="*/ 198 w 225"/>
                <a:gd name="T13" fmla="*/ 236 h 278"/>
                <a:gd name="T14" fmla="*/ 187 w 225"/>
                <a:gd name="T15" fmla="*/ 248 h 278"/>
                <a:gd name="T16" fmla="*/ 174 w 225"/>
                <a:gd name="T17" fmla="*/ 260 h 278"/>
                <a:gd name="T18" fmla="*/ 160 w 225"/>
                <a:gd name="T19" fmla="*/ 271 h 278"/>
                <a:gd name="T20" fmla="*/ 150 w 225"/>
                <a:gd name="T21" fmla="*/ 277 h 278"/>
                <a:gd name="T22" fmla="*/ 140 w 225"/>
                <a:gd name="T23" fmla="*/ 278 h 278"/>
                <a:gd name="T24" fmla="*/ 133 w 225"/>
                <a:gd name="T25" fmla="*/ 273 h 278"/>
                <a:gd name="T26" fmla="*/ 153 w 225"/>
                <a:gd name="T27" fmla="*/ 262 h 278"/>
                <a:gd name="T28" fmla="*/ 169 w 225"/>
                <a:gd name="T29" fmla="*/ 247 h 278"/>
                <a:gd name="T30" fmla="*/ 181 w 225"/>
                <a:gd name="T31" fmla="*/ 230 h 278"/>
                <a:gd name="T32" fmla="*/ 190 w 225"/>
                <a:gd name="T33" fmla="*/ 210 h 278"/>
                <a:gd name="T34" fmla="*/ 192 w 225"/>
                <a:gd name="T35" fmla="*/ 204 h 278"/>
                <a:gd name="T36" fmla="*/ 200 w 225"/>
                <a:gd name="T37" fmla="*/ 192 h 278"/>
                <a:gd name="T38" fmla="*/ 206 w 225"/>
                <a:gd name="T39" fmla="*/ 173 h 278"/>
                <a:gd name="T40" fmla="*/ 210 w 225"/>
                <a:gd name="T41" fmla="*/ 146 h 278"/>
                <a:gd name="T42" fmla="*/ 207 w 225"/>
                <a:gd name="T43" fmla="*/ 117 h 278"/>
                <a:gd name="T44" fmla="*/ 191 w 225"/>
                <a:gd name="T45" fmla="*/ 83 h 278"/>
                <a:gd name="T46" fmla="*/ 167 w 225"/>
                <a:gd name="T47" fmla="*/ 54 h 278"/>
                <a:gd name="T48" fmla="*/ 135 w 225"/>
                <a:gd name="T49" fmla="*/ 32 h 278"/>
                <a:gd name="T50" fmla="*/ 103 w 225"/>
                <a:gd name="T51" fmla="*/ 22 h 278"/>
                <a:gd name="T52" fmla="*/ 77 w 225"/>
                <a:gd name="T53" fmla="*/ 21 h 278"/>
                <a:gd name="T54" fmla="*/ 50 w 225"/>
                <a:gd name="T55" fmla="*/ 23 h 278"/>
                <a:gd name="T56" fmla="*/ 25 w 225"/>
                <a:gd name="T57" fmla="*/ 30 h 278"/>
                <a:gd name="T58" fmla="*/ 10 w 225"/>
                <a:gd name="T59" fmla="*/ 33 h 278"/>
                <a:gd name="T60" fmla="*/ 2 w 225"/>
                <a:gd name="T61" fmla="*/ 29 h 278"/>
                <a:gd name="T62" fmla="*/ 17 w 225"/>
                <a:gd name="T63" fmla="*/ 15 h 278"/>
                <a:gd name="T64" fmla="*/ 56 w 225"/>
                <a:gd name="T65" fmla="*/ 2 h 278"/>
                <a:gd name="T66" fmla="*/ 98 w 225"/>
                <a:gd name="T67" fmla="*/ 0 h 278"/>
                <a:gd name="T68" fmla="*/ 138 w 225"/>
                <a:gd name="T69" fmla="*/ 10 h 278"/>
                <a:gd name="T70" fmla="*/ 165 w 225"/>
                <a:gd name="T71" fmla="*/ 26 h 278"/>
                <a:gd name="T72" fmla="*/ 182 w 225"/>
                <a:gd name="T73" fmla="*/ 40 h 278"/>
                <a:gd name="T74" fmla="*/ 197 w 225"/>
                <a:gd name="T75" fmla="*/ 56 h 278"/>
                <a:gd name="T76" fmla="*/ 207 w 225"/>
                <a:gd name="T77" fmla="*/ 74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25" h="278">
                  <a:moveTo>
                    <a:pt x="212" y="83"/>
                  </a:moveTo>
                  <a:lnTo>
                    <a:pt x="219" y="107"/>
                  </a:lnTo>
                  <a:lnTo>
                    <a:pt x="223" y="132"/>
                  </a:lnTo>
                  <a:lnTo>
                    <a:pt x="225" y="159"/>
                  </a:lnTo>
                  <a:lnTo>
                    <a:pt x="221" y="184"/>
                  </a:lnTo>
                  <a:lnTo>
                    <a:pt x="221" y="189"/>
                  </a:lnTo>
                  <a:lnTo>
                    <a:pt x="218" y="196"/>
                  </a:lnTo>
                  <a:lnTo>
                    <a:pt x="215" y="201"/>
                  </a:lnTo>
                  <a:lnTo>
                    <a:pt x="217" y="208"/>
                  </a:lnTo>
                  <a:lnTo>
                    <a:pt x="213" y="214"/>
                  </a:lnTo>
                  <a:lnTo>
                    <a:pt x="211" y="220"/>
                  </a:lnTo>
                  <a:lnTo>
                    <a:pt x="208" y="224"/>
                  </a:lnTo>
                  <a:lnTo>
                    <a:pt x="204" y="229"/>
                  </a:lnTo>
                  <a:lnTo>
                    <a:pt x="198" y="236"/>
                  </a:lnTo>
                  <a:lnTo>
                    <a:pt x="192" y="243"/>
                  </a:lnTo>
                  <a:lnTo>
                    <a:pt x="187" y="248"/>
                  </a:lnTo>
                  <a:lnTo>
                    <a:pt x="181" y="254"/>
                  </a:lnTo>
                  <a:lnTo>
                    <a:pt x="174" y="260"/>
                  </a:lnTo>
                  <a:lnTo>
                    <a:pt x="167" y="266"/>
                  </a:lnTo>
                  <a:lnTo>
                    <a:pt x="160" y="271"/>
                  </a:lnTo>
                  <a:lnTo>
                    <a:pt x="153" y="276"/>
                  </a:lnTo>
                  <a:lnTo>
                    <a:pt x="150" y="277"/>
                  </a:lnTo>
                  <a:lnTo>
                    <a:pt x="145" y="278"/>
                  </a:lnTo>
                  <a:lnTo>
                    <a:pt x="140" y="278"/>
                  </a:lnTo>
                  <a:lnTo>
                    <a:pt x="136" y="278"/>
                  </a:lnTo>
                  <a:lnTo>
                    <a:pt x="133" y="273"/>
                  </a:lnTo>
                  <a:lnTo>
                    <a:pt x="144" y="268"/>
                  </a:lnTo>
                  <a:lnTo>
                    <a:pt x="153" y="262"/>
                  </a:lnTo>
                  <a:lnTo>
                    <a:pt x="161" y="255"/>
                  </a:lnTo>
                  <a:lnTo>
                    <a:pt x="169" y="247"/>
                  </a:lnTo>
                  <a:lnTo>
                    <a:pt x="175" y="239"/>
                  </a:lnTo>
                  <a:lnTo>
                    <a:pt x="181" y="230"/>
                  </a:lnTo>
                  <a:lnTo>
                    <a:pt x="187" y="221"/>
                  </a:lnTo>
                  <a:lnTo>
                    <a:pt x="190" y="210"/>
                  </a:lnTo>
                  <a:lnTo>
                    <a:pt x="191" y="212"/>
                  </a:lnTo>
                  <a:lnTo>
                    <a:pt x="192" y="204"/>
                  </a:lnTo>
                  <a:lnTo>
                    <a:pt x="197" y="198"/>
                  </a:lnTo>
                  <a:lnTo>
                    <a:pt x="200" y="192"/>
                  </a:lnTo>
                  <a:lnTo>
                    <a:pt x="200" y="183"/>
                  </a:lnTo>
                  <a:lnTo>
                    <a:pt x="206" y="173"/>
                  </a:lnTo>
                  <a:lnTo>
                    <a:pt x="208" y="159"/>
                  </a:lnTo>
                  <a:lnTo>
                    <a:pt x="210" y="146"/>
                  </a:lnTo>
                  <a:lnTo>
                    <a:pt x="211" y="138"/>
                  </a:lnTo>
                  <a:lnTo>
                    <a:pt x="207" y="117"/>
                  </a:lnTo>
                  <a:lnTo>
                    <a:pt x="200" y="99"/>
                  </a:lnTo>
                  <a:lnTo>
                    <a:pt x="191" y="83"/>
                  </a:lnTo>
                  <a:lnTo>
                    <a:pt x="181" y="68"/>
                  </a:lnTo>
                  <a:lnTo>
                    <a:pt x="167" y="54"/>
                  </a:lnTo>
                  <a:lnTo>
                    <a:pt x="152" y="43"/>
                  </a:lnTo>
                  <a:lnTo>
                    <a:pt x="135" y="32"/>
                  </a:lnTo>
                  <a:lnTo>
                    <a:pt x="116" y="23"/>
                  </a:lnTo>
                  <a:lnTo>
                    <a:pt x="103" y="22"/>
                  </a:lnTo>
                  <a:lnTo>
                    <a:pt x="91" y="21"/>
                  </a:lnTo>
                  <a:lnTo>
                    <a:pt x="77" y="21"/>
                  </a:lnTo>
                  <a:lnTo>
                    <a:pt x="63" y="21"/>
                  </a:lnTo>
                  <a:lnTo>
                    <a:pt x="50" y="23"/>
                  </a:lnTo>
                  <a:lnTo>
                    <a:pt x="38" y="25"/>
                  </a:lnTo>
                  <a:lnTo>
                    <a:pt x="25" y="30"/>
                  </a:lnTo>
                  <a:lnTo>
                    <a:pt x="13" y="36"/>
                  </a:lnTo>
                  <a:lnTo>
                    <a:pt x="10" y="33"/>
                  </a:lnTo>
                  <a:lnTo>
                    <a:pt x="5" y="31"/>
                  </a:lnTo>
                  <a:lnTo>
                    <a:pt x="2" y="29"/>
                  </a:lnTo>
                  <a:lnTo>
                    <a:pt x="0" y="24"/>
                  </a:lnTo>
                  <a:lnTo>
                    <a:pt x="17" y="15"/>
                  </a:lnTo>
                  <a:lnTo>
                    <a:pt x="37" y="7"/>
                  </a:lnTo>
                  <a:lnTo>
                    <a:pt x="56" y="2"/>
                  </a:lnTo>
                  <a:lnTo>
                    <a:pt x="77" y="0"/>
                  </a:lnTo>
                  <a:lnTo>
                    <a:pt x="98" y="0"/>
                  </a:lnTo>
                  <a:lnTo>
                    <a:pt x="118" y="3"/>
                  </a:lnTo>
                  <a:lnTo>
                    <a:pt x="138" y="10"/>
                  </a:lnTo>
                  <a:lnTo>
                    <a:pt x="155" y="21"/>
                  </a:lnTo>
                  <a:lnTo>
                    <a:pt x="165" y="26"/>
                  </a:lnTo>
                  <a:lnTo>
                    <a:pt x="174" y="33"/>
                  </a:lnTo>
                  <a:lnTo>
                    <a:pt x="182" y="40"/>
                  </a:lnTo>
                  <a:lnTo>
                    <a:pt x="190" y="48"/>
                  </a:lnTo>
                  <a:lnTo>
                    <a:pt x="197" y="56"/>
                  </a:lnTo>
                  <a:lnTo>
                    <a:pt x="203" y="64"/>
                  </a:lnTo>
                  <a:lnTo>
                    <a:pt x="207" y="74"/>
                  </a:lnTo>
                  <a:lnTo>
                    <a:pt x="212" y="83"/>
                  </a:lnTo>
                  <a:close/>
                </a:path>
              </a:pathLst>
            </a:custGeom>
            <a:solidFill>
              <a:srgbClr val="B2C1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7"/>
            <p:cNvSpPr>
              <a:spLocks/>
            </p:cNvSpPr>
            <p:nvPr>
              <p:custDataLst>
                <p:tags r:id="rId8"/>
              </p:custDataLst>
            </p:nvPr>
          </p:nvSpPr>
          <p:spPr bwMode="auto">
            <a:xfrm>
              <a:off x="4556" y="2033"/>
              <a:ext cx="116" cy="134"/>
            </a:xfrm>
            <a:custGeom>
              <a:avLst/>
              <a:gdLst>
                <a:gd name="T0" fmla="*/ 213 w 233"/>
                <a:gd name="T1" fmla="*/ 60 h 269"/>
                <a:gd name="T2" fmla="*/ 227 w 233"/>
                <a:gd name="T3" fmla="*/ 94 h 269"/>
                <a:gd name="T4" fmla="*/ 233 w 233"/>
                <a:gd name="T5" fmla="*/ 131 h 269"/>
                <a:gd name="T6" fmla="*/ 228 w 233"/>
                <a:gd name="T7" fmla="*/ 169 h 269"/>
                <a:gd name="T8" fmla="*/ 218 w 233"/>
                <a:gd name="T9" fmla="*/ 199 h 269"/>
                <a:gd name="T10" fmla="*/ 204 w 233"/>
                <a:gd name="T11" fmla="*/ 222 h 269"/>
                <a:gd name="T12" fmla="*/ 184 w 233"/>
                <a:gd name="T13" fmla="*/ 242 h 269"/>
                <a:gd name="T14" fmla="*/ 162 w 233"/>
                <a:gd name="T15" fmla="*/ 258 h 269"/>
                <a:gd name="T16" fmla="*/ 144 w 233"/>
                <a:gd name="T17" fmla="*/ 267 h 269"/>
                <a:gd name="T18" fmla="*/ 132 w 233"/>
                <a:gd name="T19" fmla="*/ 269 h 269"/>
                <a:gd name="T20" fmla="*/ 134 w 233"/>
                <a:gd name="T21" fmla="*/ 259 h 269"/>
                <a:gd name="T22" fmla="*/ 143 w 233"/>
                <a:gd name="T23" fmla="*/ 251 h 269"/>
                <a:gd name="T24" fmla="*/ 155 w 233"/>
                <a:gd name="T25" fmla="*/ 246 h 269"/>
                <a:gd name="T26" fmla="*/ 166 w 233"/>
                <a:gd name="T27" fmla="*/ 240 h 269"/>
                <a:gd name="T28" fmla="*/ 180 w 233"/>
                <a:gd name="T29" fmla="*/ 227 h 269"/>
                <a:gd name="T30" fmla="*/ 192 w 233"/>
                <a:gd name="T31" fmla="*/ 205 h 269"/>
                <a:gd name="T32" fmla="*/ 199 w 233"/>
                <a:gd name="T33" fmla="*/ 189 h 269"/>
                <a:gd name="T34" fmla="*/ 205 w 233"/>
                <a:gd name="T35" fmla="*/ 179 h 269"/>
                <a:gd name="T36" fmla="*/ 207 w 233"/>
                <a:gd name="T37" fmla="*/ 173 h 269"/>
                <a:gd name="T38" fmla="*/ 213 w 233"/>
                <a:gd name="T39" fmla="*/ 143 h 269"/>
                <a:gd name="T40" fmla="*/ 212 w 233"/>
                <a:gd name="T41" fmla="*/ 111 h 269"/>
                <a:gd name="T42" fmla="*/ 199 w 233"/>
                <a:gd name="T43" fmla="*/ 82 h 269"/>
                <a:gd name="T44" fmla="*/ 181 w 233"/>
                <a:gd name="T45" fmla="*/ 58 h 269"/>
                <a:gd name="T46" fmla="*/ 157 w 233"/>
                <a:gd name="T47" fmla="*/ 37 h 269"/>
                <a:gd name="T48" fmla="*/ 127 w 233"/>
                <a:gd name="T49" fmla="*/ 22 h 269"/>
                <a:gd name="T50" fmla="*/ 97 w 233"/>
                <a:gd name="T51" fmla="*/ 21 h 269"/>
                <a:gd name="T52" fmla="*/ 67 w 233"/>
                <a:gd name="T53" fmla="*/ 25 h 269"/>
                <a:gd name="T54" fmla="*/ 39 w 233"/>
                <a:gd name="T55" fmla="*/ 31 h 269"/>
                <a:gd name="T56" fmla="*/ 12 w 233"/>
                <a:gd name="T57" fmla="*/ 44 h 269"/>
                <a:gd name="T58" fmla="*/ 5 w 233"/>
                <a:gd name="T59" fmla="*/ 41 h 269"/>
                <a:gd name="T60" fmla="*/ 0 w 233"/>
                <a:gd name="T61" fmla="*/ 34 h 269"/>
                <a:gd name="T62" fmla="*/ 19 w 233"/>
                <a:gd name="T63" fmla="*/ 20 h 269"/>
                <a:gd name="T64" fmla="*/ 41 w 233"/>
                <a:gd name="T65" fmla="*/ 11 h 269"/>
                <a:gd name="T66" fmla="*/ 64 w 233"/>
                <a:gd name="T67" fmla="*/ 5 h 269"/>
                <a:gd name="T68" fmla="*/ 90 w 233"/>
                <a:gd name="T69" fmla="*/ 0 h 269"/>
                <a:gd name="T70" fmla="*/ 124 w 233"/>
                <a:gd name="T71" fmla="*/ 2 h 269"/>
                <a:gd name="T72" fmla="*/ 157 w 233"/>
                <a:gd name="T73" fmla="*/ 8 h 269"/>
                <a:gd name="T74" fmla="*/ 183 w 233"/>
                <a:gd name="T75" fmla="*/ 23 h 269"/>
                <a:gd name="T76" fmla="*/ 203 w 233"/>
                <a:gd name="T77" fmla="*/ 48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3" h="269">
                  <a:moveTo>
                    <a:pt x="203" y="48"/>
                  </a:moveTo>
                  <a:lnTo>
                    <a:pt x="213" y="60"/>
                  </a:lnTo>
                  <a:lnTo>
                    <a:pt x="221" y="76"/>
                  </a:lnTo>
                  <a:lnTo>
                    <a:pt x="227" y="94"/>
                  </a:lnTo>
                  <a:lnTo>
                    <a:pt x="230" y="112"/>
                  </a:lnTo>
                  <a:lnTo>
                    <a:pt x="233" y="131"/>
                  </a:lnTo>
                  <a:lnTo>
                    <a:pt x="232" y="151"/>
                  </a:lnTo>
                  <a:lnTo>
                    <a:pt x="228" y="169"/>
                  </a:lnTo>
                  <a:lnTo>
                    <a:pt x="222" y="187"/>
                  </a:lnTo>
                  <a:lnTo>
                    <a:pt x="218" y="199"/>
                  </a:lnTo>
                  <a:lnTo>
                    <a:pt x="212" y="211"/>
                  </a:lnTo>
                  <a:lnTo>
                    <a:pt x="204" y="222"/>
                  </a:lnTo>
                  <a:lnTo>
                    <a:pt x="195" y="232"/>
                  </a:lnTo>
                  <a:lnTo>
                    <a:pt x="184" y="242"/>
                  </a:lnTo>
                  <a:lnTo>
                    <a:pt x="174" y="250"/>
                  </a:lnTo>
                  <a:lnTo>
                    <a:pt x="162" y="258"/>
                  </a:lnTo>
                  <a:lnTo>
                    <a:pt x="151" y="266"/>
                  </a:lnTo>
                  <a:lnTo>
                    <a:pt x="144" y="267"/>
                  </a:lnTo>
                  <a:lnTo>
                    <a:pt x="138" y="269"/>
                  </a:lnTo>
                  <a:lnTo>
                    <a:pt x="132" y="269"/>
                  </a:lnTo>
                  <a:lnTo>
                    <a:pt x="130" y="265"/>
                  </a:lnTo>
                  <a:lnTo>
                    <a:pt x="134" y="259"/>
                  </a:lnTo>
                  <a:lnTo>
                    <a:pt x="137" y="255"/>
                  </a:lnTo>
                  <a:lnTo>
                    <a:pt x="143" y="251"/>
                  </a:lnTo>
                  <a:lnTo>
                    <a:pt x="149" y="249"/>
                  </a:lnTo>
                  <a:lnTo>
                    <a:pt x="155" y="246"/>
                  </a:lnTo>
                  <a:lnTo>
                    <a:pt x="161" y="243"/>
                  </a:lnTo>
                  <a:lnTo>
                    <a:pt x="166" y="240"/>
                  </a:lnTo>
                  <a:lnTo>
                    <a:pt x="170" y="235"/>
                  </a:lnTo>
                  <a:lnTo>
                    <a:pt x="180" y="227"/>
                  </a:lnTo>
                  <a:lnTo>
                    <a:pt x="187" y="217"/>
                  </a:lnTo>
                  <a:lnTo>
                    <a:pt x="192" y="205"/>
                  </a:lnTo>
                  <a:lnTo>
                    <a:pt x="197" y="195"/>
                  </a:lnTo>
                  <a:lnTo>
                    <a:pt x="199" y="189"/>
                  </a:lnTo>
                  <a:lnTo>
                    <a:pt x="203" y="184"/>
                  </a:lnTo>
                  <a:lnTo>
                    <a:pt x="205" y="179"/>
                  </a:lnTo>
                  <a:lnTo>
                    <a:pt x="206" y="172"/>
                  </a:lnTo>
                  <a:lnTo>
                    <a:pt x="207" y="173"/>
                  </a:lnTo>
                  <a:lnTo>
                    <a:pt x="211" y="158"/>
                  </a:lnTo>
                  <a:lnTo>
                    <a:pt x="213" y="143"/>
                  </a:lnTo>
                  <a:lnTo>
                    <a:pt x="213" y="127"/>
                  </a:lnTo>
                  <a:lnTo>
                    <a:pt x="212" y="111"/>
                  </a:lnTo>
                  <a:lnTo>
                    <a:pt x="206" y="96"/>
                  </a:lnTo>
                  <a:lnTo>
                    <a:pt x="199" y="82"/>
                  </a:lnTo>
                  <a:lnTo>
                    <a:pt x="191" y="69"/>
                  </a:lnTo>
                  <a:lnTo>
                    <a:pt x="181" y="58"/>
                  </a:lnTo>
                  <a:lnTo>
                    <a:pt x="169" y="48"/>
                  </a:lnTo>
                  <a:lnTo>
                    <a:pt x="157" y="37"/>
                  </a:lnTo>
                  <a:lnTo>
                    <a:pt x="142" y="29"/>
                  </a:lnTo>
                  <a:lnTo>
                    <a:pt x="127" y="22"/>
                  </a:lnTo>
                  <a:lnTo>
                    <a:pt x="112" y="21"/>
                  </a:lnTo>
                  <a:lnTo>
                    <a:pt x="97" y="21"/>
                  </a:lnTo>
                  <a:lnTo>
                    <a:pt x="82" y="22"/>
                  </a:lnTo>
                  <a:lnTo>
                    <a:pt x="67" y="25"/>
                  </a:lnTo>
                  <a:lnTo>
                    <a:pt x="53" y="27"/>
                  </a:lnTo>
                  <a:lnTo>
                    <a:pt x="39" y="31"/>
                  </a:lnTo>
                  <a:lnTo>
                    <a:pt x="25" y="37"/>
                  </a:lnTo>
                  <a:lnTo>
                    <a:pt x="12" y="44"/>
                  </a:lnTo>
                  <a:lnTo>
                    <a:pt x="9" y="43"/>
                  </a:lnTo>
                  <a:lnTo>
                    <a:pt x="5" y="41"/>
                  </a:lnTo>
                  <a:lnTo>
                    <a:pt x="2" y="37"/>
                  </a:lnTo>
                  <a:lnTo>
                    <a:pt x="0" y="34"/>
                  </a:lnTo>
                  <a:lnTo>
                    <a:pt x="9" y="27"/>
                  </a:lnTo>
                  <a:lnTo>
                    <a:pt x="19" y="20"/>
                  </a:lnTo>
                  <a:lnTo>
                    <a:pt x="30" y="15"/>
                  </a:lnTo>
                  <a:lnTo>
                    <a:pt x="41" y="11"/>
                  </a:lnTo>
                  <a:lnTo>
                    <a:pt x="53" y="7"/>
                  </a:lnTo>
                  <a:lnTo>
                    <a:pt x="64" y="5"/>
                  </a:lnTo>
                  <a:lnTo>
                    <a:pt x="77" y="3"/>
                  </a:lnTo>
                  <a:lnTo>
                    <a:pt x="90" y="0"/>
                  </a:lnTo>
                  <a:lnTo>
                    <a:pt x="107" y="0"/>
                  </a:lnTo>
                  <a:lnTo>
                    <a:pt x="124" y="2"/>
                  </a:lnTo>
                  <a:lnTo>
                    <a:pt x="140" y="4"/>
                  </a:lnTo>
                  <a:lnTo>
                    <a:pt x="157" y="8"/>
                  </a:lnTo>
                  <a:lnTo>
                    <a:pt x="170" y="15"/>
                  </a:lnTo>
                  <a:lnTo>
                    <a:pt x="183" y="23"/>
                  </a:lnTo>
                  <a:lnTo>
                    <a:pt x="195" y="35"/>
                  </a:lnTo>
                  <a:lnTo>
                    <a:pt x="203" y="48"/>
                  </a:lnTo>
                  <a:close/>
                </a:path>
              </a:pathLst>
            </a:custGeom>
            <a:solidFill>
              <a:srgbClr val="B2C1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8"/>
            <p:cNvSpPr>
              <a:spLocks/>
            </p:cNvSpPr>
            <p:nvPr>
              <p:custDataLst>
                <p:tags r:id="rId9"/>
              </p:custDataLst>
            </p:nvPr>
          </p:nvSpPr>
          <p:spPr bwMode="auto">
            <a:xfrm>
              <a:off x="4458" y="2033"/>
              <a:ext cx="107" cy="145"/>
            </a:xfrm>
            <a:custGeom>
              <a:avLst/>
              <a:gdLst>
                <a:gd name="T0" fmla="*/ 212 w 214"/>
                <a:gd name="T1" fmla="*/ 109 h 288"/>
                <a:gd name="T2" fmla="*/ 213 w 214"/>
                <a:gd name="T3" fmla="*/ 161 h 288"/>
                <a:gd name="T4" fmla="*/ 199 w 214"/>
                <a:gd name="T5" fmla="*/ 210 h 288"/>
                <a:gd name="T6" fmla="*/ 171 w 214"/>
                <a:gd name="T7" fmla="*/ 251 h 288"/>
                <a:gd name="T8" fmla="*/ 148 w 214"/>
                <a:gd name="T9" fmla="*/ 271 h 288"/>
                <a:gd name="T10" fmla="*/ 137 w 214"/>
                <a:gd name="T11" fmla="*/ 279 h 288"/>
                <a:gd name="T12" fmla="*/ 126 w 214"/>
                <a:gd name="T13" fmla="*/ 287 h 288"/>
                <a:gd name="T14" fmla="*/ 114 w 214"/>
                <a:gd name="T15" fmla="*/ 287 h 288"/>
                <a:gd name="T16" fmla="*/ 118 w 214"/>
                <a:gd name="T17" fmla="*/ 276 h 288"/>
                <a:gd name="T18" fmla="*/ 139 w 214"/>
                <a:gd name="T19" fmla="*/ 262 h 288"/>
                <a:gd name="T20" fmla="*/ 156 w 214"/>
                <a:gd name="T21" fmla="*/ 243 h 288"/>
                <a:gd name="T22" fmla="*/ 169 w 214"/>
                <a:gd name="T23" fmla="*/ 224 h 288"/>
                <a:gd name="T24" fmla="*/ 176 w 214"/>
                <a:gd name="T25" fmla="*/ 212 h 288"/>
                <a:gd name="T26" fmla="*/ 183 w 214"/>
                <a:gd name="T27" fmla="*/ 203 h 288"/>
                <a:gd name="T28" fmla="*/ 186 w 214"/>
                <a:gd name="T29" fmla="*/ 189 h 288"/>
                <a:gd name="T30" fmla="*/ 195 w 214"/>
                <a:gd name="T31" fmla="*/ 167 h 288"/>
                <a:gd name="T32" fmla="*/ 199 w 214"/>
                <a:gd name="T33" fmla="*/ 125 h 288"/>
                <a:gd name="T34" fmla="*/ 188 w 214"/>
                <a:gd name="T35" fmla="*/ 92 h 288"/>
                <a:gd name="T36" fmla="*/ 175 w 214"/>
                <a:gd name="T37" fmla="*/ 66 h 288"/>
                <a:gd name="T38" fmla="*/ 158 w 214"/>
                <a:gd name="T39" fmla="*/ 43 h 288"/>
                <a:gd name="T40" fmla="*/ 133 w 214"/>
                <a:gd name="T41" fmla="*/ 27 h 288"/>
                <a:gd name="T42" fmla="*/ 106 w 214"/>
                <a:gd name="T43" fmla="*/ 21 h 288"/>
                <a:gd name="T44" fmla="*/ 77 w 214"/>
                <a:gd name="T45" fmla="*/ 20 h 288"/>
                <a:gd name="T46" fmla="*/ 49 w 214"/>
                <a:gd name="T47" fmla="*/ 23 h 288"/>
                <a:gd name="T48" fmla="*/ 24 w 214"/>
                <a:gd name="T49" fmla="*/ 29 h 288"/>
                <a:gd name="T50" fmla="*/ 9 w 214"/>
                <a:gd name="T51" fmla="*/ 35 h 288"/>
                <a:gd name="T52" fmla="*/ 2 w 214"/>
                <a:gd name="T53" fmla="*/ 32 h 288"/>
                <a:gd name="T54" fmla="*/ 3 w 214"/>
                <a:gd name="T55" fmla="*/ 23 h 288"/>
                <a:gd name="T56" fmla="*/ 35 w 214"/>
                <a:gd name="T57" fmla="*/ 10 h 288"/>
                <a:gd name="T58" fmla="*/ 75 w 214"/>
                <a:gd name="T59" fmla="*/ 1 h 288"/>
                <a:gd name="T60" fmla="*/ 114 w 214"/>
                <a:gd name="T61" fmla="*/ 1 h 288"/>
                <a:gd name="T62" fmla="*/ 150 w 214"/>
                <a:gd name="T63" fmla="*/ 14 h 288"/>
                <a:gd name="T64" fmla="*/ 167 w 214"/>
                <a:gd name="T65" fmla="*/ 28 h 288"/>
                <a:gd name="T66" fmla="*/ 183 w 214"/>
                <a:gd name="T67" fmla="*/ 44 h 288"/>
                <a:gd name="T68" fmla="*/ 196 w 214"/>
                <a:gd name="T69" fmla="*/ 62 h 288"/>
                <a:gd name="T70" fmla="*/ 206 w 214"/>
                <a:gd name="T71" fmla="*/ 8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14" h="288">
                  <a:moveTo>
                    <a:pt x="206" y="82"/>
                  </a:moveTo>
                  <a:lnTo>
                    <a:pt x="212" y="109"/>
                  </a:lnTo>
                  <a:lnTo>
                    <a:pt x="214" y="135"/>
                  </a:lnTo>
                  <a:lnTo>
                    <a:pt x="213" y="161"/>
                  </a:lnTo>
                  <a:lnTo>
                    <a:pt x="207" y="186"/>
                  </a:lnTo>
                  <a:lnTo>
                    <a:pt x="199" y="210"/>
                  </a:lnTo>
                  <a:lnTo>
                    <a:pt x="186" y="232"/>
                  </a:lnTo>
                  <a:lnTo>
                    <a:pt x="171" y="251"/>
                  </a:lnTo>
                  <a:lnTo>
                    <a:pt x="154" y="269"/>
                  </a:lnTo>
                  <a:lnTo>
                    <a:pt x="148" y="271"/>
                  </a:lnTo>
                  <a:lnTo>
                    <a:pt x="143" y="274"/>
                  </a:lnTo>
                  <a:lnTo>
                    <a:pt x="137" y="279"/>
                  </a:lnTo>
                  <a:lnTo>
                    <a:pt x="132" y="284"/>
                  </a:lnTo>
                  <a:lnTo>
                    <a:pt x="126" y="287"/>
                  </a:lnTo>
                  <a:lnTo>
                    <a:pt x="121" y="288"/>
                  </a:lnTo>
                  <a:lnTo>
                    <a:pt x="114" y="287"/>
                  </a:lnTo>
                  <a:lnTo>
                    <a:pt x="107" y="281"/>
                  </a:lnTo>
                  <a:lnTo>
                    <a:pt x="118" y="276"/>
                  </a:lnTo>
                  <a:lnTo>
                    <a:pt x="130" y="269"/>
                  </a:lnTo>
                  <a:lnTo>
                    <a:pt x="139" y="262"/>
                  </a:lnTo>
                  <a:lnTo>
                    <a:pt x="148" y="253"/>
                  </a:lnTo>
                  <a:lnTo>
                    <a:pt x="156" y="243"/>
                  </a:lnTo>
                  <a:lnTo>
                    <a:pt x="163" y="234"/>
                  </a:lnTo>
                  <a:lnTo>
                    <a:pt x="169" y="224"/>
                  </a:lnTo>
                  <a:lnTo>
                    <a:pt x="174" y="215"/>
                  </a:lnTo>
                  <a:lnTo>
                    <a:pt x="176" y="212"/>
                  </a:lnTo>
                  <a:lnTo>
                    <a:pt x="180" y="208"/>
                  </a:lnTo>
                  <a:lnTo>
                    <a:pt x="183" y="203"/>
                  </a:lnTo>
                  <a:lnTo>
                    <a:pt x="185" y="198"/>
                  </a:lnTo>
                  <a:lnTo>
                    <a:pt x="186" y="189"/>
                  </a:lnTo>
                  <a:lnTo>
                    <a:pt x="188" y="190"/>
                  </a:lnTo>
                  <a:lnTo>
                    <a:pt x="195" y="167"/>
                  </a:lnTo>
                  <a:lnTo>
                    <a:pt x="199" y="147"/>
                  </a:lnTo>
                  <a:lnTo>
                    <a:pt x="199" y="125"/>
                  </a:lnTo>
                  <a:lnTo>
                    <a:pt x="192" y="104"/>
                  </a:lnTo>
                  <a:lnTo>
                    <a:pt x="188" y="92"/>
                  </a:lnTo>
                  <a:lnTo>
                    <a:pt x="182" y="79"/>
                  </a:lnTo>
                  <a:lnTo>
                    <a:pt x="175" y="66"/>
                  </a:lnTo>
                  <a:lnTo>
                    <a:pt x="167" y="54"/>
                  </a:lnTo>
                  <a:lnTo>
                    <a:pt x="158" y="43"/>
                  </a:lnTo>
                  <a:lnTo>
                    <a:pt x="146" y="34"/>
                  </a:lnTo>
                  <a:lnTo>
                    <a:pt x="133" y="27"/>
                  </a:lnTo>
                  <a:lnTo>
                    <a:pt x="120" y="23"/>
                  </a:lnTo>
                  <a:lnTo>
                    <a:pt x="106" y="21"/>
                  </a:lnTo>
                  <a:lnTo>
                    <a:pt x="92" y="20"/>
                  </a:lnTo>
                  <a:lnTo>
                    <a:pt x="77" y="20"/>
                  </a:lnTo>
                  <a:lnTo>
                    <a:pt x="63" y="20"/>
                  </a:lnTo>
                  <a:lnTo>
                    <a:pt x="49" y="23"/>
                  </a:lnTo>
                  <a:lnTo>
                    <a:pt x="35" y="25"/>
                  </a:lnTo>
                  <a:lnTo>
                    <a:pt x="24" y="29"/>
                  </a:lnTo>
                  <a:lnTo>
                    <a:pt x="12" y="36"/>
                  </a:lnTo>
                  <a:lnTo>
                    <a:pt x="9" y="35"/>
                  </a:lnTo>
                  <a:lnTo>
                    <a:pt x="5" y="34"/>
                  </a:lnTo>
                  <a:lnTo>
                    <a:pt x="2" y="32"/>
                  </a:lnTo>
                  <a:lnTo>
                    <a:pt x="0" y="29"/>
                  </a:lnTo>
                  <a:lnTo>
                    <a:pt x="3" y="23"/>
                  </a:lnTo>
                  <a:lnTo>
                    <a:pt x="18" y="16"/>
                  </a:lnTo>
                  <a:lnTo>
                    <a:pt x="35" y="10"/>
                  </a:lnTo>
                  <a:lnTo>
                    <a:pt x="54" y="4"/>
                  </a:lnTo>
                  <a:lnTo>
                    <a:pt x="75" y="1"/>
                  </a:lnTo>
                  <a:lnTo>
                    <a:pt x="94" y="0"/>
                  </a:lnTo>
                  <a:lnTo>
                    <a:pt x="114" y="1"/>
                  </a:lnTo>
                  <a:lnTo>
                    <a:pt x="132" y="5"/>
                  </a:lnTo>
                  <a:lnTo>
                    <a:pt x="150" y="14"/>
                  </a:lnTo>
                  <a:lnTo>
                    <a:pt x="158" y="21"/>
                  </a:lnTo>
                  <a:lnTo>
                    <a:pt x="167" y="28"/>
                  </a:lnTo>
                  <a:lnTo>
                    <a:pt x="175" y="36"/>
                  </a:lnTo>
                  <a:lnTo>
                    <a:pt x="183" y="44"/>
                  </a:lnTo>
                  <a:lnTo>
                    <a:pt x="190" y="52"/>
                  </a:lnTo>
                  <a:lnTo>
                    <a:pt x="196" y="62"/>
                  </a:lnTo>
                  <a:lnTo>
                    <a:pt x="201" y="72"/>
                  </a:lnTo>
                  <a:lnTo>
                    <a:pt x="206" y="82"/>
                  </a:lnTo>
                  <a:close/>
                </a:path>
              </a:pathLst>
            </a:custGeom>
            <a:solidFill>
              <a:srgbClr val="B2C1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9"/>
            <p:cNvSpPr>
              <a:spLocks/>
            </p:cNvSpPr>
            <p:nvPr>
              <p:custDataLst>
                <p:tags r:id="rId10"/>
              </p:custDataLst>
            </p:nvPr>
          </p:nvSpPr>
          <p:spPr bwMode="auto">
            <a:xfrm>
              <a:off x="4358" y="2039"/>
              <a:ext cx="115" cy="141"/>
            </a:xfrm>
            <a:custGeom>
              <a:avLst/>
              <a:gdLst>
                <a:gd name="T0" fmla="*/ 216 w 231"/>
                <a:gd name="T1" fmla="*/ 76 h 283"/>
                <a:gd name="T2" fmla="*/ 230 w 231"/>
                <a:gd name="T3" fmla="*/ 120 h 283"/>
                <a:gd name="T4" fmla="*/ 228 w 231"/>
                <a:gd name="T5" fmla="*/ 145 h 283"/>
                <a:gd name="T6" fmla="*/ 220 w 231"/>
                <a:gd name="T7" fmla="*/ 181 h 283"/>
                <a:gd name="T8" fmla="*/ 209 w 231"/>
                <a:gd name="T9" fmla="*/ 216 h 283"/>
                <a:gd name="T10" fmla="*/ 198 w 231"/>
                <a:gd name="T11" fmla="*/ 233 h 283"/>
                <a:gd name="T12" fmla="*/ 186 w 231"/>
                <a:gd name="T13" fmla="*/ 251 h 283"/>
                <a:gd name="T14" fmla="*/ 175 w 231"/>
                <a:gd name="T15" fmla="*/ 259 h 283"/>
                <a:gd name="T16" fmla="*/ 164 w 231"/>
                <a:gd name="T17" fmla="*/ 268 h 283"/>
                <a:gd name="T18" fmla="*/ 152 w 231"/>
                <a:gd name="T19" fmla="*/ 276 h 283"/>
                <a:gd name="T20" fmla="*/ 138 w 231"/>
                <a:gd name="T21" fmla="*/ 283 h 283"/>
                <a:gd name="T22" fmla="*/ 148 w 231"/>
                <a:gd name="T23" fmla="*/ 268 h 283"/>
                <a:gd name="T24" fmla="*/ 163 w 231"/>
                <a:gd name="T25" fmla="*/ 253 h 283"/>
                <a:gd name="T26" fmla="*/ 176 w 231"/>
                <a:gd name="T27" fmla="*/ 235 h 283"/>
                <a:gd name="T28" fmla="*/ 189 w 231"/>
                <a:gd name="T29" fmla="*/ 214 h 283"/>
                <a:gd name="T30" fmla="*/ 200 w 231"/>
                <a:gd name="T31" fmla="*/ 192 h 283"/>
                <a:gd name="T32" fmla="*/ 206 w 231"/>
                <a:gd name="T33" fmla="*/ 170 h 283"/>
                <a:gd name="T34" fmla="*/ 206 w 231"/>
                <a:gd name="T35" fmla="*/ 159 h 283"/>
                <a:gd name="T36" fmla="*/ 208 w 231"/>
                <a:gd name="T37" fmla="*/ 136 h 283"/>
                <a:gd name="T38" fmla="*/ 208 w 231"/>
                <a:gd name="T39" fmla="*/ 123 h 283"/>
                <a:gd name="T40" fmla="*/ 208 w 231"/>
                <a:gd name="T41" fmla="*/ 107 h 283"/>
                <a:gd name="T42" fmla="*/ 196 w 231"/>
                <a:gd name="T43" fmla="*/ 76 h 283"/>
                <a:gd name="T44" fmla="*/ 175 w 231"/>
                <a:gd name="T45" fmla="*/ 47 h 283"/>
                <a:gd name="T46" fmla="*/ 148 w 231"/>
                <a:gd name="T47" fmla="*/ 25 h 283"/>
                <a:gd name="T48" fmla="*/ 115 w 231"/>
                <a:gd name="T49" fmla="*/ 14 h 283"/>
                <a:gd name="T50" fmla="*/ 83 w 231"/>
                <a:gd name="T51" fmla="*/ 13 h 283"/>
                <a:gd name="T52" fmla="*/ 52 w 231"/>
                <a:gd name="T53" fmla="*/ 15 h 283"/>
                <a:gd name="T54" fmla="*/ 23 w 231"/>
                <a:gd name="T55" fmla="*/ 24 h 283"/>
                <a:gd name="T56" fmla="*/ 7 w 231"/>
                <a:gd name="T57" fmla="*/ 32 h 283"/>
                <a:gd name="T58" fmla="*/ 2 w 231"/>
                <a:gd name="T59" fmla="*/ 30 h 283"/>
                <a:gd name="T60" fmla="*/ 14 w 231"/>
                <a:gd name="T61" fmla="*/ 17 h 283"/>
                <a:gd name="T62" fmla="*/ 47 w 231"/>
                <a:gd name="T63" fmla="*/ 3 h 283"/>
                <a:gd name="T64" fmla="*/ 85 w 231"/>
                <a:gd name="T65" fmla="*/ 0 h 283"/>
                <a:gd name="T66" fmla="*/ 123 w 231"/>
                <a:gd name="T67" fmla="*/ 2 h 283"/>
                <a:gd name="T68" fmla="*/ 152 w 231"/>
                <a:gd name="T69" fmla="*/ 9 h 283"/>
                <a:gd name="T70" fmla="*/ 172 w 231"/>
                <a:gd name="T71" fmla="*/ 20 h 283"/>
                <a:gd name="T72" fmla="*/ 188 w 231"/>
                <a:gd name="T73" fmla="*/ 33 h 283"/>
                <a:gd name="T74" fmla="*/ 201 w 231"/>
                <a:gd name="T75" fmla="*/ 48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1" h="283">
                  <a:moveTo>
                    <a:pt x="206" y="56"/>
                  </a:moveTo>
                  <a:lnTo>
                    <a:pt x="216" y="76"/>
                  </a:lnTo>
                  <a:lnTo>
                    <a:pt x="224" y="97"/>
                  </a:lnTo>
                  <a:lnTo>
                    <a:pt x="230" y="120"/>
                  </a:lnTo>
                  <a:lnTo>
                    <a:pt x="231" y="145"/>
                  </a:lnTo>
                  <a:lnTo>
                    <a:pt x="228" y="145"/>
                  </a:lnTo>
                  <a:lnTo>
                    <a:pt x="226" y="162"/>
                  </a:lnTo>
                  <a:lnTo>
                    <a:pt x="220" y="181"/>
                  </a:lnTo>
                  <a:lnTo>
                    <a:pt x="215" y="199"/>
                  </a:lnTo>
                  <a:lnTo>
                    <a:pt x="209" y="216"/>
                  </a:lnTo>
                  <a:lnTo>
                    <a:pt x="204" y="225"/>
                  </a:lnTo>
                  <a:lnTo>
                    <a:pt x="198" y="233"/>
                  </a:lnTo>
                  <a:lnTo>
                    <a:pt x="193" y="243"/>
                  </a:lnTo>
                  <a:lnTo>
                    <a:pt x="186" y="251"/>
                  </a:lnTo>
                  <a:lnTo>
                    <a:pt x="181" y="255"/>
                  </a:lnTo>
                  <a:lnTo>
                    <a:pt x="175" y="259"/>
                  </a:lnTo>
                  <a:lnTo>
                    <a:pt x="170" y="263"/>
                  </a:lnTo>
                  <a:lnTo>
                    <a:pt x="164" y="268"/>
                  </a:lnTo>
                  <a:lnTo>
                    <a:pt x="158" y="271"/>
                  </a:lnTo>
                  <a:lnTo>
                    <a:pt x="152" y="276"/>
                  </a:lnTo>
                  <a:lnTo>
                    <a:pt x="145" y="279"/>
                  </a:lnTo>
                  <a:lnTo>
                    <a:pt x="138" y="283"/>
                  </a:lnTo>
                  <a:lnTo>
                    <a:pt x="140" y="275"/>
                  </a:lnTo>
                  <a:lnTo>
                    <a:pt x="148" y="268"/>
                  </a:lnTo>
                  <a:lnTo>
                    <a:pt x="157" y="261"/>
                  </a:lnTo>
                  <a:lnTo>
                    <a:pt x="163" y="253"/>
                  </a:lnTo>
                  <a:lnTo>
                    <a:pt x="170" y="244"/>
                  </a:lnTo>
                  <a:lnTo>
                    <a:pt x="176" y="235"/>
                  </a:lnTo>
                  <a:lnTo>
                    <a:pt x="183" y="224"/>
                  </a:lnTo>
                  <a:lnTo>
                    <a:pt x="189" y="214"/>
                  </a:lnTo>
                  <a:lnTo>
                    <a:pt x="194" y="204"/>
                  </a:lnTo>
                  <a:lnTo>
                    <a:pt x="200" y="192"/>
                  </a:lnTo>
                  <a:lnTo>
                    <a:pt x="203" y="181"/>
                  </a:lnTo>
                  <a:lnTo>
                    <a:pt x="206" y="170"/>
                  </a:lnTo>
                  <a:lnTo>
                    <a:pt x="204" y="170"/>
                  </a:lnTo>
                  <a:lnTo>
                    <a:pt x="206" y="159"/>
                  </a:lnTo>
                  <a:lnTo>
                    <a:pt x="208" y="147"/>
                  </a:lnTo>
                  <a:lnTo>
                    <a:pt x="208" y="136"/>
                  </a:lnTo>
                  <a:lnTo>
                    <a:pt x="210" y="127"/>
                  </a:lnTo>
                  <a:lnTo>
                    <a:pt x="208" y="123"/>
                  </a:lnTo>
                  <a:lnTo>
                    <a:pt x="209" y="123"/>
                  </a:lnTo>
                  <a:lnTo>
                    <a:pt x="208" y="107"/>
                  </a:lnTo>
                  <a:lnTo>
                    <a:pt x="204" y="91"/>
                  </a:lnTo>
                  <a:lnTo>
                    <a:pt x="196" y="76"/>
                  </a:lnTo>
                  <a:lnTo>
                    <a:pt x="187" y="61"/>
                  </a:lnTo>
                  <a:lnTo>
                    <a:pt x="175" y="47"/>
                  </a:lnTo>
                  <a:lnTo>
                    <a:pt x="161" y="35"/>
                  </a:lnTo>
                  <a:lnTo>
                    <a:pt x="148" y="25"/>
                  </a:lnTo>
                  <a:lnTo>
                    <a:pt x="131" y="17"/>
                  </a:lnTo>
                  <a:lnTo>
                    <a:pt x="115" y="14"/>
                  </a:lnTo>
                  <a:lnTo>
                    <a:pt x="99" y="13"/>
                  </a:lnTo>
                  <a:lnTo>
                    <a:pt x="83" y="13"/>
                  </a:lnTo>
                  <a:lnTo>
                    <a:pt x="68" y="13"/>
                  </a:lnTo>
                  <a:lnTo>
                    <a:pt x="52" y="15"/>
                  </a:lnTo>
                  <a:lnTo>
                    <a:pt x="37" y="18"/>
                  </a:lnTo>
                  <a:lnTo>
                    <a:pt x="23" y="24"/>
                  </a:lnTo>
                  <a:lnTo>
                    <a:pt x="10" y="31"/>
                  </a:lnTo>
                  <a:lnTo>
                    <a:pt x="7" y="32"/>
                  </a:lnTo>
                  <a:lnTo>
                    <a:pt x="5" y="31"/>
                  </a:lnTo>
                  <a:lnTo>
                    <a:pt x="2" y="30"/>
                  </a:lnTo>
                  <a:lnTo>
                    <a:pt x="0" y="29"/>
                  </a:lnTo>
                  <a:lnTo>
                    <a:pt x="14" y="17"/>
                  </a:lnTo>
                  <a:lnTo>
                    <a:pt x="30" y="9"/>
                  </a:lnTo>
                  <a:lnTo>
                    <a:pt x="47" y="3"/>
                  </a:lnTo>
                  <a:lnTo>
                    <a:pt x="66" y="1"/>
                  </a:lnTo>
                  <a:lnTo>
                    <a:pt x="85" y="0"/>
                  </a:lnTo>
                  <a:lnTo>
                    <a:pt x="105" y="1"/>
                  </a:lnTo>
                  <a:lnTo>
                    <a:pt x="123" y="2"/>
                  </a:lnTo>
                  <a:lnTo>
                    <a:pt x="142" y="5"/>
                  </a:lnTo>
                  <a:lnTo>
                    <a:pt x="152" y="9"/>
                  </a:lnTo>
                  <a:lnTo>
                    <a:pt x="163" y="14"/>
                  </a:lnTo>
                  <a:lnTo>
                    <a:pt x="172" y="20"/>
                  </a:lnTo>
                  <a:lnTo>
                    <a:pt x="180" y="26"/>
                  </a:lnTo>
                  <a:lnTo>
                    <a:pt x="188" y="33"/>
                  </a:lnTo>
                  <a:lnTo>
                    <a:pt x="195" y="40"/>
                  </a:lnTo>
                  <a:lnTo>
                    <a:pt x="201" y="48"/>
                  </a:lnTo>
                  <a:lnTo>
                    <a:pt x="206" y="56"/>
                  </a:lnTo>
                  <a:close/>
                </a:path>
              </a:pathLst>
            </a:custGeom>
            <a:solidFill>
              <a:srgbClr val="B2C1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10"/>
            <p:cNvSpPr>
              <a:spLocks/>
            </p:cNvSpPr>
            <p:nvPr>
              <p:custDataLst>
                <p:tags r:id="rId11"/>
              </p:custDataLst>
            </p:nvPr>
          </p:nvSpPr>
          <p:spPr bwMode="auto">
            <a:xfrm>
              <a:off x="4250" y="2045"/>
              <a:ext cx="122" cy="142"/>
            </a:xfrm>
            <a:custGeom>
              <a:avLst/>
              <a:gdLst>
                <a:gd name="T0" fmla="*/ 216 w 245"/>
                <a:gd name="T1" fmla="*/ 45 h 283"/>
                <a:gd name="T2" fmla="*/ 232 w 245"/>
                <a:gd name="T3" fmla="*/ 70 h 283"/>
                <a:gd name="T4" fmla="*/ 242 w 245"/>
                <a:gd name="T5" fmla="*/ 100 h 283"/>
                <a:gd name="T6" fmla="*/ 244 w 245"/>
                <a:gd name="T7" fmla="*/ 133 h 283"/>
                <a:gd name="T8" fmla="*/ 237 w 245"/>
                <a:gd name="T9" fmla="*/ 171 h 283"/>
                <a:gd name="T10" fmla="*/ 225 w 245"/>
                <a:gd name="T11" fmla="*/ 208 h 283"/>
                <a:gd name="T12" fmla="*/ 207 w 245"/>
                <a:gd name="T13" fmla="*/ 240 h 283"/>
                <a:gd name="T14" fmla="*/ 179 w 245"/>
                <a:gd name="T15" fmla="*/ 265 h 283"/>
                <a:gd name="T16" fmla="*/ 162 w 245"/>
                <a:gd name="T17" fmla="*/ 278 h 283"/>
                <a:gd name="T18" fmla="*/ 156 w 245"/>
                <a:gd name="T19" fmla="*/ 281 h 283"/>
                <a:gd name="T20" fmla="*/ 150 w 245"/>
                <a:gd name="T21" fmla="*/ 283 h 283"/>
                <a:gd name="T22" fmla="*/ 146 w 245"/>
                <a:gd name="T23" fmla="*/ 280 h 283"/>
                <a:gd name="T24" fmla="*/ 149 w 245"/>
                <a:gd name="T25" fmla="*/ 271 h 283"/>
                <a:gd name="T26" fmla="*/ 158 w 245"/>
                <a:gd name="T27" fmla="*/ 264 h 283"/>
                <a:gd name="T28" fmla="*/ 177 w 245"/>
                <a:gd name="T29" fmla="*/ 249 h 283"/>
                <a:gd name="T30" fmla="*/ 201 w 245"/>
                <a:gd name="T31" fmla="*/ 217 h 283"/>
                <a:gd name="T32" fmla="*/ 218 w 245"/>
                <a:gd name="T33" fmla="*/ 180 h 283"/>
                <a:gd name="T34" fmla="*/ 227 w 245"/>
                <a:gd name="T35" fmla="*/ 141 h 283"/>
                <a:gd name="T36" fmla="*/ 222 w 245"/>
                <a:gd name="T37" fmla="*/ 105 h 283"/>
                <a:gd name="T38" fmla="*/ 207 w 245"/>
                <a:gd name="T39" fmla="*/ 74 h 283"/>
                <a:gd name="T40" fmla="*/ 186 w 245"/>
                <a:gd name="T41" fmla="*/ 47 h 283"/>
                <a:gd name="T42" fmla="*/ 156 w 245"/>
                <a:gd name="T43" fmla="*/ 27 h 283"/>
                <a:gd name="T44" fmla="*/ 120 w 245"/>
                <a:gd name="T45" fmla="*/ 19 h 283"/>
                <a:gd name="T46" fmla="*/ 87 w 245"/>
                <a:gd name="T47" fmla="*/ 18 h 283"/>
                <a:gd name="T48" fmla="*/ 53 w 245"/>
                <a:gd name="T49" fmla="*/ 22 h 283"/>
                <a:gd name="T50" fmla="*/ 23 w 245"/>
                <a:gd name="T51" fmla="*/ 33 h 283"/>
                <a:gd name="T52" fmla="*/ 6 w 245"/>
                <a:gd name="T53" fmla="*/ 41 h 283"/>
                <a:gd name="T54" fmla="*/ 2 w 245"/>
                <a:gd name="T55" fmla="*/ 38 h 283"/>
                <a:gd name="T56" fmla="*/ 15 w 245"/>
                <a:gd name="T57" fmla="*/ 24 h 283"/>
                <a:gd name="T58" fmla="*/ 51 w 245"/>
                <a:gd name="T59" fmla="*/ 8 h 283"/>
                <a:gd name="T60" fmla="*/ 91 w 245"/>
                <a:gd name="T61" fmla="*/ 1 h 283"/>
                <a:gd name="T62" fmla="*/ 134 w 245"/>
                <a:gd name="T63" fmla="*/ 0 h 283"/>
                <a:gd name="T64" fmla="*/ 163 w 245"/>
                <a:gd name="T65" fmla="*/ 2 h 283"/>
                <a:gd name="T66" fmla="*/ 177 w 245"/>
                <a:gd name="T67" fmla="*/ 9 h 283"/>
                <a:gd name="T68" fmla="*/ 189 w 245"/>
                <a:gd name="T69" fmla="*/ 18 h 283"/>
                <a:gd name="T70" fmla="*/ 201 w 245"/>
                <a:gd name="T71" fmla="*/ 27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45" h="283">
                  <a:moveTo>
                    <a:pt x="207" y="33"/>
                  </a:moveTo>
                  <a:lnTo>
                    <a:pt x="216" y="45"/>
                  </a:lnTo>
                  <a:lnTo>
                    <a:pt x="224" y="56"/>
                  </a:lnTo>
                  <a:lnTo>
                    <a:pt x="232" y="70"/>
                  </a:lnTo>
                  <a:lnTo>
                    <a:pt x="238" y="84"/>
                  </a:lnTo>
                  <a:lnTo>
                    <a:pt x="242" y="100"/>
                  </a:lnTo>
                  <a:lnTo>
                    <a:pt x="245" y="116"/>
                  </a:lnTo>
                  <a:lnTo>
                    <a:pt x="244" y="133"/>
                  </a:lnTo>
                  <a:lnTo>
                    <a:pt x="240" y="151"/>
                  </a:lnTo>
                  <a:lnTo>
                    <a:pt x="237" y="171"/>
                  </a:lnTo>
                  <a:lnTo>
                    <a:pt x="232" y="189"/>
                  </a:lnTo>
                  <a:lnTo>
                    <a:pt x="225" y="208"/>
                  </a:lnTo>
                  <a:lnTo>
                    <a:pt x="217" y="224"/>
                  </a:lnTo>
                  <a:lnTo>
                    <a:pt x="207" y="240"/>
                  </a:lnTo>
                  <a:lnTo>
                    <a:pt x="194" y="254"/>
                  </a:lnTo>
                  <a:lnTo>
                    <a:pt x="179" y="265"/>
                  </a:lnTo>
                  <a:lnTo>
                    <a:pt x="163" y="275"/>
                  </a:lnTo>
                  <a:lnTo>
                    <a:pt x="162" y="278"/>
                  </a:lnTo>
                  <a:lnTo>
                    <a:pt x="159" y="280"/>
                  </a:lnTo>
                  <a:lnTo>
                    <a:pt x="156" y="281"/>
                  </a:lnTo>
                  <a:lnTo>
                    <a:pt x="152" y="283"/>
                  </a:lnTo>
                  <a:lnTo>
                    <a:pt x="150" y="283"/>
                  </a:lnTo>
                  <a:lnTo>
                    <a:pt x="147" y="281"/>
                  </a:lnTo>
                  <a:lnTo>
                    <a:pt x="146" y="280"/>
                  </a:lnTo>
                  <a:lnTo>
                    <a:pt x="146" y="277"/>
                  </a:lnTo>
                  <a:lnTo>
                    <a:pt x="149" y="271"/>
                  </a:lnTo>
                  <a:lnTo>
                    <a:pt x="154" y="268"/>
                  </a:lnTo>
                  <a:lnTo>
                    <a:pt x="158" y="264"/>
                  </a:lnTo>
                  <a:lnTo>
                    <a:pt x="163" y="262"/>
                  </a:lnTo>
                  <a:lnTo>
                    <a:pt x="177" y="249"/>
                  </a:lnTo>
                  <a:lnTo>
                    <a:pt x="189" y="234"/>
                  </a:lnTo>
                  <a:lnTo>
                    <a:pt x="201" y="217"/>
                  </a:lnTo>
                  <a:lnTo>
                    <a:pt x="211" y="200"/>
                  </a:lnTo>
                  <a:lnTo>
                    <a:pt x="218" y="180"/>
                  </a:lnTo>
                  <a:lnTo>
                    <a:pt x="224" y="161"/>
                  </a:lnTo>
                  <a:lnTo>
                    <a:pt x="227" y="141"/>
                  </a:lnTo>
                  <a:lnTo>
                    <a:pt x="227" y="122"/>
                  </a:lnTo>
                  <a:lnTo>
                    <a:pt x="222" y="105"/>
                  </a:lnTo>
                  <a:lnTo>
                    <a:pt x="215" y="91"/>
                  </a:lnTo>
                  <a:lnTo>
                    <a:pt x="207" y="74"/>
                  </a:lnTo>
                  <a:lnTo>
                    <a:pt x="197" y="61"/>
                  </a:lnTo>
                  <a:lnTo>
                    <a:pt x="186" y="47"/>
                  </a:lnTo>
                  <a:lnTo>
                    <a:pt x="172" y="36"/>
                  </a:lnTo>
                  <a:lnTo>
                    <a:pt x="156" y="27"/>
                  </a:lnTo>
                  <a:lnTo>
                    <a:pt x="136" y="22"/>
                  </a:lnTo>
                  <a:lnTo>
                    <a:pt x="120" y="19"/>
                  </a:lnTo>
                  <a:lnTo>
                    <a:pt x="104" y="18"/>
                  </a:lnTo>
                  <a:lnTo>
                    <a:pt x="87" y="18"/>
                  </a:lnTo>
                  <a:lnTo>
                    <a:pt x="71" y="19"/>
                  </a:lnTo>
                  <a:lnTo>
                    <a:pt x="53" y="22"/>
                  </a:lnTo>
                  <a:lnTo>
                    <a:pt x="38" y="26"/>
                  </a:lnTo>
                  <a:lnTo>
                    <a:pt x="23" y="33"/>
                  </a:lnTo>
                  <a:lnTo>
                    <a:pt x="9" y="41"/>
                  </a:lnTo>
                  <a:lnTo>
                    <a:pt x="6" y="41"/>
                  </a:lnTo>
                  <a:lnTo>
                    <a:pt x="4" y="40"/>
                  </a:lnTo>
                  <a:lnTo>
                    <a:pt x="2" y="38"/>
                  </a:lnTo>
                  <a:lnTo>
                    <a:pt x="0" y="36"/>
                  </a:lnTo>
                  <a:lnTo>
                    <a:pt x="15" y="24"/>
                  </a:lnTo>
                  <a:lnTo>
                    <a:pt x="32" y="15"/>
                  </a:lnTo>
                  <a:lnTo>
                    <a:pt x="51" y="8"/>
                  </a:lnTo>
                  <a:lnTo>
                    <a:pt x="71" y="3"/>
                  </a:lnTo>
                  <a:lnTo>
                    <a:pt x="91" y="1"/>
                  </a:lnTo>
                  <a:lnTo>
                    <a:pt x="112" y="0"/>
                  </a:lnTo>
                  <a:lnTo>
                    <a:pt x="134" y="0"/>
                  </a:lnTo>
                  <a:lnTo>
                    <a:pt x="155" y="0"/>
                  </a:lnTo>
                  <a:lnTo>
                    <a:pt x="163" y="2"/>
                  </a:lnTo>
                  <a:lnTo>
                    <a:pt x="170" y="5"/>
                  </a:lnTo>
                  <a:lnTo>
                    <a:pt x="177" y="9"/>
                  </a:lnTo>
                  <a:lnTo>
                    <a:pt x="184" y="13"/>
                  </a:lnTo>
                  <a:lnTo>
                    <a:pt x="189" y="18"/>
                  </a:lnTo>
                  <a:lnTo>
                    <a:pt x="195" y="23"/>
                  </a:lnTo>
                  <a:lnTo>
                    <a:pt x="201" y="27"/>
                  </a:lnTo>
                  <a:lnTo>
                    <a:pt x="207" y="33"/>
                  </a:lnTo>
                  <a:close/>
                </a:path>
              </a:pathLst>
            </a:custGeom>
            <a:solidFill>
              <a:srgbClr val="B2C1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11"/>
            <p:cNvSpPr>
              <a:spLocks/>
            </p:cNvSpPr>
            <p:nvPr>
              <p:custDataLst>
                <p:tags r:id="rId12"/>
              </p:custDataLst>
            </p:nvPr>
          </p:nvSpPr>
          <p:spPr bwMode="auto">
            <a:xfrm>
              <a:off x="4135" y="2049"/>
              <a:ext cx="128" cy="140"/>
            </a:xfrm>
            <a:custGeom>
              <a:avLst/>
              <a:gdLst>
                <a:gd name="T0" fmla="*/ 228 w 256"/>
                <a:gd name="T1" fmla="*/ 64 h 279"/>
                <a:gd name="T2" fmla="*/ 242 w 256"/>
                <a:gd name="T3" fmla="*/ 89 h 279"/>
                <a:gd name="T4" fmla="*/ 252 w 256"/>
                <a:gd name="T5" fmla="*/ 115 h 279"/>
                <a:gd name="T6" fmla="*/ 256 w 256"/>
                <a:gd name="T7" fmla="*/ 144 h 279"/>
                <a:gd name="T8" fmla="*/ 252 w 256"/>
                <a:gd name="T9" fmla="*/ 162 h 279"/>
                <a:gd name="T10" fmla="*/ 248 w 256"/>
                <a:gd name="T11" fmla="*/ 188 h 279"/>
                <a:gd name="T12" fmla="*/ 233 w 256"/>
                <a:gd name="T13" fmla="*/ 213 h 279"/>
                <a:gd name="T14" fmla="*/ 219 w 256"/>
                <a:gd name="T15" fmla="*/ 239 h 279"/>
                <a:gd name="T16" fmla="*/ 203 w 256"/>
                <a:gd name="T17" fmla="*/ 262 h 279"/>
                <a:gd name="T18" fmla="*/ 195 w 256"/>
                <a:gd name="T19" fmla="*/ 272 h 279"/>
                <a:gd name="T20" fmla="*/ 183 w 256"/>
                <a:gd name="T21" fmla="*/ 279 h 279"/>
                <a:gd name="T22" fmla="*/ 180 w 256"/>
                <a:gd name="T23" fmla="*/ 276 h 279"/>
                <a:gd name="T24" fmla="*/ 178 w 256"/>
                <a:gd name="T25" fmla="*/ 270 h 279"/>
                <a:gd name="T26" fmla="*/ 196 w 256"/>
                <a:gd name="T27" fmla="*/ 251 h 279"/>
                <a:gd name="T28" fmla="*/ 208 w 256"/>
                <a:gd name="T29" fmla="*/ 231 h 279"/>
                <a:gd name="T30" fmla="*/ 219 w 256"/>
                <a:gd name="T31" fmla="*/ 209 h 279"/>
                <a:gd name="T32" fmla="*/ 227 w 256"/>
                <a:gd name="T33" fmla="*/ 186 h 279"/>
                <a:gd name="T34" fmla="*/ 233 w 256"/>
                <a:gd name="T35" fmla="*/ 174 h 279"/>
                <a:gd name="T36" fmla="*/ 233 w 256"/>
                <a:gd name="T37" fmla="*/ 163 h 279"/>
                <a:gd name="T38" fmla="*/ 233 w 256"/>
                <a:gd name="T39" fmla="*/ 127 h 279"/>
                <a:gd name="T40" fmla="*/ 225 w 256"/>
                <a:gd name="T41" fmla="*/ 96 h 279"/>
                <a:gd name="T42" fmla="*/ 210 w 256"/>
                <a:gd name="T43" fmla="*/ 69 h 279"/>
                <a:gd name="T44" fmla="*/ 190 w 256"/>
                <a:gd name="T45" fmla="*/ 44 h 279"/>
                <a:gd name="T46" fmla="*/ 161 w 256"/>
                <a:gd name="T47" fmla="*/ 25 h 279"/>
                <a:gd name="T48" fmla="*/ 124 w 256"/>
                <a:gd name="T49" fmla="*/ 15 h 279"/>
                <a:gd name="T50" fmla="*/ 84 w 256"/>
                <a:gd name="T51" fmla="*/ 13 h 279"/>
                <a:gd name="T52" fmla="*/ 48 w 256"/>
                <a:gd name="T53" fmla="*/ 23 h 279"/>
                <a:gd name="T54" fmla="*/ 35 w 256"/>
                <a:gd name="T55" fmla="*/ 28 h 279"/>
                <a:gd name="T56" fmla="*/ 23 w 256"/>
                <a:gd name="T57" fmla="*/ 39 h 279"/>
                <a:gd name="T58" fmla="*/ 10 w 256"/>
                <a:gd name="T59" fmla="*/ 43 h 279"/>
                <a:gd name="T60" fmla="*/ 0 w 256"/>
                <a:gd name="T61" fmla="*/ 35 h 279"/>
                <a:gd name="T62" fmla="*/ 13 w 256"/>
                <a:gd name="T63" fmla="*/ 21 h 279"/>
                <a:gd name="T64" fmla="*/ 33 w 256"/>
                <a:gd name="T65" fmla="*/ 13 h 279"/>
                <a:gd name="T66" fmla="*/ 57 w 256"/>
                <a:gd name="T67" fmla="*/ 8 h 279"/>
                <a:gd name="T68" fmla="*/ 83 w 256"/>
                <a:gd name="T69" fmla="*/ 3 h 279"/>
                <a:gd name="T70" fmla="*/ 110 w 256"/>
                <a:gd name="T71" fmla="*/ 1 h 279"/>
                <a:gd name="T72" fmla="*/ 138 w 256"/>
                <a:gd name="T73" fmla="*/ 1 h 279"/>
                <a:gd name="T74" fmla="*/ 163 w 256"/>
                <a:gd name="T75" fmla="*/ 4 h 279"/>
                <a:gd name="T76" fmla="*/ 186 w 256"/>
                <a:gd name="T77" fmla="*/ 13 h 279"/>
                <a:gd name="T78" fmla="*/ 206 w 256"/>
                <a:gd name="T79" fmla="*/ 29 h 279"/>
                <a:gd name="T80" fmla="*/ 221 w 256"/>
                <a:gd name="T81" fmla="*/ 51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56" h="279">
                  <a:moveTo>
                    <a:pt x="221" y="51"/>
                  </a:moveTo>
                  <a:lnTo>
                    <a:pt x="228" y="64"/>
                  </a:lnTo>
                  <a:lnTo>
                    <a:pt x="235" y="77"/>
                  </a:lnTo>
                  <a:lnTo>
                    <a:pt x="242" y="89"/>
                  </a:lnTo>
                  <a:lnTo>
                    <a:pt x="248" y="102"/>
                  </a:lnTo>
                  <a:lnTo>
                    <a:pt x="252" y="115"/>
                  </a:lnTo>
                  <a:lnTo>
                    <a:pt x="256" y="130"/>
                  </a:lnTo>
                  <a:lnTo>
                    <a:pt x="256" y="144"/>
                  </a:lnTo>
                  <a:lnTo>
                    <a:pt x="253" y="162"/>
                  </a:lnTo>
                  <a:lnTo>
                    <a:pt x="252" y="162"/>
                  </a:lnTo>
                  <a:lnTo>
                    <a:pt x="251" y="174"/>
                  </a:lnTo>
                  <a:lnTo>
                    <a:pt x="248" y="188"/>
                  </a:lnTo>
                  <a:lnTo>
                    <a:pt x="242" y="202"/>
                  </a:lnTo>
                  <a:lnTo>
                    <a:pt x="233" y="213"/>
                  </a:lnTo>
                  <a:lnTo>
                    <a:pt x="228" y="227"/>
                  </a:lnTo>
                  <a:lnTo>
                    <a:pt x="219" y="239"/>
                  </a:lnTo>
                  <a:lnTo>
                    <a:pt x="210" y="250"/>
                  </a:lnTo>
                  <a:lnTo>
                    <a:pt x="203" y="262"/>
                  </a:lnTo>
                  <a:lnTo>
                    <a:pt x="199" y="268"/>
                  </a:lnTo>
                  <a:lnTo>
                    <a:pt x="195" y="272"/>
                  </a:lnTo>
                  <a:lnTo>
                    <a:pt x="189" y="276"/>
                  </a:lnTo>
                  <a:lnTo>
                    <a:pt x="183" y="279"/>
                  </a:lnTo>
                  <a:lnTo>
                    <a:pt x="182" y="278"/>
                  </a:lnTo>
                  <a:lnTo>
                    <a:pt x="180" y="276"/>
                  </a:lnTo>
                  <a:lnTo>
                    <a:pt x="177" y="273"/>
                  </a:lnTo>
                  <a:lnTo>
                    <a:pt x="178" y="270"/>
                  </a:lnTo>
                  <a:lnTo>
                    <a:pt x="188" y="262"/>
                  </a:lnTo>
                  <a:lnTo>
                    <a:pt x="196" y="251"/>
                  </a:lnTo>
                  <a:lnTo>
                    <a:pt x="203" y="242"/>
                  </a:lnTo>
                  <a:lnTo>
                    <a:pt x="208" y="231"/>
                  </a:lnTo>
                  <a:lnTo>
                    <a:pt x="214" y="220"/>
                  </a:lnTo>
                  <a:lnTo>
                    <a:pt x="219" y="209"/>
                  </a:lnTo>
                  <a:lnTo>
                    <a:pt x="223" y="197"/>
                  </a:lnTo>
                  <a:lnTo>
                    <a:pt x="227" y="186"/>
                  </a:lnTo>
                  <a:lnTo>
                    <a:pt x="233" y="182"/>
                  </a:lnTo>
                  <a:lnTo>
                    <a:pt x="233" y="174"/>
                  </a:lnTo>
                  <a:lnTo>
                    <a:pt x="231" y="167"/>
                  </a:lnTo>
                  <a:lnTo>
                    <a:pt x="233" y="163"/>
                  </a:lnTo>
                  <a:lnTo>
                    <a:pt x="234" y="144"/>
                  </a:lnTo>
                  <a:lnTo>
                    <a:pt x="233" y="127"/>
                  </a:lnTo>
                  <a:lnTo>
                    <a:pt x="229" y="111"/>
                  </a:lnTo>
                  <a:lnTo>
                    <a:pt x="225" y="96"/>
                  </a:lnTo>
                  <a:lnTo>
                    <a:pt x="218" y="82"/>
                  </a:lnTo>
                  <a:lnTo>
                    <a:pt x="210" y="69"/>
                  </a:lnTo>
                  <a:lnTo>
                    <a:pt x="200" y="56"/>
                  </a:lnTo>
                  <a:lnTo>
                    <a:pt x="190" y="44"/>
                  </a:lnTo>
                  <a:lnTo>
                    <a:pt x="177" y="33"/>
                  </a:lnTo>
                  <a:lnTo>
                    <a:pt x="161" y="25"/>
                  </a:lnTo>
                  <a:lnTo>
                    <a:pt x="143" y="18"/>
                  </a:lnTo>
                  <a:lnTo>
                    <a:pt x="124" y="15"/>
                  </a:lnTo>
                  <a:lnTo>
                    <a:pt x="103" y="13"/>
                  </a:lnTo>
                  <a:lnTo>
                    <a:pt x="84" y="13"/>
                  </a:lnTo>
                  <a:lnTo>
                    <a:pt x="65" y="17"/>
                  </a:lnTo>
                  <a:lnTo>
                    <a:pt x="48" y="23"/>
                  </a:lnTo>
                  <a:lnTo>
                    <a:pt x="41" y="25"/>
                  </a:lnTo>
                  <a:lnTo>
                    <a:pt x="35" y="28"/>
                  </a:lnTo>
                  <a:lnTo>
                    <a:pt x="28" y="34"/>
                  </a:lnTo>
                  <a:lnTo>
                    <a:pt x="23" y="39"/>
                  </a:lnTo>
                  <a:lnTo>
                    <a:pt x="16" y="42"/>
                  </a:lnTo>
                  <a:lnTo>
                    <a:pt x="10" y="43"/>
                  </a:lnTo>
                  <a:lnTo>
                    <a:pt x="4" y="41"/>
                  </a:lnTo>
                  <a:lnTo>
                    <a:pt x="0" y="35"/>
                  </a:lnTo>
                  <a:lnTo>
                    <a:pt x="4" y="26"/>
                  </a:lnTo>
                  <a:lnTo>
                    <a:pt x="13" y="21"/>
                  </a:lnTo>
                  <a:lnTo>
                    <a:pt x="24" y="18"/>
                  </a:lnTo>
                  <a:lnTo>
                    <a:pt x="33" y="13"/>
                  </a:lnTo>
                  <a:lnTo>
                    <a:pt x="45" y="11"/>
                  </a:lnTo>
                  <a:lnTo>
                    <a:pt x="57" y="8"/>
                  </a:lnTo>
                  <a:lnTo>
                    <a:pt x="70" y="5"/>
                  </a:lnTo>
                  <a:lnTo>
                    <a:pt x="83" y="3"/>
                  </a:lnTo>
                  <a:lnTo>
                    <a:pt x="96" y="2"/>
                  </a:lnTo>
                  <a:lnTo>
                    <a:pt x="110" y="1"/>
                  </a:lnTo>
                  <a:lnTo>
                    <a:pt x="124" y="0"/>
                  </a:lnTo>
                  <a:lnTo>
                    <a:pt x="138" y="1"/>
                  </a:lnTo>
                  <a:lnTo>
                    <a:pt x="151" y="2"/>
                  </a:lnTo>
                  <a:lnTo>
                    <a:pt x="163" y="4"/>
                  </a:lnTo>
                  <a:lnTo>
                    <a:pt x="175" y="9"/>
                  </a:lnTo>
                  <a:lnTo>
                    <a:pt x="186" y="13"/>
                  </a:lnTo>
                  <a:lnTo>
                    <a:pt x="197" y="20"/>
                  </a:lnTo>
                  <a:lnTo>
                    <a:pt x="206" y="29"/>
                  </a:lnTo>
                  <a:lnTo>
                    <a:pt x="214" y="39"/>
                  </a:lnTo>
                  <a:lnTo>
                    <a:pt x="221" y="51"/>
                  </a:lnTo>
                  <a:close/>
                </a:path>
              </a:pathLst>
            </a:custGeom>
            <a:solidFill>
              <a:srgbClr val="B2C1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2"/>
            <p:cNvSpPr>
              <a:spLocks/>
            </p:cNvSpPr>
            <p:nvPr>
              <p:custDataLst>
                <p:tags r:id="rId13"/>
              </p:custDataLst>
            </p:nvPr>
          </p:nvSpPr>
          <p:spPr bwMode="auto">
            <a:xfrm>
              <a:off x="3996" y="2059"/>
              <a:ext cx="166" cy="136"/>
            </a:xfrm>
            <a:custGeom>
              <a:avLst/>
              <a:gdLst>
                <a:gd name="T0" fmla="*/ 312 w 333"/>
                <a:gd name="T1" fmla="*/ 87 h 273"/>
                <a:gd name="T2" fmla="*/ 327 w 333"/>
                <a:gd name="T3" fmla="*/ 124 h 273"/>
                <a:gd name="T4" fmla="*/ 333 w 333"/>
                <a:gd name="T5" fmla="*/ 164 h 273"/>
                <a:gd name="T6" fmla="*/ 329 w 333"/>
                <a:gd name="T7" fmla="*/ 203 h 273"/>
                <a:gd name="T8" fmla="*/ 318 w 333"/>
                <a:gd name="T9" fmla="*/ 230 h 273"/>
                <a:gd name="T10" fmla="*/ 306 w 333"/>
                <a:gd name="T11" fmla="*/ 244 h 273"/>
                <a:gd name="T12" fmla="*/ 294 w 333"/>
                <a:gd name="T13" fmla="*/ 257 h 273"/>
                <a:gd name="T14" fmla="*/ 279 w 333"/>
                <a:gd name="T15" fmla="*/ 268 h 273"/>
                <a:gd name="T16" fmla="*/ 268 w 333"/>
                <a:gd name="T17" fmla="*/ 273 h 273"/>
                <a:gd name="T18" fmla="*/ 264 w 333"/>
                <a:gd name="T19" fmla="*/ 272 h 273"/>
                <a:gd name="T20" fmla="*/ 274 w 333"/>
                <a:gd name="T21" fmla="*/ 261 h 273"/>
                <a:gd name="T22" fmla="*/ 291 w 333"/>
                <a:gd name="T23" fmla="*/ 245 h 273"/>
                <a:gd name="T24" fmla="*/ 303 w 333"/>
                <a:gd name="T25" fmla="*/ 226 h 273"/>
                <a:gd name="T26" fmla="*/ 311 w 333"/>
                <a:gd name="T27" fmla="*/ 204 h 273"/>
                <a:gd name="T28" fmla="*/ 314 w 333"/>
                <a:gd name="T29" fmla="*/ 192 h 273"/>
                <a:gd name="T30" fmla="*/ 312 w 333"/>
                <a:gd name="T31" fmla="*/ 144 h 273"/>
                <a:gd name="T32" fmla="*/ 298 w 333"/>
                <a:gd name="T33" fmla="*/ 101 h 273"/>
                <a:gd name="T34" fmla="*/ 282 w 333"/>
                <a:gd name="T35" fmla="*/ 74 h 273"/>
                <a:gd name="T36" fmla="*/ 258 w 333"/>
                <a:gd name="T37" fmla="*/ 51 h 273"/>
                <a:gd name="T38" fmla="*/ 228 w 333"/>
                <a:gd name="T39" fmla="*/ 34 h 273"/>
                <a:gd name="T40" fmla="*/ 195 w 333"/>
                <a:gd name="T41" fmla="*/ 20 h 273"/>
                <a:gd name="T42" fmla="*/ 154 w 333"/>
                <a:gd name="T43" fmla="*/ 18 h 273"/>
                <a:gd name="T44" fmla="*/ 115 w 333"/>
                <a:gd name="T45" fmla="*/ 26 h 273"/>
                <a:gd name="T46" fmla="*/ 80 w 333"/>
                <a:gd name="T47" fmla="*/ 42 h 273"/>
                <a:gd name="T48" fmla="*/ 52 w 333"/>
                <a:gd name="T49" fmla="*/ 66 h 273"/>
                <a:gd name="T50" fmla="*/ 35 w 333"/>
                <a:gd name="T51" fmla="*/ 93 h 273"/>
                <a:gd name="T52" fmla="*/ 24 w 333"/>
                <a:gd name="T53" fmla="*/ 126 h 273"/>
                <a:gd name="T54" fmla="*/ 18 w 333"/>
                <a:gd name="T55" fmla="*/ 137 h 273"/>
                <a:gd name="T56" fmla="*/ 18 w 333"/>
                <a:gd name="T57" fmla="*/ 169 h 273"/>
                <a:gd name="T58" fmla="*/ 20 w 333"/>
                <a:gd name="T59" fmla="*/ 188 h 273"/>
                <a:gd name="T60" fmla="*/ 21 w 333"/>
                <a:gd name="T61" fmla="*/ 202 h 273"/>
                <a:gd name="T62" fmla="*/ 27 w 333"/>
                <a:gd name="T63" fmla="*/ 218 h 273"/>
                <a:gd name="T64" fmla="*/ 37 w 333"/>
                <a:gd name="T65" fmla="*/ 237 h 273"/>
                <a:gd name="T66" fmla="*/ 35 w 333"/>
                <a:gd name="T67" fmla="*/ 252 h 273"/>
                <a:gd name="T68" fmla="*/ 40 w 333"/>
                <a:gd name="T69" fmla="*/ 258 h 273"/>
                <a:gd name="T70" fmla="*/ 35 w 333"/>
                <a:gd name="T71" fmla="*/ 261 h 273"/>
                <a:gd name="T72" fmla="*/ 34 w 333"/>
                <a:gd name="T73" fmla="*/ 253 h 273"/>
                <a:gd name="T74" fmla="*/ 22 w 333"/>
                <a:gd name="T75" fmla="*/ 244 h 273"/>
                <a:gd name="T76" fmla="*/ 10 w 333"/>
                <a:gd name="T77" fmla="*/ 225 h 273"/>
                <a:gd name="T78" fmla="*/ 2 w 333"/>
                <a:gd name="T79" fmla="*/ 198 h 273"/>
                <a:gd name="T80" fmla="*/ 2 w 333"/>
                <a:gd name="T81" fmla="*/ 166 h 273"/>
                <a:gd name="T82" fmla="*/ 6 w 333"/>
                <a:gd name="T83" fmla="*/ 123 h 273"/>
                <a:gd name="T84" fmla="*/ 22 w 333"/>
                <a:gd name="T85" fmla="*/ 81 h 273"/>
                <a:gd name="T86" fmla="*/ 49 w 333"/>
                <a:gd name="T87" fmla="*/ 47 h 273"/>
                <a:gd name="T88" fmla="*/ 85 w 333"/>
                <a:gd name="T89" fmla="*/ 22 h 273"/>
                <a:gd name="T90" fmla="*/ 108 w 333"/>
                <a:gd name="T91" fmla="*/ 9 h 273"/>
                <a:gd name="T92" fmla="*/ 119 w 333"/>
                <a:gd name="T93" fmla="*/ 7 h 273"/>
                <a:gd name="T94" fmla="*/ 131 w 333"/>
                <a:gd name="T95" fmla="*/ 5 h 273"/>
                <a:gd name="T96" fmla="*/ 144 w 333"/>
                <a:gd name="T97" fmla="*/ 3 h 273"/>
                <a:gd name="T98" fmla="*/ 171 w 333"/>
                <a:gd name="T99" fmla="*/ 0 h 273"/>
                <a:gd name="T100" fmla="*/ 216 w 333"/>
                <a:gd name="T101" fmla="*/ 9 h 273"/>
                <a:gd name="T102" fmla="*/ 257 w 333"/>
                <a:gd name="T103" fmla="*/ 28 h 273"/>
                <a:gd name="T104" fmla="*/ 290 w 333"/>
                <a:gd name="T105" fmla="*/ 5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33" h="273">
                  <a:moveTo>
                    <a:pt x="303" y="69"/>
                  </a:moveTo>
                  <a:lnTo>
                    <a:pt x="312" y="87"/>
                  </a:lnTo>
                  <a:lnTo>
                    <a:pt x="320" y="105"/>
                  </a:lnTo>
                  <a:lnTo>
                    <a:pt x="327" y="124"/>
                  </a:lnTo>
                  <a:lnTo>
                    <a:pt x="332" y="144"/>
                  </a:lnTo>
                  <a:lnTo>
                    <a:pt x="333" y="164"/>
                  </a:lnTo>
                  <a:lnTo>
                    <a:pt x="333" y="183"/>
                  </a:lnTo>
                  <a:lnTo>
                    <a:pt x="329" y="203"/>
                  </a:lnTo>
                  <a:lnTo>
                    <a:pt x="321" y="222"/>
                  </a:lnTo>
                  <a:lnTo>
                    <a:pt x="318" y="230"/>
                  </a:lnTo>
                  <a:lnTo>
                    <a:pt x="312" y="237"/>
                  </a:lnTo>
                  <a:lnTo>
                    <a:pt x="306" y="244"/>
                  </a:lnTo>
                  <a:lnTo>
                    <a:pt x="300" y="251"/>
                  </a:lnTo>
                  <a:lnTo>
                    <a:pt x="294" y="257"/>
                  </a:lnTo>
                  <a:lnTo>
                    <a:pt x="287" y="262"/>
                  </a:lnTo>
                  <a:lnTo>
                    <a:pt x="279" y="268"/>
                  </a:lnTo>
                  <a:lnTo>
                    <a:pt x="272" y="273"/>
                  </a:lnTo>
                  <a:lnTo>
                    <a:pt x="268" y="273"/>
                  </a:lnTo>
                  <a:lnTo>
                    <a:pt x="266" y="273"/>
                  </a:lnTo>
                  <a:lnTo>
                    <a:pt x="264" y="272"/>
                  </a:lnTo>
                  <a:lnTo>
                    <a:pt x="264" y="268"/>
                  </a:lnTo>
                  <a:lnTo>
                    <a:pt x="274" y="261"/>
                  </a:lnTo>
                  <a:lnTo>
                    <a:pt x="283" y="254"/>
                  </a:lnTo>
                  <a:lnTo>
                    <a:pt x="291" y="245"/>
                  </a:lnTo>
                  <a:lnTo>
                    <a:pt x="297" y="236"/>
                  </a:lnTo>
                  <a:lnTo>
                    <a:pt x="303" y="226"/>
                  </a:lnTo>
                  <a:lnTo>
                    <a:pt x="307" y="214"/>
                  </a:lnTo>
                  <a:lnTo>
                    <a:pt x="311" y="204"/>
                  </a:lnTo>
                  <a:lnTo>
                    <a:pt x="313" y="192"/>
                  </a:lnTo>
                  <a:lnTo>
                    <a:pt x="314" y="192"/>
                  </a:lnTo>
                  <a:lnTo>
                    <a:pt x="315" y="168"/>
                  </a:lnTo>
                  <a:lnTo>
                    <a:pt x="312" y="144"/>
                  </a:lnTo>
                  <a:lnTo>
                    <a:pt x="305" y="121"/>
                  </a:lnTo>
                  <a:lnTo>
                    <a:pt x="298" y="101"/>
                  </a:lnTo>
                  <a:lnTo>
                    <a:pt x="291" y="87"/>
                  </a:lnTo>
                  <a:lnTo>
                    <a:pt x="282" y="74"/>
                  </a:lnTo>
                  <a:lnTo>
                    <a:pt x="270" y="61"/>
                  </a:lnTo>
                  <a:lnTo>
                    <a:pt x="258" y="51"/>
                  </a:lnTo>
                  <a:lnTo>
                    <a:pt x="243" y="42"/>
                  </a:lnTo>
                  <a:lnTo>
                    <a:pt x="228" y="34"/>
                  </a:lnTo>
                  <a:lnTo>
                    <a:pt x="212" y="26"/>
                  </a:lnTo>
                  <a:lnTo>
                    <a:pt x="195" y="20"/>
                  </a:lnTo>
                  <a:lnTo>
                    <a:pt x="175" y="18"/>
                  </a:lnTo>
                  <a:lnTo>
                    <a:pt x="154" y="18"/>
                  </a:lnTo>
                  <a:lnTo>
                    <a:pt x="134" y="20"/>
                  </a:lnTo>
                  <a:lnTo>
                    <a:pt x="115" y="26"/>
                  </a:lnTo>
                  <a:lnTo>
                    <a:pt x="97" y="32"/>
                  </a:lnTo>
                  <a:lnTo>
                    <a:pt x="80" y="42"/>
                  </a:lnTo>
                  <a:lnTo>
                    <a:pt x="65" y="52"/>
                  </a:lnTo>
                  <a:lnTo>
                    <a:pt x="52" y="66"/>
                  </a:lnTo>
                  <a:lnTo>
                    <a:pt x="43" y="80"/>
                  </a:lnTo>
                  <a:lnTo>
                    <a:pt x="35" y="93"/>
                  </a:lnTo>
                  <a:lnTo>
                    <a:pt x="28" y="108"/>
                  </a:lnTo>
                  <a:lnTo>
                    <a:pt x="24" y="126"/>
                  </a:lnTo>
                  <a:lnTo>
                    <a:pt x="22" y="124"/>
                  </a:lnTo>
                  <a:lnTo>
                    <a:pt x="18" y="137"/>
                  </a:lnTo>
                  <a:lnTo>
                    <a:pt x="18" y="152"/>
                  </a:lnTo>
                  <a:lnTo>
                    <a:pt x="18" y="169"/>
                  </a:lnTo>
                  <a:lnTo>
                    <a:pt x="19" y="184"/>
                  </a:lnTo>
                  <a:lnTo>
                    <a:pt x="20" y="188"/>
                  </a:lnTo>
                  <a:lnTo>
                    <a:pt x="20" y="195"/>
                  </a:lnTo>
                  <a:lnTo>
                    <a:pt x="21" y="202"/>
                  </a:lnTo>
                  <a:lnTo>
                    <a:pt x="24" y="206"/>
                  </a:lnTo>
                  <a:lnTo>
                    <a:pt x="27" y="218"/>
                  </a:lnTo>
                  <a:lnTo>
                    <a:pt x="33" y="228"/>
                  </a:lnTo>
                  <a:lnTo>
                    <a:pt x="37" y="237"/>
                  </a:lnTo>
                  <a:lnTo>
                    <a:pt x="35" y="248"/>
                  </a:lnTo>
                  <a:lnTo>
                    <a:pt x="35" y="252"/>
                  </a:lnTo>
                  <a:lnTo>
                    <a:pt x="37" y="254"/>
                  </a:lnTo>
                  <a:lnTo>
                    <a:pt x="40" y="258"/>
                  </a:lnTo>
                  <a:lnTo>
                    <a:pt x="40" y="262"/>
                  </a:lnTo>
                  <a:lnTo>
                    <a:pt x="35" y="261"/>
                  </a:lnTo>
                  <a:lnTo>
                    <a:pt x="34" y="258"/>
                  </a:lnTo>
                  <a:lnTo>
                    <a:pt x="34" y="253"/>
                  </a:lnTo>
                  <a:lnTo>
                    <a:pt x="30" y="251"/>
                  </a:lnTo>
                  <a:lnTo>
                    <a:pt x="22" y="244"/>
                  </a:lnTo>
                  <a:lnTo>
                    <a:pt x="15" y="235"/>
                  </a:lnTo>
                  <a:lnTo>
                    <a:pt x="10" y="225"/>
                  </a:lnTo>
                  <a:lnTo>
                    <a:pt x="7" y="213"/>
                  </a:lnTo>
                  <a:lnTo>
                    <a:pt x="2" y="198"/>
                  </a:lnTo>
                  <a:lnTo>
                    <a:pt x="0" y="183"/>
                  </a:lnTo>
                  <a:lnTo>
                    <a:pt x="2" y="166"/>
                  </a:lnTo>
                  <a:lnTo>
                    <a:pt x="3" y="149"/>
                  </a:lnTo>
                  <a:lnTo>
                    <a:pt x="6" y="123"/>
                  </a:lnTo>
                  <a:lnTo>
                    <a:pt x="12" y="101"/>
                  </a:lnTo>
                  <a:lnTo>
                    <a:pt x="22" y="81"/>
                  </a:lnTo>
                  <a:lnTo>
                    <a:pt x="35" y="64"/>
                  </a:lnTo>
                  <a:lnTo>
                    <a:pt x="49" y="47"/>
                  </a:lnTo>
                  <a:lnTo>
                    <a:pt x="66" y="34"/>
                  </a:lnTo>
                  <a:lnTo>
                    <a:pt x="85" y="22"/>
                  </a:lnTo>
                  <a:lnTo>
                    <a:pt x="104" y="13"/>
                  </a:lnTo>
                  <a:lnTo>
                    <a:pt x="108" y="9"/>
                  </a:lnTo>
                  <a:lnTo>
                    <a:pt x="114" y="8"/>
                  </a:lnTo>
                  <a:lnTo>
                    <a:pt x="119" y="7"/>
                  </a:lnTo>
                  <a:lnTo>
                    <a:pt x="125" y="6"/>
                  </a:lnTo>
                  <a:lnTo>
                    <a:pt x="131" y="5"/>
                  </a:lnTo>
                  <a:lnTo>
                    <a:pt x="138" y="4"/>
                  </a:lnTo>
                  <a:lnTo>
                    <a:pt x="144" y="3"/>
                  </a:lnTo>
                  <a:lnTo>
                    <a:pt x="148" y="0"/>
                  </a:lnTo>
                  <a:lnTo>
                    <a:pt x="171" y="0"/>
                  </a:lnTo>
                  <a:lnTo>
                    <a:pt x="194" y="4"/>
                  </a:lnTo>
                  <a:lnTo>
                    <a:pt x="216" y="9"/>
                  </a:lnTo>
                  <a:lnTo>
                    <a:pt x="237" y="18"/>
                  </a:lnTo>
                  <a:lnTo>
                    <a:pt x="257" y="28"/>
                  </a:lnTo>
                  <a:lnTo>
                    <a:pt x="275" y="39"/>
                  </a:lnTo>
                  <a:lnTo>
                    <a:pt x="290" y="53"/>
                  </a:lnTo>
                  <a:lnTo>
                    <a:pt x="303" y="69"/>
                  </a:lnTo>
                  <a:close/>
                </a:path>
              </a:pathLst>
            </a:custGeom>
            <a:solidFill>
              <a:srgbClr val="B2C1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13"/>
            <p:cNvSpPr>
              <a:spLocks/>
            </p:cNvSpPr>
            <p:nvPr>
              <p:custDataLst>
                <p:tags r:id="rId14"/>
              </p:custDataLst>
            </p:nvPr>
          </p:nvSpPr>
          <p:spPr bwMode="auto">
            <a:xfrm>
              <a:off x="4617" y="2070"/>
              <a:ext cx="17" cy="51"/>
            </a:xfrm>
            <a:custGeom>
              <a:avLst/>
              <a:gdLst>
                <a:gd name="T0" fmla="*/ 32 w 33"/>
                <a:gd name="T1" fmla="*/ 7 h 102"/>
                <a:gd name="T2" fmla="*/ 28 w 33"/>
                <a:gd name="T3" fmla="*/ 17 h 102"/>
                <a:gd name="T4" fmla="*/ 25 w 33"/>
                <a:gd name="T5" fmla="*/ 30 h 102"/>
                <a:gd name="T6" fmla="*/ 23 w 33"/>
                <a:gd name="T7" fmla="*/ 42 h 102"/>
                <a:gd name="T8" fmla="*/ 20 w 33"/>
                <a:gd name="T9" fmla="*/ 53 h 102"/>
                <a:gd name="T10" fmla="*/ 20 w 33"/>
                <a:gd name="T11" fmla="*/ 53 h 102"/>
                <a:gd name="T12" fmla="*/ 18 w 33"/>
                <a:gd name="T13" fmla="*/ 65 h 102"/>
                <a:gd name="T14" fmla="*/ 17 w 33"/>
                <a:gd name="T15" fmla="*/ 77 h 102"/>
                <a:gd name="T16" fmla="*/ 15 w 33"/>
                <a:gd name="T17" fmla="*/ 90 h 102"/>
                <a:gd name="T18" fmla="*/ 13 w 33"/>
                <a:gd name="T19" fmla="*/ 102 h 102"/>
                <a:gd name="T20" fmla="*/ 0 w 33"/>
                <a:gd name="T21" fmla="*/ 102 h 102"/>
                <a:gd name="T22" fmla="*/ 0 w 33"/>
                <a:gd name="T23" fmla="*/ 92 h 102"/>
                <a:gd name="T24" fmla="*/ 0 w 33"/>
                <a:gd name="T25" fmla="*/ 82 h 102"/>
                <a:gd name="T26" fmla="*/ 1 w 33"/>
                <a:gd name="T27" fmla="*/ 73 h 102"/>
                <a:gd name="T28" fmla="*/ 5 w 33"/>
                <a:gd name="T29" fmla="*/ 65 h 102"/>
                <a:gd name="T30" fmla="*/ 3 w 33"/>
                <a:gd name="T31" fmla="*/ 59 h 102"/>
                <a:gd name="T32" fmla="*/ 6 w 33"/>
                <a:gd name="T33" fmla="*/ 52 h 102"/>
                <a:gd name="T34" fmla="*/ 9 w 33"/>
                <a:gd name="T35" fmla="*/ 45 h 102"/>
                <a:gd name="T36" fmla="*/ 9 w 33"/>
                <a:gd name="T37" fmla="*/ 37 h 102"/>
                <a:gd name="T38" fmla="*/ 14 w 33"/>
                <a:gd name="T39" fmla="*/ 28 h 102"/>
                <a:gd name="T40" fmla="*/ 18 w 33"/>
                <a:gd name="T41" fmla="*/ 17 h 102"/>
                <a:gd name="T42" fmla="*/ 22 w 33"/>
                <a:gd name="T43" fmla="*/ 8 h 102"/>
                <a:gd name="T44" fmla="*/ 27 w 33"/>
                <a:gd name="T45" fmla="*/ 0 h 102"/>
                <a:gd name="T46" fmla="*/ 29 w 33"/>
                <a:gd name="T47" fmla="*/ 1 h 102"/>
                <a:gd name="T48" fmla="*/ 31 w 33"/>
                <a:gd name="T49" fmla="*/ 2 h 102"/>
                <a:gd name="T50" fmla="*/ 33 w 33"/>
                <a:gd name="T51" fmla="*/ 4 h 102"/>
                <a:gd name="T52" fmla="*/ 32 w 33"/>
                <a:gd name="T53" fmla="*/ 7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3" h="102">
                  <a:moveTo>
                    <a:pt x="32" y="7"/>
                  </a:moveTo>
                  <a:lnTo>
                    <a:pt x="28" y="17"/>
                  </a:lnTo>
                  <a:lnTo>
                    <a:pt x="25" y="30"/>
                  </a:lnTo>
                  <a:lnTo>
                    <a:pt x="23" y="42"/>
                  </a:lnTo>
                  <a:lnTo>
                    <a:pt x="20" y="53"/>
                  </a:lnTo>
                  <a:lnTo>
                    <a:pt x="20" y="53"/>
                  </a:lnTo>
                  <a:lnTo>
                    <a:pt x="18" y="65"/>
                  </a:lnTo>
                  <a:lnTo>
                    <a:pt x="17" y="77"/>
                  </a:lnTo>
                  <a:lnTo>
                    <a:pt x="15" y="90"/>
                  </a:lnTo>
                  <a:lnTo>
                    <a:pt x="13" y="102"/>
                  </a:lnTo>
                  <a:lnTo>
                    <a:pt x="0" y="102"/>
                  </a:lnTo>
                  <a:lnTo>
                    <a:pt x="0" y="92"/>
                  </a:lnTo>
                  <a:lnTo>
                    <a:pt x="0" y="82"/>
                  </a:lnTo>
                  <a:lnTo>
                    <a:pt x="1" y="73"/>
                  </a:lnTo>
                  <a:lnTo>
                    <a:pt x="5" y="65"/>
                  </a:lnTo>
                  <a:lnTo>
                    <a:pt x="3" y="59"/>
                  </a:lnTo>
                  <a:lnTo>
                    <a:pt x="6" y="52"/>
                  </a:lnTo>
                  <a:lnTo>
                    <a:pt x="9" y="45"/>
                  </a:lnTo>
                  <a:lnTo>
                    <a:pt x="9" y="37"/>
                  </a:lnTo>
                  <a:lnTo>
                    <a:pt x="14" y="28"/>
                  </a:lnTo>
                  <a:lnTo>
                    <a:pt x="18" y="17"/>
                  </a:lnTo>
                  <a:lnTo>
                    <a:pt x="22" y="8"/>
                  </a:lnTo>
                  <a:lnTo>
                    <a:pt x="27" y="0"/>
                  </a:lnTo>
                  <a:lnTo>
                    <a:pt x="29" y="1"/>
                  </a:lnTo>
                  <a:lnTo>
                    <a:pt x="31" y="2"/>
                  </a:lnTo>
                  <a:lnTo>
                    <a:pt x="33" y="4"/>
                  </a:lnTo>
                  <a:lnTo>
                    <a:pt x="32" y="7"/>
                  </a:lnTo>
                  <a:close/>
                </a:path>
              </a:pathLst>
            </a:custGeom>
            <a:solidFill>
              <a:srgbClr val="B2C1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14"/>
            <p:cNvSpPr>
              <a:spLocks/>
            </p:cNvSpPr>
            <p:nvPr>
              <p:custDataLst>
                <p:tags r:id="rId15"/>
              </p:custDataLst>
            </p:nvPr>
          </p:nvSpPr>
          <p:spPr bwMode="auto">
            <a:xfrm>
              <a:off x="4418" y="2071"/>
              <a:ext cx="16" cy="54"/>
            </a:xfrm>
            <a:custGeom>
              <a:avLst/>
              <a:gdLst>
                <a:gd name="T0" fmla="*/ 32 w 32"/>
                <a:gd name="T1" fmla="*/ 4 h 107"/>
                <a:gd name="T2" fmla="*/ 21 w 32"/>
                <a:gd name="T3" fmla="*/ 29 h 107"/>
                <a:gd name="T4" fmla="*/ 15 w 32"/>
                <a:gd name="T5" fmla="*/ 54 h 107"/>
                <a:gd name="T6" fmla="*/ 14 w 32"/>
                <a:gd name="T7" fmla="*/ 81 h 107"/>
                <a:gd name="T8" fmla="*/ 11 w 32"/>
                <a:gd name="T9" fmla="*/ 107 h 107"/>
                <a:gd name="T10" fmla="*/ 3 w 32"/>
                <a:gd name="T11" fmla="*/ 104 h 107"/>
                <a:gd name="T12" fmla="*/ 0 w 32"/>
                <a:gd name="T13" fmla="*/ 96 h 107"/>
                <a:gd name="T14" fmla="*/ 0 w 32"/>
                <a:gd name="T15" fmla="*/ 86 h 107"/>
                <a:gd name="T16" fmla="*/ 1 w 32"/>
                <a:gd name="T17" fmla="*/ 75 h 107"/>
                <a:gd name="T18" fmla="*/ 3 w 32"/>
                <a:gd name="T19" fmla="*/ 56 h 107"/>
                <a:gd name="T20" fmla="*/ 8 w 32"/>
                <a:gd name="T21" fmla="*/ 36 h 107"/>
                <a:gd name="T22" fmla="*/ 15 w 32"/>
                <a:gd name="T23" fmla="*/ 18 h 107"/>
                <a:gd name="T24" fmla="*/ 24 w 32"/>
                <a:gd name="T25" fmla="*/ 2 h 107"/>
                <a:gd name="T26" fmla="*/ 26 w 32"/>
                <a:gd name="T27" fmla="*/ 2 h 107"/>
                <a:gd name="T28" fmla="*/ 29 w 32"/>
                <a:gd name="T29" fmla="*/ 0 h 107"/>
                <a:gd name="T30" fmla="*/ 30 w 32"/>
                <a:gd name="T31" fmla="*/ 2 h 107"/>
                <a:gd name="T32" fmla="*/ 32 w 32"/>
                <a:gd name="T33" fmla="*/ 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 h="107">
                  <a:moveTo>
                    <a:pt x="32" y="4"/>
                  </a:moveTo>
                  <a:lnTo>
                    <a:pt x="21" y="29"/>
                  </a:lnTo>
                  <a:lnTo>
                    <a:pt x="15" y="54"/>
                  </a:lnTo>
                  <a:lnTo>
                    <a:pt x="14" y="81"/>
                  </a:lnTo>
                  <a:lnTo>
                    <a:pt x="11" y="107"/>
                  </a:lnTo>
                  <a:lnTo>
                    <a:pt x="3" y="104"/>
                  </a:lnTo>
                  <a:lnTo>
                    <a:pt x="0" y="96"/>
                  </a:lnTo>
                  <a:lnTo>
                    <a:pt x="0" y="86"/>
                  </a:lnTo>
                  <a:lnTo>
                    <a:pt x="1" y="75"/>
                  </a:lnTo>
                  <a:lnTo>
                    <a:pt x="3" y="56"/>
                  </a:lnTo>
                  <a:lnTo>
                    <a:pt x="8" y="36"/>
                  </a:lnTo>
                  <a:lnTo>
                    <a:pt x="15" y="18"/>
                  </a:lnTo>
                  <a:lnTo>
                    <a:pt x="24" y="2"/>
                  </a:lnTo>
                  <a:lnTo>
                    <a:pt x="26" y="2"/>
                  </a:lnTo>
                  <a:lnTo>
                    <a:pt x="29" y="0"/>
                  </a:lnTo>
                  <a:lnTo>
                    <a:pt x="30" y="2"/>
                  </a:lnTo>
                  <a:lnTo>
                    <a:pt x="32" y="4"/>
                  </a:lnTo>
                  <a:close/>
                </a:path>
              </a:pathLst>
            </a:custGeom>
            <a:solidFill>
              <a:srgbClr val="B2C1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15"/>
            <p:cNvSpPr>
              <a:spLocks/>
            </p:cNvSpPr>
            <p:nvPr>
              <p:custDataLst>
                <p:tags r:id="rId16"/>
              </p:custDataLst>
            </p:nvPr>
          </p:nvSpPr>
          <p:spPr bwMode="auto">
            <a:xfrm>
              <a:off x="4520" y="2075"/>
              <a:ext cx="16" cy="47"/>
            </a:xfrm>
            <a:custGeom>
              <a:avLst/>
              <a:gdLst>
                <a:gd name="T0" fmla="*/ 32 w 32"/>
                <a:gd name="T1" fmla="*/ 11 h 94"/>
                <a:gd name="T2" fmla="*/ 24 w 32"/>
                <a:gd name="T3" fmla="*/ 30 h 94"/>
                <a:gd name="T4" fmla="*/ 19 w 32"/>
                <a:gd name="T5" fmla="*/ 51 h 94"/>
                <a:gd name="T6" fmla="*/ 13 w 32"/>
                <a:gd name="T7" fmla="*/ 72 h 94"/>
                <a:gd name="T8" fmla="*/ 7 w 32"/>
                <a:gd name="T9" fmla="*/ 94 h 94"/>
                <a:gd name="T10" fmla="*/ 5 w 32"/>
                <a:gd name="T11" fmla="*/ 94 h 94"/>
                <a:gd name="T12" fmla="*/ 2 w 32"/>
                <a:gd name="T13" fmla="*/ 94 h 94"/>
                <a:gd name="T14" fmla="*/ 1 w 32"/>
                <a:gd name="T15" fmla="*/ 92 h 94"/>
                <a:gd name="T16" fmla="*/ 0 w 32"/>
                <a:gd name="T17" fmla="*/ 91 h 94"/>
                <a:gd name="T18" fmla="*/ 5 w 32"/>
                <a:gd name="T19" fmla="*/ 68 h 94"/>
                <a:gd name="T20" fmla="*/ 9 w 32"/>
                <a:gd name="T21" fmla="*/ 44 h 94"/>
                <a:gd name="T22" fmla="*/ 15 w 32"/>
                <a:gd name="T23" fmla="*/ 21 h 94"/>
                <a:gd name="T24" fmla="*/ 24 w 32"/>
                <a:gd name="T25" fmla="*/ 0 h 94"/>
                <a:gd name="T26" fmla="*/ 28 w 32"/>
                <a:gd name="T27" fmla="*/ 3 h 94"/>
                <a:gd name="T28" fmla="*/ 29 w 32"/>
                <a:gd name="T29" fmla="*/ 5 h 94"/>
                <a:gd name="T30" fmla="*/ 31 w 32"/>
                <a:gd name="T31" fmla="*/ 7 h 94"/>
                <a:gd name="T32" fmla="*/ 32 w 32"/>
                <a:gd name="T33" fmla="*/ 1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 h="94">
                  <a:moveTo>
                    <a:pt x="32" y="11"/>
                  </a:moveTo>
                  <a:lnTo>
                    <a:pt x="24" y="30"/>
                  </a:lnTo>
                  <a:lnTo>
                    <a:pt x="19" y="51"/>
                  </a:lnTo>
                  <a:lnTo>
                    <a:pt x="13" y="72"/>
                  </a:lnTo>
                  <a:lnTo>
                    <a:pt x="7" y="94"/>
                  </a:lnTo>
                  <a:lnTo>
                    <a:pt x="5" y="94"/>
                  </a:lnTo>
                  <a:lnTo>
                    <a:pt x="2" y="94"/>
                  </a:lnTo>
                  <a:lnTo>
                    <a:pt x="1" y="92"/>
                  </a:lnTo>
                  <a:lnTo>
                    <a:pt x="0" y="91"/>
                  </a:lnTo>
                  <a:lnTo>
                    <a:pt x="5" y="68"/>
                  </a:lnTo>
                  <a:lnTo>
                    <a:pt x="9" y="44"/>
                  </a:lnTo>
                  <a:lnTo>
                    <a:pt x="15" y="21"/>
                  </a:lnTo>
                  <a:lnTo>
                    <a:pt x="24" y="0"/>
                  </a:lnTo>
                  <a:lnTo>
                    <a:pt x="28" y="3"/>
                  </a:lnTo>
                  <a:lnTo>
                    <a:pt x="29" y="5"/>
                  </a:lnTo>
                  <a:lnTo>
                    <a:pt x="31" y="7"/>
                  </a:lnTo>
                  <a:lnTo>
                    <a:pt x="32" y="11"/>
                  </a:lnTo>
                  <a:close/>
                </a:path>
              </a:pathLst>
            </a:custGeom>
            <a:solidFill>
              <a:srgbClr val="B2C1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16"/>
            <p:cNvSpPr>
              <a:spLocks/>
            </p:cNvSpPr>
            <p:nvPr>
              <p:custDataLst>
                <p:tags r:id="rId17"/>
              </p:custDataLst>
            </p:nvPr>
          </p:nvSpPr>
          <p:spPr bwMode="auto">
            <a:xfrm>
              <a:off x="4325" y="2082"/>
              <a:ext cx="10" cy="47"/>
            </a:xfrm>
            <a:custGeom>
              <a:avLst/>
              <a:gdLst>
                <a:gd name="T0" fmla="*/ 16 w 21"/>
                <a:gd name="T1" fmla="*/ 29 h 94"/>
                <a:gd name="T2" fmla="*/ 14 w 21"/>
                <a:gd name="T3" fmla="*/ 40 h 94"/>
                <a:gd name="T4" fmla="*/ 12 w 21"/>
                <a:gd name="T5" fmla="*/ 52 h 94"/>
                <a:gd name="T6" fmla="*/ 9 w 21"/>
                <a:gd name="T7" fmla="*/ 66 h 94"/>
                <a:gd name="T8" fmla="*/ 8 w 21"/>
                <a:gd name="T9" fmla="*/ 78 h 94"/>
                <a:gd name="T10" fmla="*/ 5 w 21"/>
                <a:gd name="T11" fmla="*/ 94 h 94"/>
                <a:gd name="T12" fmla="*/ 0 w 21"/>
                <a:gd name="T13" fmla="*/ 93 h 94"/>
                <a:gd name="T14" fmla="*/ 0 w 21"/>
                <a:gd name="T15" fmla="*/ 67 h 94"/>
                <a:gd name="T16" fmla="*/ 2 w 21"/>
                <a:gd name="T17" fmla="*/ 43 h 94"/>
                <a:gd name="T18" fmla="*/ 7 w 21"/>
                <a:gd name="T19" fmla="*/ 22 h 94"/>
                <a:gd name="T20" fmla="*/ 15 w 21"/>
                <a:gd name="T21" fmla="*/ 0 h 94"/>
                <a:gd name="T22" fmla="*/ 21 w 21"/>
                <a:gd name="T23" fmla="*/ 5 h 94"/>
                <a:gd name="T24" fmla="*/ 20 w 21"/>
                <a:gd name="T25" fmla="*/ 12 h 94"/>
                <a:gd name="T26" fmla="*/ 16 w 21"/>
                <a:gd name="T27" fmla="*/ 20 h 94"/>
                <a:gd name="T28" fmla="*/ 16 w 21"/>
                <a:gd name="T29" fmla="*/ 2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 h="94">
                  <a:moveTo>
                    <a:pt x="16" y="29"/>
                  </a:moveTo>
                  <a:lnTo>
                    <a:pt x="14" y="40"/>
                  </a:lnTo>
                  <a:lnTo>
                    <a:pt x="12" y="52"/>
                  </a:lnTo>
                  <a:lnTo>
                    <a:pt x="9" y="66"/>
                  </a:lnTo>
                  <a:lnTo>
                    <a:pt x="8" y="78"/>
                  </a:lnTo>
                  <a:lnTo>
                    <a:pt x="5" y="94"/>
                  </a:lnTo>
                  <a:lnTo>
                    <a:pt x="0" y="93"/>
                  </a:lnTo>
                  <a:lnTo>
                    <a:pt x="0" y="67"/>
                  </a:lnTo>
                  <a:lnTo>
                    <a:pt x="2" y="43"/>
                  </a:lnTo>
                  <a:lnTo>
                    <a:pt x="7" y="22"/>
                  </a:lnTo>
                  <a:lnTo>
                    <a:pt x="15" y="0"/>
                  </a:lnTo>
                  <a:lnTo>
                    <a:pt x="21" y="5"/>
                  </a:lnTo>
                  <a:lnTo>
                    <a:pt x="20" y="12"/>
                  </a:lnTo>
                  <a:lnTo>
                    <a:pt x="16" y="20"/>
                  </a:lnTo>
                  <a:lnTo>
                    <a:pt x="16" y="29"/>
                  </a:lnTo>
                  <a:close/>
                </a:path>
              </a:pathLst>
            </a:custGeom>
            <a:solidFill>
              <a:srgbClr val="B2C1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17"/>
            <p:cNvSpPr>
              <a:spLocks/>
            </p:cNvSpPr>
            <p:nvPr>
              <p:custDataLst>
                <p:tags r:id="rId18"/>
              </p:custDataLst>
            </p:nvPr>
          </p:nvSpPr>
          <p:spPr bwMode="auto">
            <a:xfrm>
              <a:off x="4212" y="2088"/>
              <a:ext cx="17" cy="48"/>
            </a:xfrm>
            <a:custGeom>
              <a:avLst/>
              <a:gdLst>
                <a:gd name="T0" fmla="*/ 33 w 33"/>
                <a:gd name="T1" fmla="*/ 3 h 95"/>
                <a:gd name="T2" fmla="*/ 32 w 33"/>
                <a:gd name="T3" fmla="*/ 12 h 95"/>
                <a:gd name="T4" fmla="*/ 29 w 33"/>
                <a:gd name="T5" fmla="*/ 19 h 95"/>
                <a:gd name="T6" fmla="*/ 27 w 33"/>
                <a:gd name="T7" fmla="*/ 27 h 95"/>
                <a:gd name="T8" fmla="*/ 24 w 33"/>
                <a:gd name="T9" fmla="*/ 37 h 95"/>
                <a:gd name="T10" fmla="*/ 21 w 33"/>
                <a:gd name="T11" fmla="*/ 41 h 95"/>
                <a:gd name="T12" fmla="*/ 20 w 33"/>
                <a:gd name="T13" fmla="*/ 47 h 95"/>
                <a:gd name="T14" fmla="*/ 18 w 33"/>
                <a:gd name="T15" fmla="*/ 53 h 95"/>
                <a:gd name="T16" fmla="*/ 16 w 33"/>
                <a:gd name="T17" fmla="*/ 57 h 95"/>
                <a:gd name="T18" fmla="*/ 14 w 33"/>
                <a:gd name="T19" fmla="*/ 65 h 95"/>
                <a:gd name="T20" fmla="*/ 13 w 33"/>
                <a:gd name="T21" fmla="*/ 75 h 95"/>
                <a:gd name="T22" fmla="*/ 13 w 33"/>
                <a:gd name="T23" fmla="*/ 85 h 95"/>
                <a:gd name="T24" fmla="*/ 13 w 33"/>
                <a:gd name="T25" fmla="*/ 94 h 95"/>
                <a:gd name="T26" fmla="*/ 9 w 33"/>
                <a:gd name="T27" fmla="*/ 95 h 95"/>
                <a:gd name="T28" fmla="*/ 6 w 33"/>
                <a:gd name="T29" fmla="*/ 95 h 95"/>
                <a:gd name="T30" fmla="*/ 2 w 33"/>
                <a:gd name="T31" fmla="*/ 95 h 95"/>
                <a:gd name="T32" fmla="*/ 0 w 33"/>
                <a:gd name="T33" fmla="*/ 93 h 95"/>
                <a:gd name="T34" fmla="*/ 1 w 33"/>
                <a:gd name="T35" fmla="*/ 69 h 95"/>
                <a:gd name="T36" fmla="*/ 7 w 33"/>
                <a:gd name="T37" fmla="*/ 45 h 95"/>
                <a:gd name="T38" fmla="*/ 16 w 33"/>
                <a:gd name="T39" fmla="*/ 23 h 95"/>
                <a:gd name="T40" fmla="*/ 25 w 33"/>
                <a:gd name="T41" fmla="*/ 0 h 95"/>
                <a:gd name="T42" fmla="*/ 33 w 33"/>
                <a:gd name="T43" fmla="*/ 3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3" h="95">
                  <a:moveTo>
                    <a:pt x="33" y="3"/>
                  </a:moveTo>
                  <a:lnTo>
                    <a:pt x="32" y="12"/>
                  </a:lnTo>
                  <a:lnTo>
                    <a:pt x="29" y="19"/>
                  </a:lnTo>
                  <a:lnTo>
                    <a:pt x="27" y="27"/>
                  </a:lnTo>
                  <a:lnTo>
                    <a:pt x="24" y="37"/>
                  </a:lnTo>
                  <a:lnTo>
                    <a:pt x="21" y="41"/>
                  </a:lnTo>
                  <a:lnTo>
                    <a:pt x="20" y="47"/>
                  </a:lnTo>
                  <a:lnTo>
                    <a:pt x="18" y="53"/>
                  </a:lnTo>
                  <a:lnTo>
                    <a:pt x="16" y="57"/>
                  </a:lnTo>
                  <a:lnTo>
                    <a:pt x="14" y="65"/>
                  </a:lnTo>
                  <a:lnTo>
                    <a:pt x="13" y="75"/>
                  </a:lnTo>
                  <a:lnTo>
                    <a:pt x="13" y="85"/>
                  </a:lnTo>
                  <a:lnTo>
                    <a:pt x="13" y="94"/>
                  </a:lnTo>
                  <a:lnTo>
                    <a:pt x="9" y="95"/>
                  </a:lnTo>
                  <a:lnTo>
                    <a:pt x="6" y="95"/>
                  </a:lnTo>
                  <a:lnTo>
                    <a:pt x="2" y="95"/>
                  </a:lnTo>
                  <a:lnTo>
                    <a:pt x="0" y="93"/>
                  </a:lnTo>
                  <a:lnTo>
                    <a:pt x="1" y="69"/>
                  </a:lnTo>
                  <a:lnTo>
                    <a:pt x="7" y="45"/>
                  </a:lnTo>
                  <a:lnTo>
                    <a:pt x="16" y="23"/>
                  </a:lnTo>
                  <a:lnTo>
                    <a:pt x="25" y="0"/>
                  </a:lnTo>
                  <a:lnTo>
                    <a:pt x="33" y="3"/>
                  </a:lnTo>
                  <a:close/>
                </a:path>
              </a:pathLst>
            </a:custGeom>
            <a:solidFill>
              <a:srgbClr val="B2C1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18"/>
            <p:cNvSpPr>
              <a:spLocks/>
            </p:cNvSpPr>
            <p:nvPr>
              <p:custDataLst>
                <p:tags r:id="rId19"/>
              </p:custDataLst>
            </p:nvPr>
          </p:nvSpPr>
          <p:spPr bwMode="auto">
            <a:xfrm>
              <a:off x="4097" y="2094"/>
              <a:ext cx="19" cy="49"/>
            </a:xfrm>
            <a:custGeom>
              <a:avLst/>
              <a:gdLst>
                <a:gd name="T0" fmla="*/ 37 w 37"/>
                <a:gd name="T1" fmla="*/ 1 h 98"/>
                <a:gd name="T2" fmla="*/ 34 w 37"/>
                <a:gd name="T3" fmla="*/ 9 h 98"/>
                <a:gd name="T4" fmla="*/ 30 w 37"/>
                <a:gd name="T5" fmla="*/ 19 h 98"/>
                <a:gd name="T6" fmla="*/ 28 w 37"/>
                <a:gd name="T7" fmla="*/ 28 h 98"/>
                <a:gd name="T8" fmla="*/ 26 w 37"/>
                <a:gd name="T9" fmla="*/ 37 h 98"/>
                <a:gd name="T10" fmla="*/ 23 w 37"/>
                <a:gd name="T11" fmla="*/ 50 h 98"/>
                <a:gd name="T12" fmla="*/ 21 w 37"/>
                <a:gd name="T13" fmla="*/ 61 h 98"/>
                <a:gd name="T14" fmla="*/ 19 w 37"/>
                <a:gd name="T15" fmla="*/ 73 h 98"/>
                <a:gd name="T16" fmla="*/ 18 w 37"/>
                <a:gd name="T17" fmla="*/ 85 h 98"/>
                <a:gd name="T18" fmla="*/ 15 w 37"/>
                <a:gd name="T19" fmla="*/ 88 h 98"/>
                <a:gd name="T20" fmla="*/ 18 w 37"/>
                <a:gd name="T21" fmla="*/ 91 h 98"/>
                <a:gd name="T22" fmla="*/ 18 w 37"/>
                <a:gd name="T23" fmla="*/ 96 h 98"/>
                <a:gd name="T24" fmla="*/ 14 w 37"/>
                <a:gd name="T25" fmla="*/ 98 h 98"/>
                <a:gd name="T26" fmla="*/ 3 w 37"/>
                <a:gd name="T27" fmla="*/ 98 h 98"/>
                <a:gd name="T28" fmla="*/ 0 w 37"/>
                <a:gd name="T29" fmla="*/ 83 h 98"/>
                <a:gd name="T30" fmla="*/ 0 w 37"/>
                <a:gd name="T31" fmla="*/ 72 h 98"/>
                <a:gd name="T32" fmla="*/ 3 w 37"/>
                <a:gd name="T33" fmla="*/ 60 h 98"/>
                <a:gd name="T34" fmla="*/ 6 w 37"/>
                <a:gd name="T35" fmla="*/ 46 h 98"/>
                <a:gd name="T36" fmla="*/ 7 w 37"/>
                <a:gd name="T37" fmla="*/ 38 h 98"/>
                <a:gd name="T38" fmla="*/ 11 w 37"/>
                <a:gd name="T39" fmla="*/ 30 h 98"/>
                <a:gd name="T40" fmla="*/ 14 w 37"/>
                <a:gd name="T41" fmla="*/ 22 h 98"/>
                <a:gd name="T42" fmla="*/ 14 w 37"/>
                <a:gd name="T43" fmla="*/ 13 h 98"/>
                <a:gd name="T44" fmla="*/ 18 w 37"/>
                <a:gd name="T45" fmla="*/ 7 h 98"/>
                <a:gd name="T46" fmla="*/ 23 w 37"/>
                <a:gd name="T47" fmla="*/ 3 h 98"/>
                <a:gd name="T48" fmla="*/ 30 w 37"/>
                <a:gd name="T49" fmla="*/ 0 h 98"/>
                <a:gd name="T50" fmla="*/ 37 w 37"/>
                <a:gd name="T51" fmla="*/ 1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7" h="98">
                  <a:moveTo>
                    <a:pt x="37" y="1"/>
                  </a:moveTo>
                  <a:lnTo>
                    <a:pt x="34" y="9"/>
                  </a:lnTo>
                  <a:lnTo>
                    <a:pt x="30" y="19"/>
                  </a:lnTo>
                  <a:lnTo>
                    <a:pt x="28" y="28"/>
                  </a:lnTo>
                  <a:lnTo>
                    <a:pt x="26" y="37"/>
                  </a:lnTo>
                  <a:lnTo>
                    <a:pt x="23" y="50"/>
                  </a:lnTo>
                  <a:lnTo>
                    <a:pt x="21" y="61"/>
                  </a:lnTo>
                  <a:lnTo>
                    <a:pt x="19" y="73"/>
                  </a:lnTo>
                  <a:lnTo>
                    <a:pt x="18" y="85"/>
                  </a:lnTo>
                  <a:lnTo>
                    <a:pt x="15" y="88"/>
                  </a:lnTo>
                  <a:lnTo>
                    <a:pt x="18" y="91"/>
                  </a:lnTo>
                  <a:lnTo>
                    <a:pt x="18" y="96"/>
                  </a:lnTo>
                  <a:lnTo>
                    <a:pt x="14" y="98"/>
                  </a:lnTo>
                  <a:lnTo>
                    <a:pt x="3" y="98"/>
                  </a:lnTo>
                  <a:lnTo>
                    <a:pt x="0" y="83"/>
                  </a:lnTo>
                  <a:lnTo>
                    <a:pt x="0" y="72"/>
                  </a:lnTo>
                  <a:lnTo>
                    <a:pt x="3" y="60"/>
                  </a:lnTo>
                  <a:lnTo>
                    <a:pt x="6" y="46"/>
                  </a:lnTo>
                  <a:lnTo>
                    <a:pt x="7" y="38"/>
                  </a:lnTo>
                  <a:lnTo>
                    <a:pt x="11" y="30"/>
                  </a:lnTo>
                  <a:lnTo>
                    <a:pt x="14" y="22"/>
                  </a:lnTo>
                  <a:lnTo>
                    <a:pt x="14" y="13"/>
                  </a:lnTo>
                  <a:lnTo>
                    <a:pt x="18" y="7"/>
                  </a:lnTo>
                  <a:lnTo>
                    <a:pt x="23" y="3"/>
                  </a:lnTo>
                  <a:lnTo>
                    <a:pt x="30" y="0"/>
                  </a:lnTo>
                  <a:lnTo>
                    <a:pt x="37" y="1"/>
                  </a:lnTo>
                  <a:close/>
                </a:path>
              </a:pathLst>
            </a:custGeom>
            <a:solidFill>
              <a:srgbClr val="B2C1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19"/>
            <p:cNvSpPr>
              <a:spLocks/>
            </p:cNvSpPr>
            <p:nvPr>
              <p:custDataLst>
                <p:tags r:id="rId20"/>
              </p:custDataLst>
            </p:nvPr>
          </p:nvSpPr>
          <p:spPr bwMode="auto">
            <a:xfrm>
              <a:off x="4084" y="2100"/>
              <a:ext cx="803" cy="1028"/>
            </a:xfrm>
            <a:custGeom>
              <a:avLst/>
              <a:gdLst>
                <a:gd name="T0" fmla="*/ 1282 w 1605"/>
                <a:gd name="T1" fmla="*/ 1907 h 2056"/>
                <a:gd name="T2" fmla="*/ 922 w 1605"/>
                <a:gd name="T3" fmla="*/ 1937 h 2056"/>
                <a:gd name="T4" fmla="*/ 616 w 1605"/>
                <a:gd name="T5" fmla="*/ 1969 h 2056"/>
                <a:gd name="T6" fmla="*/ 325 w 1605"/>
                <a:gd name="T7" fmla="*/ 2017 h 2056"/>
                <a:gd name="T8" fmla="*/ 183 w 1605"/>
                <a:gd name="T9" fmla="*/ 2053 h 2056"/>
                <a:gd name="T10" fmla="*/ 147 w 1605"/>
                <a:gd name="T11" fmla="*/ 1741 h 2056"/>
                <a:gd name="T12" fmla="*/ 112 w 1605"/>
                <a:gd name="T13" fmla="*/ 1335 h 2056"/>
                <a:gd name="T14" fmla="*/ 97 w 1605"/>
                <a:gd name="T15" fmla="*/ 1178 h 2056"/>
                <a:gd name="T16" fmla="*/ 113 w 1605"/>
                <a:gd name="T17" fmla="*/ 1118 h 2056"/>
                <a:gd name="T18" fmla="*/ 113 w 1605"/>
                <a:gd name="T19" fmla="*/ 1020 h 2056"/>
                <a:gd name="T20" fmla="*/ 100 w 1605"/>
                <a:gd name="T21" fmla="*/ 938 h 2056"/>
                <a:gd name="T22" fmla="*/ 109 w 1605"/>
                <a:gd name="T23" fmla="*/ 875 h 2056"/>
                <a:gd name="T24" fmla="*/ 63 w 1605"/>
                <a:gd name="T25" fmla="*/ 825 h 2056"/>
                <a:gd name="T26" fmla="*/ 53 w 1605"/>
                <a:gd name="T27" fmla="*/ 509 h 2056"/>
                <a:gd name="T28" fmla="*/ 38 w 1605"/>
                <a:gd name="T29" fmla="*/ 362 h 2056"/>
                <a:gd name="T30" fmla="*/ 11 w 1605"/>
                <a:gd name="T31" fmla="*/ 123 h 2056"/>
                <a:gd name="T32" fmla="*/ 0 w 1605"/>
                <a:gd name="T33" fmla="*/ 51 h 2056"/>
                <a:gd name="T34" fmla="*/ 131 w 1605"/>
                <a:gd name="T35" fmla="*/ 47 h 2056"/>
                <a:gd name="T36" fmla="*/ 115 w 1605"/>
                <a:gd name="T37" fmla="*/ 101 h 2056"/>
                <a:gd name="T38" fmla="*/ 65 w 1605"/>
                <a:gd name="T39" fmla="*/ 135 h 2056"/>
                <a:gd name="T40" fmla="*/ 107 w 1605"/>
                <a:gd name="T41" fmla="*/ 163 h 2056"/>
                <a:gd name="T42" fmla="*/ 152 w 1605"/>
                <a:gd name="T43" fmla="*/ 120 h 2056"/>
                <a:gd name="T44" fmla="*/ 208 w 1605"/>
                <a:gd name="T45" fmla="*/ 35 h 2056"/>
                <a:gd name="T46" fmla="*/ 320 w 1605"/>
                <a:gd name="T47" fmla="*/ 52 h 2056"/>
                <a:gd name="T48" fmla="*/ 267 w 1605"/>
                <a:gd name="T49" fmla="*/ 105 h 2056"/>
                <a:gd name="T50" fmla="*/ 277 w 1605"/>
                <a:gd name="T51" fmla="*/ 155 h 2056"/>
                <a:gd name="T52" fmla="*/ 317 w 1605"/>
                <a:gd name="T53" fmla="*/ 126 h 2056"/>
                <a:gd name="T54" fmla="*/ 355 w 1605"/>
                <a:gd name="T55" fmla="*/ 73 h 2056"/>
                <a:gd name="T56" fmla="*/ 519 w 1605"/>
                <a:gd name="T57" fmla="*/ 18 h 2056"/>
                <a:gd name="T58" fmla="*/ 530 w 1605"/>
                <a:gd name="T59" fmla="*/ 51 h 2056"/>
                <a:gd name="T60" fmla="*/ 461 w 1605"/>
                <a:gd name="T61" fmla="*/ 101 h 2056"/>
                <a:gd name="T62" fmla="*/ 483 w 1605"/>
                <a:gd name="T63" fmla="*/ 143 h 2056"/>
                <a:gd name="T64" fmla="*/ 543 w 1605"/>
                <a:gd name="T65" fmla="*/ 103 h 2056"/>
                <a:gd name="T66" fmla="*/ 601 w 1605"/>
                <a:gd name="T67" fmla="*/ 10 h 2056"/>
                <a:gd name="T68" fmla="*/ 745 w 1605"/>
                <a:gd name="T69" fmla="*/ 9 h 2056"/>
                <a:gd name="T70" fmla="*/ 703 w 1605"/>
                <a:gd name="T71" fmla="*/ 79 h 2056"/>
                <a:gd name="T72" fmla="*/ 662 w 1605"/>
                <a:gd name="T73" fmla="*/ 118 h 2056"/>
                <a:gd name="T74" fmla="*/ 707 w 1605"/>
                <a:gd name="T75" fmla="*/ 133 h 2056"/>
                <a:gd name="T76" fmla="*/ 760 w 1605"/>
                <a:gd name="T77" fmla="*/ 75 h 2056"/>
                <a:gd name="T78" fmla="*/ 782 w 1605"/>
                <a:gd name="T79" fmla="*/ 35 h 2056"/>
                <a:gd name="T80" fmla="*/ 860 w 1605"/>
                <a:gd name="T81" fmla="*/ 5 h 2056"/>
                <a:gd name="T82" fmla="*/ 915 w 1605"/>
                <a:gd name="T83" fmla="*/ 37 h 2056"/>
                <a:gd name="T84" fmla="*/ 845 w 1605"/>
                <a:gd name="T85" fmla="*/ 82 h 2056"/>
                <a:gd name="T86" fmla="*/ 859 w 1605"/>
                <a:gd name="T87" fmla="*/ 128 h 2056"/>
                <a:gd name="T88" fmla="*/ 894 w 1605"/>
                <a:gd name="T89" fmla="*/ 117 h 2056"/>
                <a:gd name="T90" fmla="*/ 956 w 1605"/>
                <a:gd name="T91" fmla="*/ 52 h 2056"/>
                <a:gd name="T92" fmla="*/ 1040 w 1605"/>
                <a:gd name="T93" fmla="*/ 3 h 2056"/>
                <a:gd name="T94" fmla="*/ 1136 w 1605"/>
                <a:gd name="T95" fmla="*/ 3 h 2056"/>
                <a:gd name="T96" fmla="*/ 1080 w 1605"/>
                <a:gd name="T97" fmla="*/ 57 h 2056"/>
                <a:gd name="T98" fmla="*/ 1060 w 1605"/>
                <a:gd name="T99" fmla="*/ 101 h 2056"/>
                <a:gd name="T100" fmla="*/ 1113 w 1605"/>
                <a:gd name="T101" fmla="*/ 100 h 2056"/>
                <a:gd name="T102" fmla="*/ 1162 w 1605"/>
                <a:gd name="T103" fmla="*/ 50 h 2056"/>
                <a:gd name="T104" fmla="*/ 1246 w 1605"/>
                <a:gd name="T105" fmla="*/ 0 h 2056"/>
                <a:gd name="T106" fmla="*/ 1325 w 1605"/>
                <a:gd name="T107" fmla="*/ 25 h 2056"/>
                <a:gd name="T108" fmla="*/ 1267 w 1605"/>
                <a:gd name="T109" fmla="*/ 62 h 2056"/>
                <a:gd name="T110" fmla="*/ 1272 w 1605"/>
                <a:gd name="T111" fmla="*/ 108 h 2056"/>
                <a:gd name="T112" fmla="*/ 1328 w 1605"/>
                <a:gd name="T113" fmla="*/ 83 h 2056"/>
                <a:gd name="T114" fmla="*/ 1384 w 1605"/>
                <a:gd name="T115" fmla="*/ 12 h 2056"/>
                <a:gd name="T116" fmla="*/ 1441 w 1605"/>
                <a:gd name="T117" fmla="*/ 523 h 2056"/>
                <a:gd name="T118" fmla="*/ 1570 w 1605"/>
                <a:gd name="T119" fmla="*/ 1734 h 2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605" h="2056">
                  <a:moveTo>
                    <a:pt x="1605" y="1902"/>
                  </a:moveTo>
                  <a:lnTo>
                    <a:pt x="1557" y="1900"/>
                  </a:lnTo>
                  <a:lnTo>
                    <a:pt x="1510" y="1900"/>
                  </a:lnTo>
                  <a:lnTo>
                    <a:pt x="1463" y="1902"/>
                  </a:lnTo>
                  <a:lnTo>
                    <a:pt x="1418" y="1902"/>
                  </a:lnTo>
                  <a:lnTo>
                    <a:pt x="1372" y="1904"/>
                  </a:lnTo>
                  <a:lnTo>
                    <a:pt x="1327" y="1905"/>
                  </a:lnTo>
                  <a:lnTo>
                    <a:pt x="1282" y="1907"/>
                  </a:lnTo>
                  <a:lnTo>
                    <a:pt x="1237" y="1911"/>
                  </a:lnTo>
                  <a:lnTo>
                    <a:pt x="1193" y="1913"/>
                  </a:lnTo>
                  <a:lnTo>
                    <a:pt x="1148" y="1917"/>
                  </a:lnTo>
                  <a:lnTo>
                    <a:pt x="1103" y="1921"/>
                  </a:lnTo>
                  <a:lnTo>
                    <a:pt x="1059" y="1925"/>
                  </a:lnTo>
                  <a:lnTo>
                    <a:pt x="1013" y="1929"/>
                  </a:lnTo>
                  <a:lnTo>
                    <a:pt x="968" y="1933"/>
                  </a:lnTo>
                  <a:lnTo>
                    <a:pt x="922" y="1937"/>
                  </a:lnTo>
                  <a:lnTo>
                    <a:pt x="875" y="1942"/>
                  </a:lnTo>
                  <a:lnTo>
                    <a:pt x="838" y="1946"/>
                  </a:lnTo>
                  <a:lnTo>
                    <a:pt x="802" y="1950"/>
                  </a:lnTo>
                  <a:lnTo>
                    <a:pt x="765" y="1955"/>
                  </a:lnTo>
                  <a:lnTo>
                    <a:pt x="728" y="1958"/>
                  </a:lnTo>
                  <a:lnTo>
                    <a:pt x="691" y="1961"/>
                  </a:lnTo>
                  <a:lnTo>
                    <a:pt x="654" y="1966"/>
                  </a:lnTo>
                  <a:lnTo>
                    <a:pt x="616" y="1969"/>
                  </a:lnTo>
                  <a:lnTo>
                    <a:pt x="579" y="1974"/>
                  </a:lnTo>
                  <a:lnTo>
                    <a:pt x="542" y="1979"/>
                  </a:lnTo>
                  <a:lnTo>
                    <a:pt x="505" y="1984"/>
                  </a:lnTo>
                  <a:lnTo>
                    <a:pt x="468" y="1989"/>
                  </a:lnTo>
                  <a:lnTo>
                    <a:pt x="432" y="1996"/>
                  </a:lnTo>
                  <a:lnTo>
                    <a:pt x="397" y="2002"/>
                  </a:lnTo>
                  <a:lnTo>
                    <a:pt x="361" y="2010"/>
                  </a:lnTo>
                  <a:lnTo>
                    <a:pt x="325" y="2017"/>
                  </a:lnTo>
                  <a:lnTo>
                    <a:pt x="290" y="2026"/>
                  </a:lnTo>
                  <a:lnTo>
                    <a:pt x="275" y="2030"/>
                  </a:lnTo>
                  <a:lnTo>
                    <a:pt x="260" y="2034"/>
                  </a:lnTo>
                  <a:lnTo>
                    <a:pt x="245" y="2038"/>
                  </a:lnTo>
                  <a:lnTo>
                    <a:pt x="229" y="2043"/>
                  </a:lnTo>
                  <a:lnTo>
                    <a:pt x="214" y="2048"/>
                  </a:lnTo>
                  <a:lnTo>
                    <a:pt x="199" y="2051"/>
                  </a:lnTo>
                  <a:lnTo>
                    <a:pt x="183" y="2053"/>
                  </a:lnTo>
                  <a:lnTo>
                    <a:pt x="168" y="2056"/>
                  </a:lnTo>
                  <a:lnTo>
                    <a:pt x="165" y="2022"/>
                  </a:lnTo>
                  <a:lnTo>
                    <a:pt x="162" y="1960"/>
                  </a:lnTo>
                  <a:lnTo>
                    <a:pt x="160" y="1903"/>
                  </a:lnTo>
                  <a:lnTo>
                    <a:pt x="159" y="1876"/>
                  </a:lnTo>
                  <a:lnTo>
                    <a:pt x="155" y="1860"/>
                  </a:lnTo>
                  <a:lnTo>
                    <a:pt x="152" y="1806"/>
                  </a:lnTo>
                  <a:lnTo>
                    <a:pt x="147" y="1741"/>
                  </a:lnTo>
                  <a:lnTo>
                    <a:pt x="144" y="1692"/>
                  </a:lnTo>
                  <a:lnTo>
                    <a:pt x="143" y="1646"/>
                  </a:lnTo>
                  <a:lnTo>
                    <a:pt x="139" y="1590"/>
                  </a:lnTo>
                  <a:lnTo>
                    <a:pt x="133" y="1530"/>
                  </a:lnTo>
                  <a:lnTo>
                    <a:pt x="128" y="1469"/>
                  </a:lnTo>
                  <a:lnTo>
                    <a:pt x="122" y="1413"/>
                  </a:lnTo>
                  <a:lnTo>
                    <a:pt x="116" y="1367"/>
                  </a:lnTo>
                  <a:lnTo>
                    <a:pt x="112" y="1335"/>
                  </a:lnTo>
                  <a:lnTo>
                    <a:pt x="109" y="1321"/>
                  </a:lnTo>
                  <a:lnTo>
                    <a:pt x="106" y="1301"/>
                  </a:lnTo>
                  <a:lnTo>
                    <a:pt x="105" y="1279"/>
                  </a:lnTo>
                  <a:lnTo>
                    <a:pt x="103" y="1259"/>
                  </a:lnTo>
                  <a:lnTo>
                    <a:pt x="100" y="1239"/>
                  </a:lnTo>
                  <a:lnTo>
                    <a:pt x="101" y="1217"/>
                  </a:lnTo>
                  <a:lnTo>
                    <a:pt x="99" y="1198"/>
                  </a:lnTo>
                  <a:lnTo>
                    <a:pt x="97" y="1178"/>
                  </a:lnTo>
                  <a:lnTo>
                    <a:pt x="97" y="1156"/>
                  </a:lnTo>
                  <a:lnTo>
                    <a:pt x="95" y="1153"/>
                  </a:lnTo>
                  <a:lnTo>
                    <a:pt x="94" y="1148"/>
                  </a:lnTo>
                  <a:lnTo>
                    <a:pt x="94" y="1144"/>
                  </a:lnTo>
                  <a:lnTo>
                    <a:pt x="94" y="1139"/>
                  </a:lnTo>
                  <a:lnTo>
                    <a:pt x="102" y="1132"/>
                  </a:lnTo>
                  <a:lnTo>
                    <a:pt x="108" y="1125"/>
                  </a:lnTo>
                  <a:lnTo>
                    <a:pt x="113" y="1118"/>
                  </a:lnTo>
                  <a:lnTo>
                    <a:pt x="116" y="1109"/>
                  </a:lnTo>
                  <a:lnTo>
                    <a:pt x="117" y="1112"/>
                  </a:lnTo>
                  <a:lnTo>
                    <a:pt x="124" y="1097"/>
                  </a:lnTo>
                  <a:lnTo>
                    <a:pt x="127" y="1081"/>
                  </a:lnTo>
                  <a:lnTo>
                    <a:pt x="127" y="1066"/>
                  </a:lnTo>
                  <a:lnTo>
                    <a:pt x="123" y="1049"/>
                  </a:lnTo>
                  <a:lnTo>
                    <a:pt x="118" y="1035"/>
                  </a:lnTo>
                  <a:lnTo>
                    <a:pt x="113" y="1020"/>
                  </a:lnTo>
                  <a:lnTo>
                    <a:pt x="108" y="1006"/>
                  </a:lnTo>
                  <a:lnTo>
                    <a:pt x="106" y="992"/>
                  </a:lnTo>
                  <a:lnTo>
                    <a:pt x="102" y="982"/>
                  </a:lnTo>
                  <a:lnTo>
                    <a:pt x="97" y="972"/>
                  </a:lnTo>
                  <a:lnTo>
                    <a:pt x="92" y="961"/>
                  </a:lnTo>
                  <a:lnTo>
                    <a:pt x="86" y="949"/>
                  </a:lnTo>
                  <a:lnTo>
                    <a:pt x="93" y="944"/>
                  </a:lnTo>
                  <a:lnTo>
                    <a:pt x="100" y="938"/>
                  </a:lnTo>
                  <a:lnTo>
                    <a:pt x="107" y="933"/>
                  </a:lnTo>
                  <a:lnTo>
                    <a:pt x="113" y="928"/>
                  </a:lnTo>
                  <a:lnTo>
                    <a:pt x="117" y="922"/>
                  </a:lnTo>
                  <a:lnTo>
                    <a:pt x="120" y="915"/>
                  </a:lnTo>
                  <a:lnTo>
                    <a:pt x="121" y="906"/>
                  </a:lnTo>
                  <a:lnTo>
                    <a:pt x="118" y="893"/>
                  </a:lnTo>
                  <a:lnTo>
                    <a:pt x="110" y="874"/>
                  </a:lnTo>
                  <a:lnTo>
                    <a:pt x="109" y="875"/>
                  </a:lnTo>
                  <a:lnTo>
                    <a:pt x="106" y="868"/>
                  </a:lnTo>
                  <a:lnTo>
                    <a:pt x="101" y="862"/>
                  </a:lnTo>
                  <a:lnTo>
                    <a:pt x="97" y="855"/>
                  </a:lnTo>
                  <a:lnTo>
                    <a:pt x="91" y="849"/>
                  </a:lnTo>
                  <a:lnTo>
                    <a:pt x="85" y="842"/>
                  </a:lnTo>
                  <a:lnTo>
                    <a:pt x="78" y="837"/>
                  </a:lnTo>
                  <a:lnTo>
                    <a:pt x="71" y="831"/>
                  </a:lnTo>
                  <a:lnTo>
                    <a:pt x="63" y="825"/>
                  </a:lnTo>
                  <a:lnTo>
                    <a:pt x="61" y="785"/>
                  </a:lnTo>
                  <a:lnTo>
                    <a:pt x="54" y="694"/>
                  </a:lnTo>
                  <a:lnTo>
                    <a:pt x="48" y="600"/>
                  </a:lnTo>
                  <a:lnTo>
                    <a:pt x="45" y="549"/>
                  </a:lnTo>
                  <a:lnTo>
                    <a:pt x="48" y="540"/>
                  </a:lnTo>
                  <a:lnTo>
                    <a:pt x="52" y="531"/>
                  </a:lnTo>
                  <a:lnTo>
                    <a:pt x="53" y="520"/>
                  </a:lnTo>
                  <a:lnTo>
                    <a:pt x="53" y="509"/>
                  </a:lnTo>
                  <a:lnTo>
                    <a:pt x="49" y="503"/>
                  </a:lnTo>
                  <a:lnTo>
                    <a:pt x="47" y="499"/>
                  </a:lnTo>
                  <a:lnTo>
                    <a:pt x="42" y="493"/>
                  </a:lnTo>
                  <a:lnTo>
                    <a:pt x="38" y="489"/>
                  </a:lnTo>
                  <a:lnTo>
                    <a:pt x="41" y="456"/>
                  </a:lnTo>
                  <a:lnTo>
                    <a:pt x="42" y="425"/>
                  </a:lnTo>
                  <a:lnTo>
                    <a:pt x="41" y="393"/>
                  </a:lnTo>
                  <a:lnTo>
                    <a:pt x="38" y="362"/>
                  </a:lnTo>
                  <a:lnTo>
                    <a:pt x="28" y="334"/>
                  </a:lnTo>
                  <a:lnTo>
                    <a:pt x="24" y="303"/>
                  </a:lnTo>
                  <a:lnTo>
                    <a:pt x="22" y="271"/>
                  </a:lnTo>
                  <a:lnTo>
                    <a:pt x="18" y="240"/>
                  </a:lnTo>
                  <a:lnTo>
                    <a:pt x="17" y="216"/>
                  </a:lnTo>
                  <a:lnTo>
                    <a:pt x="13" y="187"/>
                  </a:lnTo>
                  <a:lnTo>
                    <a:pt x="11" y="156"/>
                  </a:lnTo>
                  <a:lnTo>
                    <a:pt x="11" y="123"/>
                  </a:lnTo>
                  <a:lnTo>
                    <a:pt x="9" y="113"/>
                  </a:lnTo>
                  <a:lnTo>
                    <a:pt x="7" y="104"/>
                  </a:lnTo>
                  <a:lnTo>
                    <a:pt x="5" y="95"/>
                  </a:lnTo>
                  <a:lnTo>
                    <a:pt x="4" y="83"/>
                  </a:lnTo>
                  <a:lnTo>
                    <a:pt x="8" y="78"/>
                  </a:lnTo>
                  <a:lnTo>
                    <a:pt x="5" y="70"/>
                  </a:lnTo>
                  <a:lnTo>
                    <a:pt x="1" y="60"/>
                  </a:lnTo>
                  <a:lnTo>
                    <a:pt x="0" y="51"/>
                  </a:lnTo>
                  <a:lnTo>
                    <a:pt x="15" y="49"/>
                  </a:lnTo>
                  <a:lnTo>
                    <a:pt x="31" y="47"/>
                  </a:lnTo>
                  <a:lnTo>
                    <a:pt x="48" y="46"/>
                  </a:lnTo>
                  <a:lnTo>
                    <a:pt x="65" y="46"/>
                  </a:lnTo>
                  <a:lnTo>
                    <a:pt x="84" y="47"/>
                  </a:lnTo>
                  <a:lnTo>
                    <a:pt x="100" y="47"/>
                  </a:lnTo>
                  <a:lnTo>
                    <a:pt x="116" y="47"/>
                  </a:lnTo>
                  <a:lnTo>
                    <a:pt x="131" y="47"/>
                  </a:lnTo>
                  <a:lnTo>
                    <a:pt x="133" y="48"/>
                  </a:lnTo>
                  <a:lnTo>
                    <a:pt x="135" y="50"/>
                  </a:lnTo>
                  <a:lnTo>
                    <a:pt x="135" y="54"/>
                  </a:lnTo>
                  <a:lnTo>
                    <a:pt x="135" y="55"/>
                  </a:lnTo>
                  <a:lnTo>
                    <a:pt x="135" y="55"/>
                  </a:lnTo>
                  <a:lnTo>
                    <a:pt x="131" y="73"/>
                  </a:lnTo>
                  <a:lnTo>
                    <a:pt x="124" y="88"/>
                  </a:lnTo>
                  <a:lnTo>
                    <a:pt x="115" y="101"/>
                  </a:lnTo>
                  <a:lnTo>
                    <a:pt x="103" y="111"/>
                  </a:lnTo>
                  <a:lnTo>
                    <a:pt x="97" y="110"/>
                  </a:lnTo>
                  <a:lnTo>
                    <a:pt x="90" y="110"/>
                  </a:lnTo>
                  <a:lnTo>
                    <a:pt x="84" y="112"/>
                  </a:lnTo>
                  <a:lnTo>
                    <a:pt x="78" y="116"/>
                  </a:lnTo>
                  <a:lnTo>
                    <a:pt x="75" y="123"/>
                  </a:lnTo>
                  <a:lnTo>
                    <a:pt x="69" y="128"/>
                  </a:lnTo>
                  <a:lnTo>
                    <a:pt x="65" y="135"/>
                  </a:lnTo>
                  <a:lnTo>
                    <a:pt x="67" y="146"/>
                  </a:lnTo>
                  <a:lnTo>
                    <a:pt x="69" y="151"/>
                  </a:lnTo>
                  <a:lnTo>
                    <a:pt x="73" y="156"/>
                  </a:lnTo>
                  <a:lnTo>
                    <a:pt x="79" y="161"/>
                  </a:lnTo>
                  <a:lnTo>
                    <a:pt x="86" y="165"/>
                  </a:lnTo>
                  <a:lnTo>
                    <a:pt x="93" y="166"/>
                  </a:lnTo>
                  <a:lnTo>
                    <a:pt x="100" y="165"/>
                  </a:lnTo>
                  <a:lnTo>
                    <a:pt x="107" y="163"/>
                  </a:lnTo>
                  <a:lnTo>
                    <a:pt x="115" y="161"/>
                  </a:lnTo>
                  <a:lnTo>
                    <a:pt x="116" y="157"/>
                  </a:lnTo>
                  <a:lnTo>
                    <a:pt x="118" y="156"/>
                  </a:lnTo>
                  <a:lnTo>
                    <a:pt x="118" y="155"/>
                  </a:lnTo>
                  <a:lnTo>
                    <a:pt x="117" y="151"/>
                  </a:lnTo>
                  <a:lnTo>
                    <a:pt x="130" y="142"/>
                  </a:lnTo>
                  <a:lnTo>
                    <a:pt x="142" y="132"/>
                  </a:lnTo>
                  <a:lnTo>
                    <a:pt x="152" y="120"/>
                  </a:lnTo>
                  <a:lnTo>
                    <a:pt x="160" y="106"/>
                  </a:lnTo>
                  <a:lnTo>
                    <a:pt x="167" y="92"/>
                  </a:lnTo>
                  <a:lnTo>
                    <a:pt x="173" y="75"/>
                  </a:lnTo>
                  <a:lnTo>
                    <a:pt x="176" y="58"/>
                  </a:lnTo>
                  <a:lnTo>
                    <a:pt x="178" y="41"/>
                  </a:lnTo>
                  <a:lnTo>
                    <a:pt x="188" y="37"/>
                  </a:lnTo>
                  <a:lnTo>
                    <a:pt x="198" y="36"/>
                  </a:lnTo>
                  <a:lnTo>
                    <a:pt x="208" y="35"/>
                  </a:lnTo>
                  <a:lnTo>
                    <a:pt x="219" y="35"/>
                  </a:lnTo>
                  <a:lnTo>
                    <a:pt x="229" y="36"/>
                  </a:lnTo>
                  <a:lnTo>
                    <a:pt x="241" y="36"/>
                  </a:lnTo>
                  <a:lnTo>
                    <a:pt x="252" y="36"/>
                  </a:lnTo>
                  <a:lnTo>
                    <a:pt x="263" y="34"/>
                  </a:lnTo>
                  <a:lnTo>
                    <a:pt x="326" y="31"/>
                  </a:lnTo>
                  <a:lnTo>
                    <a:pt x="324" y="42"/>
                  </a:lnTo>
                  <a:lnTo>
                    <a:pt x="320" y="52"/>
                  </a:lnTo>
                  <a:lnTo>
                    <a:pt x="316" y="62"/>
                  </a:lnTo>
                  <a:lnTo>
                    <a:pt x="311" y="71"/>
                  </a:lnTo>
                  <a:lnTo>
                    <a:pt x="305" y="80"/>
                  </a:lnTo>
                  <a:lnTo>
                    <a:pt x="298" y="88"/>
                  </a:lnTo>
                  <a:lnTo>
                    <a:pt x="292" y="96"/>
                  </a:lnTo>
                  <a:lnTo>
                    <a:pt x="283" y="103"/>
                  </a:lnTo>
                  <a:lnTo>
                    <a:pt x="275" y="103"/>
                  </a:lnTo>
                  <a:lnTo>
                    <a:pt x="267" y="105"/>
                  </a:lnTo>
                  <a:lnTo>
                    <a:pt x="260" y="109"/>
                  </a:lnTo>
                  <a:lnTo>
                    <a:pt x="255" y="115"/>
                  </a:lnTo>
                  <a:lnTo>
                    <a:pt x="251" y="125"/>
                  </a:lnTo>
                  <a:lnTo>
                    <a:pt x="253" y="134"/>
                  </a:lnTo>
                  <a:lnTo>
                    <a:pt x="259" y="143"/>
                  </a:lnTo>
                  <a:lnTo>
                    <a:pt x="265" y="151"/>
                  </a:lnTo>
                  <a:lnTo>
                    <a:pt x="271" y="154"/>
                  </a:lnTo>
                  <a:lnTo>
                    <a:pt x="277" y="155"/>
                  </a:lnTo>
                  <a:lnTo>
                    <a:pt x="283" y="155"/>
                  </a:lnTo>
                  <a:lnTo>
                    <a:pt x="289" y="152"/>
                  </a:lnTo>
                  <a:lnTo>
                    <a:pt x="295" y="150"/>
                  </a:lnTo>
                  <a:lnTo>
                    <a:pt x="301" y="147"/>
                  </a:lnTo>
                  <a:lnTo>
                    <a:pt x="305" y="143"/>
                  </a:lnTo>
                  <a:lnTo>
                    <a:pt x="309" y="141"/>
                  </a:lnTo>
                  <a:lnTo>
                    <a:pt x="312" y="133"/>
                  </a:lnTo>
                  <a:lnTo>
                    <a:pt x="317" y="126"/>
                  </a:lnTo>
                  <a:lnTo>
                    <a:pt x="322" y="120"/>
                  </a:lnTo>
                  <a:lnTo>
                    <a:pt x="327" y="113"/>
                  </a:lnTo>
                  <a:lnTo>
                    <a:pt x="333" y="108"/>
                  </a:lnTo>
                  <a:lnTo>
                    <a:pt x="338" y="102"/>
                  </a:lnTo>
                  <a:lnTo>
                    <a:pt x="342" y="95"/>
                  </a:lnTo>
                  <a:lnTo>
                    <a:pt x="346" y="87"/>
                  </a:lnTo>
                  <a:lnTo>
                    <a:pt x="350" y="80"/>
                  </a:lnTo>
                  <a:lnTo>
                    <a:pt x="355" y="73"/>
                  </a:lnTo>
                  <a:lnTo>
                    <a:pt x="358" y="64"/>
                  </a:lnTo>
                  <a:lnTo>
                    <a:pt x="363" y="56"/>
                  </a:lnTo>
                  <a:lnTo>
                    <a:pt x="367" y="48"/>
                  </a:lnTo>
                  <a:lnTo>
                    <a:pt x="371" y="39"/>
                  </a:lnTo>
                  <a:lnTo>
                    <a:pt x="377" y="32"/>
                  </a:lnTo>
                  <a:lnTo>
                    <a:pt x="383" y="25"/>
                  </a:lnTo>
                  <a:lnTo>
                    <a:pt x="512" y="21"/>
                  </a:lnTo>
                  <a:lnTo>
                    <a:pt x="519" y="18"/>
                  </a:lnTo>
                  <a:lnTo>
                    <a:pt x="527" y="17"/>
                  </a:lnTo>
                  <a:lnTo>
                    <a:pt x="536" y="16"/>
                  </a:lnTo>
                  <a:lnTo>
                    <a:pt x="544" y="16"/>
                  </a:lnTo>
                  <a:lnTo>
                    <a:pt x="545" y="23"/>
                  </a:lnTo>
                  <a:lnTo>
                    <a:pt x="543" y="29"/>
                  </a:lnTo>
                  <a:lnTo>
                    <a:pt x="540" y="36"/>
                  </a:lnTo>
                  <a:lnTo>
                    <a:pt x="537" y="43"/>
                  </a:lnTo>
                  <a:lnTo>
                    <a:pt x="530" y="51"/>
                  </a:lnTo>
                  <a:lnTo>
                    <a:pt x="523" y="60"/>
                  </a:lnTo>
                  <a:lnTo>
                    <a:pt x="517" y="70"/>
                  </a:lnTo>
                  <a:lnTo>
                    <a:pt x="510" y="79"/>
                  </a:lnTo>
                  <a:lnTo>
                    <a:pt x="502" y="86"/>
                  </a:lnTo>
                  <a:lnTo>
                    <a:pt x="491" y="92"/>
                  </a:lnTo>
                  <a:lnTo>
                    <a:pt x="481" y="95"/>
                  </a:lnTo>
                  <a:lnTo>
                    <a:pt x="468" y="95"/>
                  </a:lnTo>
                  <a:lnTo>
                    <a:pt x="461" y="101"/>
                  </a:lnTo>
                  <a:lnTo>
                    <a:pt x="457" y="109"/>
                  </a:lnTo>
                  <a:lnTo>
                    <a:pt x="455" y="118"/>
                  </a:lnTo>
                  <a:lnTo>
                    <a:pt x="455" y="128"/>
                  </a:lnTo>
                  <a:lnTo>
                    <a:pt x="460" y="134"/>
                  </a:lnTo>
                  <a:lnTo>
                    <a:pt x="466" y="139"/>
                  </a:lnTo>
                  <a:lnTo>
                    <a:pt x="472" y="141"/>
                  </a:lnTo>
                  <a:lnTo>
                    <a:pt x="477" y="142"/>
                  </a:lnTo>
                  <a:lnTo>
                    <a:pt x="483" y="143"/>
                  </a:lnTo>
                  <a:lnTo>
                    <a:pt x="490" y="142"/>
                  </a:lnTo>
                  <a:lnTo>
                    <a:pt x="497" y="141"/>
                  </a:lnTo>
                  <a:lnTo>
                    <a:pt x="504" y="139"/>
                  </a:lnTo>
                  <a:lnTo>
                    <a:pt x="510" y="131"/>
                  </a:lnTo>
                  <a:lnTo>
                    <a:pt x="517" y="124"/>
                  </a:lnTo>
                  <a:lnTo>
                    <a:pt x="526" y="117"/>
                  </a:lnTo>
                  <a:lnTo>
                    <a:pt x="534" y="110"/>
                  </a:lnTo>
                  <a:lnTo>
                    <a:pt x="543" y="103"/>
                  </a:lnTo>
                  <a:lnTo>
                    <a:pt x="551" y="96"/>
                  </a:lnTo>
                  <a:lnTo>
                    <a:pt x="558" y="88"/>
                  </a:lnTo>
                  <a:lnTo>
                    <a:pt x="564" y="79"/>
                  </a:lnTo>
                  <a:lnTo>
                    <a:pt x="573" y="64"/>
                  </a:lnTo>
                  <a:lnTo>
                    <a:pt x="580" y="47"/>
                  </a:lnTo>
                  <a:lnTo>
                    <a:pt x="587" y="29"/>
                  </a:lnTo>
                  <a:lnTo>
                    <a:pt x="592" y="11"/>
                  </a:lnTo>
                  <a:lnTo>
                    <a:pt x="601" y="10"/>
                  </a:lnTo>
                  <a:lnTo>
                    <a:pt x="610" y="10"/>
                  </a:lnTo>
                  <a:lnTo>
                    <a:pt x="619" y="10"/>
                  </a:lnTo>
                  <a:lnTo>
                    <a:pt x="627" y="9"/>
                  </a:lnTo>
                  <a:lnTo>
                    <a:pt x="637" y="10"/>
                  </a:lnTo>
                  <a:lnTo>
                    <a:pt x="645" y="10"/>
                  </a:lnTo>
                  <a:lnTo>
                    <a:pt x="654" y="10"/>
                  </a:lnTo>
                  <a:lnTo>
                    <a:pt x="662" y="11"/>
                  </a:lnTo>
                  <a:lnTo>
                    <a:pt x="745" y="9"/>
                  </a:lnTo>
                  <a:lnTo>
                    <a:pt x="743" y="19"/>
                  </a:lnTo>
                  <a:lnTo>
                    <a:pt x="739" y="28"/>
                  </a:lnTo>
                  <a:lnTo>
                    <a:pt x="735" y="37"/>
                  </a:lnTo>
                  <a:lnTo>
                    <a:pt x="730" y="47"/>
                  </a:lnTo>
                  <a:lnTo>
                    <a:pt x="724" y="56"/>
                  </a:lnTo>
                  <a:lnTo>
                    <a:pt x="717" y="64"/>
                  </a:lnTo>
                  <a:lnTo>
                    <a:pt x="710" y="72"/>
                  </a:lnTo>
                  <a:lnTo>
                    <a:pt x="703" y="79"/>
                  </a:lnTo>
                  <a:lnTo>
                    <a:pt x="695" y="75"/>
                  </a:lnTo>
                  <a:lnTo>
                    <a:pt x="687" y="75"/>
                  </a:lnTo>
                  <a:lnTo>
                    <a:pt x="679" y="79"/>
                  </a:lnTo>
                  <a:lnTo>
                    <a:pt x="671" y="80"/>
                  </a:lnTo>
                  <a:lnTo>
                    <a:pt x="667" y="89"/>
                  </a:lnTo>
                  <a:lnTo>
                    <a:pt x="663" y="97"/>
                  </a:lnTo>
                  <a:lnTo>
                    <a:pt x="662" y="108"/>
                  </a:lnTo>
                  <a:lnTo>
                    <a:pt x="662" y="118"/>
                  </a:lnTo>
                  <a:lnTo>
                    <a:pt x="665" y="123"/>
                  </a:lnTo>
                  <a:lnTo>
                    <a:pt x="670" y="127"/>
                  </a:lnTo>
                  <a:lnTo>
                    <a:pt x="675" y="129"/>
                  </a:lnTo>
                  <a:lnTo>
                    <a:pt x="682" y="132"/>
                  </a:lnTo>
                  <a:lnTo>
                    <a:pt x="687" y="134"/>
                  </a:lnTo>
                  <a:lnTo>
                    <a:pt x="694" y="134"/>
                  </a:lnTo>
                  <a:lnTo>
                    <a:pt x="700" y="134"/>
                  </a:lnTo>
                  <a:lnTo>
                    <a:pt x="707" y="133"/>
                  </a:lnTo>
                  <a:lnTo>
                    <a:pt x="713" y="127"/>
                  </a:lnTo>
                  <a:lnTo>
                    <a:pt x="714" y="119"/>
                  </a:lnTo>
                  <a:lnTo>
                    <a:pt x="716" y="112"/>
                  </a:lnTo>
                  <a:lnTo>
                    <a:pt x="725" y="109"/>
                  </a:lnTo>
                  <a:lnTo>
                    <a:pt x="735" y="101"/>
                  </a:lnTo>
                  <a:lnTo>
                    <a:pt x="744" y="93"/>
                  </a:lnTo>
                  <a:lnTo>
                    <a:pt x="752" y="85"/>
                  </a:lnTo>
                  <a:lnTo>
                    <a:pt x="760" y="75"/>
                  </a:lnTo>
                  <a:lnTo>
                    <a:pt x="766" y="65"/>
                  </a:lnTo>
                  <a:lnTo>
                    <a:pt x="773" y="55"/>
                  </a:lnTo>
                  <a:lnTo>
                    <a:pt x="776" y="44"/>
                  </a:lnTo>
                  <a:lnTo>
                    <a:pt x="780" y="33"/>
                  </a:lnTo>
                  <a:lnTo>
                    <a:pt x="780" y="34"/>
                  </a:lnTo>
                  <a:lnTo>
                    <a:pt x="781" y="34"/>
                  </a:lnTo>
                  <a:lnTo>
                    <a:pt x="781" y="34"/>
                  </a:lnTo>
                  <a:lnTo>
                    <a:pt x="782" y="35"/>
                  </a:lnTo>
                  <a:lnTo>
                    <a:pt x="783" y="27"/>
                  </a:lnTo>
                  <a:lnTo>
                    <a:pt x="785" y="20"/>
                  </a:lnTo>
                  <a:lnTo>
                    <a:pt x="788" y="13"/>
                  </a:lnTo>
                  <a:lnTo>
                    <a:pt x="792" y="9"/>
                  </a:lnTo>
                  <a:lnTo>
                    <a:pt x="811" y="8"/>
                  </a:lnTo>
                  <a:lnTo>
                    <a:pt x="828" y="6"/>
                  </a:lnTo>
                  <a:lnTo>
                    <a:pt x="844" y="5"/>
                  </a:lnTo>
                  <a:lnTo>
                    <a:pt x="860" y="5"/>
                  </a:lnTo>
                  <a:lnTo>
                    <a:pt x="877" y="6"/>
                  </a:lnTo>
                  <a:lnTo>
                    <a:pt x="893" y="6"/>
                  </a:lnTo>
                  <a:lnTo>
                    <a:pt x="910" y="6"/>
                  </a:lnTo>
                  <a:lnTo>
                    <a:pt x="927" y="6"/>
                  </a:lnTo>
                  <a:lnTo>
                    <a:pt x="925" y="13"/>
                  </a:lnTo>
                  <a:lnTo>
                    <a:pt x="923" y="21"/>
                  </a:lnTo>
                  <a:lnTo>
                    <a:pt x="919" y="31"/>
                  </a:lnTo>
                  <a:lnTo>
                    <a:pt x="915" y="37"/>
                  </a:lnTo>
                  <a:lnTo>
                    <a:pt x="909" y="44"/>
                  </a:lnTo>
                  <a:lnTo>
                    <a:pt x="902" y="52"/>
                  </a:lnTo>
                  <a:lnTo>
                    <a:pt x="895" y="60"/>
                  </a:lnTo>
                  <a:lnTo>
                    <a:pt x="887" y="67"/>
                  </a:lnTo>
                  <a:lnTo>
                    <a:pt x="878" y="73"/>
                  </a:lnTo>
                  <a:lnTo>
                    <a:pt x="867" y="79"/>
                  </a:lnTo>
                  <a:lnTo>
                    <a:pt x="857" y="81"/>
                  </a:lnTo>
                  <a:lnTo>
                    <a:pt x="845" y="82"/>
                  </a:lnTo>
                  <a:lnTo>
                    <a:pt x="841" y="88"/>
                  </a:lnTo>
                  <a:lnTo>
                    <a:pt x="838" y="94"/>
                  </a:lnTo>
                  <a:lnTo>
                    <a:pt x="837" y="101"/>
                  </a:lnTo>
                  <a:lnTo>
                    <a:pt x="837" y="109"/>
                  </a:lnTo>
                  <a:lnTo>
                    <a:pt x="841" y="116"/>
                  </a:lnTo>
                  <a:lnTo>
                    <a:pt x="845" y="121"/>
                  </a:lnTo>
                  <a:lnTo>
                    <a:pt x="851" y="126"/>
                  </a:lnTo>
                  <a:lnTo>
                    <a:pt x="859" y="128"/>
                  </a:lnTo>
                  <a:lnTo>
                    <a:pt x="864" y="128"/>
                  </a:lnTo>
                  <a:lnTo>
                    <a:pt x="868" y="128"/>
                  </a:lnTo>
                  <a:lnTo>
                    <a:pt x="874" y="127"/>
                  </a:lnTo>
                  <a:lnTo>
                    <a:pt x="879" y="126"/>
                  </a:lnTo>
                  <a:lnTo>
                    <a:pt x="883" y="125"/>
                  </a:lnTo>
                  <a:lnTo>
                    <a:pt x="887" y="123"/>
                  </a:lnTo>
                  <a:lnTo>
                    <a:pt x="890" y="120"/>
                  </a:lnTo>
                  <a:lnTo>
                    <a:pt x="894" y="117"/>
                  </a:lnTo>
                  <a:lnTo>
                    <a:pt x="896" y="109"/>
                  </a:lnTo>
                  <a:lnTo>
                    <a:pt x="903" y="103"/>
                  </a:lnTo>
                  <a:lnTo>
                    <a:pt x="911" y="97"/>
                  </a:lnTo>
                  <a:lnTo>
                    <a:pt x="919" y="93"/>
                  </a:lnTo>
                  <a:lnTo>
                    <a:pt x="930" y="83"/>
                  </a:lnTo>
                  <a:lnTo>
                    <a:pt x="940" y="74"/>
                  </a:lnTo>
                  <a:lnTo>
                    <a:pt x="948" y="64"/>
                  </a:lnTo>
                  <a:lnTo>
                    <a:pt x="956" y="52"/>
                  </a:lnTo>
                  <a:lnTo>
                    <a:pt x="962" y="41"/>
                  </a:lnTo>
                  <a:lnTo>
                    <a:pt x="968" y="29"/>
                  </a:lnTo>
                  <a:lnTo>
                    <a:pt x="972" y="17"/>
                  </a:lnTo>
                  <a:lnTo>
                    <a:pt x="976" y="5"/>
                  </a:lnTo>
                  <a:lnTo>
                    <a:pt x="992" y="4"/>
                  </a:lnTo>
                  <a:lnTo>
                    <a:pt x="1008" y="4"/>
                  </a:lnTo>
                  <a:lnTo>
                    <a:pt x="1024" y="4"/>
                  </a:lnTo>
                  <a:lnTo>
                    <a:pt x="1040" y="3"/>
                  </a:lnTo>
                  <a:lnTo>
                    <a:pt x="1057" y="4"/>
                  </a:lnTo>
                  <a:lnTo>
                    <a:pt x="1073" y="4"/>
                  </a:lnTo>
                  <a:lnTo>
                    <a:pt x="1089" y="4"/>
                  </a:lnTo>
                  <a:lnTo>
                    <a:pt x="1104" y="5"/>
                  </a:lnTo>
                  <a:lnTo>
                    <a:pt x="1111" y="4"/>
                  </a:lnTo>
                  <a:lnTo>
                    <a:pt x="1119" y="3"/>
                  </a:lnTo>
                  <a:lnTo>
                    <a:pt x="1127" y="3"/>
                  </a:lnTo>
                  <a:lnTo>
                    <a:pt x="1136" y="3"/>
                  </a:lnTo>
                  <a:lnTo>
                    <a:pt x="1135" y="12"/>
                  </a:lnTo>
                  <a:lnTo>
                    <a:pt x="1132" y="21"/>
                  </a:lnTo>
                  <a:lnTo>
                    <a:pt x="1125" y="29"/>
                  </a:lnTo>
                  <a:lnTo>
                    <a:pt x="1119" y="37"/>
                  </a:lnTo>
                  <a:lnTo>
                    <a:pt x="1111" y="43"/>
                  </a:lnTo>
                  <a:lnTo>
                    <a:pt x="1102" y="49"/>
                  </a:lnTo>
                  <a:lnTo>
                    <a:pt x="1090" y="52"/>
                  </a:lnTo>
                  <a:lnTo>
                    <a:pt x="1080" y="57"/>
                  </a:lnTo>
                  <a:lnTo>
                    <a:pt x="1070" y="63"/>
                  </a:lnTo>
                  <a:lnTo>
                    <a:pt x="1062" y="70"/>
                  </a:lnTo>
                  <a:lnTo>
                    <a:pt x="1057" y="78"/>
                  </a:lnTo>
                  <a:lnTo>
                    <a:pt x="1055" y="89"/>
                  </a:lnTo>
                  <a:lnTo>
                    <a:pt x="1054" y="89"/>
                  </a:lnTo>
                  <a:lnTo>
                    <a:pt x="1054" y="92"/>
                  </a:lnTo>
                  <a:lnTo>
                    <a:pt x="1057" y="96"/>
                  </a:lnTo>
                  <a:lnTo>
                    <a:pt x="1060" y="101"/>
                  </a:lnTo>
                  <a:lnTo>
                    <a:pt x="1063" y="105"/>
                  </a:lnTo>
                  <a:lnTo>
                    <a:pt x="1072" y="109"/>
                  </a:lnTo>
                  <a:lnTo>
                    <a:pt x="1080" y="112"/>
                  </a:lnTo>
                  <a:lnTo>
                    <a:pt x="1088" y="112"/>
                  </a:lnTo>
                  <a:lnTo>
                    <a:pt x="1097" y="110"/>
                  </a:lnTo>
                  <a:lnTo>
                    <a:pt x="1103" y="108"/>
                  </a:lnTo>
                  <a:lnTo>
                    <a:pt x="1108" y="104"/>
                  </a:lnTo>
                  <a:lnTo>
                    <a:pt x="1113" y="100"/>
                  </a:lnTo>
                  <a:lnTo>
                    <a:pt x="1117" y="93"/>
                  </a:lnTo>
                  <a:lnTo>
                    <a:pt x="1120" y="87"/>
                  </a:lnTo>
                  <a:lnTo>
                    <a:pt x="1123" y="81"/>
                  </a:lnTo>
                  <a:lnTo>
                    <a:pt x="1127" y="77"/>
                  </a:lnTo>
                  <a:lnTo>
                    <a:pt x="1132" y="73"/>
                  </a:lnTo>
                  <a:lnTo>
                    <a:pt x="1143" y="66"/>
                  </a:lnTo>
                  <a:lnTo>
                    <a:pt x="1152" y="58"/>
                  </a:lnTo>
                  <a:lnTo>
                    <a:pt x="1162" y="50"/>
                  </a:lnTo>
                  <a:lnTo>
                    <a:pt x="1168" y="41"/>
                  </a:lnTo>
                  <a:lnTo>
                    <a:pt x="1175" y="32"/>
                  </a:lnTo>
                  <a:lnTo>
                    <a:pt x="1181" y="21"/>
                  </a:lnTo>
                  <a:lnTo>
                    <a:pt x="1187" y="11"/>
                  </a:lnTo>
                  <a:lnTo>
                    <a:pt x="1192" y="0"/>
                  </a:lnTo>
                  <a:lnTo>
                    <a:pt x="1210" y="0"/>
                  </a:lnTo>
                  <a:lnTo>
                    <a:pt x="1228" y="0"/>
                  </a:lnTo>
                  <a:lnTo>
                    <a:pt x="1246" y="0"/>
                  </a:lnTo>
                  <a:lnTo>
                    <a:pt x="1264" y="1"/>
                  </a:lnTo>
                  <a:lnTo>
                    <a:pt x="1283" y="1"/>
                  </a:lnTo>
                  <a:lnTo>
                    <a:pt x="1300" y="2"/>
                  </a:lnTo>
                  <a:lnTo>
                    <a:pt x="1318" y="1"/>
                  </a:lnTo>
                  <a:lnTo>
                    <a:pt x="1337" y="1"/>
                  </a:lnTo>
                  <a:lnTo>
                    <a:pt x="1333" y="9"/>
                  </a:lnTo>
                  <a:lnTo>
                    <a:pt x="1330" y="17"/>
                  </a:lnTo>
                  <a:lnTo>
                    <a:pt x="1325" y="25"/>
                  </a:lnTo>
                  <a:lnTo>
                    <a:pt x="1321" y="33"/>
                  </a:lnTo>
                  <a:lnTo>
                    <a:pt x="1315" y="41"/>
                  </a:lnTo>
                  <a:lnTo>
                    <a:pt x="1308" y="48"/>
                  </a:lnTo>
                  <a:lnTo>
                    <a:pt x="1301" y="54"/>
                  </a:lnTo>
                  <a:lnTo>
                    <a:pt x="1293" y="58"/>
                  </a:lnTo>
                  <a:lnTo>
                    <a:pt x="1284" y="57"/>
                  </a:lnTo>
                  <a:lnTo>
                    <a:pt x="1275" y="58"/>
                  </a:lnTo>
                  <a:lnTo>
                    <a:pt x="1267" y="62"/>
                  </a:lnTo>
                  <a:lnTo>
                    <a:pt x="1261" y="67"/>
                  </a:lnTo>
                  <a:lnTo>
                    <a:pt x="1257" y="72"/>
                  </a:lnTo>
                  <a:lnTo>
                    <a:pt x="1256" y="78"/>
                  </a:lnTo>
                  <a:lnTo>
                    <a:pt x="1256" y="83"/>
                  </a:lnTo>
                  <a:lnTo>
                    <a:pt x="1256" y="90"/>
                  </a:lnTo>
                  <a:lnTo>
                    <a:pt x="1261" y="96"/>
                  </a:lnTo>
                  <a:lnTo>
                    <a:pt x="1267" y="102"/>
                  </a:lnTo>
                  <a:lnTo>
                    <a:pt x="1272" y="108"/>
                  </a:lnTo>
                  <a:lnTo>
                    <a:pt x="1280" y="110"/>
                  </a:lnTo>
                  <a:lnTo>
                    <a:pt x="1290" y="109"/>
                  </a:lnTo>
                  <a:lnTo>
                    <a:pt x="1299" y="108"/>
                  </a:lnTo>
                  <a:lnTo>
                    <a:pt x="1306" y="104"/>
                  </a:lnTo>
                  <a:lnTo>
                    <a:pt x="1312" y="100"/>
                  </a:lnTo>
                  <a:lnTo>
                    <a:pt x="1317" y="95"/>
                  </a:lnTo>
                  <a:lnTo>
                    <a:pt x="1323" y="89"/>
                  </a:lnTo>
                  <a:lnTo>
                    <a:pt x="1328" y="83"/>
                  </a:lnTo>
                  <a:lnTo>
                    <a:pt x="1332" y="78"/>
                  </a:lnTo>
                  <a:lnTo>
                    <a:pt x="1340" y="69"/>
                  </a:lnTo>
                  <a:lnTo>
                    <a:pt x="1350" y="60"/>
                  </a:lnTo>
                  <a:lnTo>
                    <a:pt x="1358" y="51"/>
                  </a:lnTo>
                  <a:lnTo>
                    <a:pt x="1366" y="43"/>
                  </a:lnTo>
                  <a:lnTo>
                    <a:pt x="1373" y="34"/>
                  </a:lnTo>
                  <a:lnTo>
                    <a:pt x="1380" y="24"/>
                  </a:lnTo>
                  <a:lnTo>
                    <a:pt x="1384" y="12"/>
                  </a:lnTo>
                  <a:lnTo>
                    <a:pt x="1388" y="0"/>
                  </a:lnTo>
                  <a:lnTo>
                    <a:pt x="1457" y="2"/>
                  </a:lnTo>
                  <a:lnTo>
                    <a:pt x="1444" y="67"/>
                  </a:lnTo>
                  <a:lnTo>
                    <a:pt x="1436" y="141"/>
                  </a:lnTo>
                  <a:lnTo>
                    <a:pt x="1433" y="224"/>
                  </a:lnTo>
                  <a:lnTo>
                    <a:pt x="1433" y="316"/>
                  </a:lnTo>
                  <a:lnTo>
                    <a:pt x="1436" y="415"/>
                  </a:lnTo>
                  <a:lnTo>
                    <a:pt x="1441" y="523"/>
                  </a:lnTo>
                  <a:lnTo>
                    <a:pt x="1449" y="639"/>
                  </a:lnTo>
                  <a:lnTo>
                    <a:pt x="1457" y="764"/>
                  </a:lnTo>
                  <a:lnTo>
                    <a:pt x="1468" y="908"/>
                  </a:lnTo>
                  <a:lnTo>
                    <a:pt x="1486" y="1074"/>
                  </a:lnTo>
                  <a:lnTo>
                    <a:pt x="1505" y="1251"/>
                  </a:lnTo>
                  <a:lnTo>
                    <a:pt x="1526" y="1428"/>
                  </a:lnTo>
                  <a:lnTo>
                    <a:pt x="1548" y="1592"/>
                  </a:lnTo>
                  <a:lnTo>
                    <a:pt x="1570" y="1734"/>
                  </a:lnTo>
                  <a:lnTo>
                    <a:pt x="1588" y="1841"/>
                  </a:lnTo>
                  <a:lnTo>
                    <a:pt x="1605" y="1902"/>
                  </a:lnTo>
                  <a:close/>
                </a:path>
              </a:pathLst>
            </a:custGeom>
            <a:solidFill>
              <a:srgbClr val="F4EF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smtClean="0"/>
            </a:p>
            <a:p>
              <a:pPr algn="ctr"/>
              <a:r>
                <a:rPr lang="en-US" sz="1400" b="1" dirty="0" smtClean="0"/>
                <a:t>Report Medication Errors per SCL Regulation!</a:t>
              </a:r>
              <a:endParaRPr lang="en-US" sz="1400" b="1" dirty="0"/>
            </a:p>
          </p:txBody>
        </p:sp>
        <p:sp>
          <p:nvSpPr>
            <p:cNvPr id="23" name="Freeform 20"/>
            <p:cNvSpPr>
              <a:spLocks/>
            </p:cNvSpPr>
            <p:nvPr>
              <p:custDataLst>
                <p:tags r:id="rId21"/>
              </p:custDataLst>
            </p:nvPr>
          </p:nvSpPr>
          <p:spPr bwMode="auto">
            <a:xfrm>
              <a:off x="4053" y="2170"/>
              <a:ext cx="31" cy="115"/>
            </a:xfrm>
            <a:custGeom>
              <a:avLst/>
              <a:gdLst>
                <a:gd name="T0" fmla="*/ 44 w 61"/>
                <a:gd name="T1" fmla="*/ 19 h 229"/>
                <a:gd name="T2" fmla="*/ 48 w 61"/>
                <a:gd name="T3" fmla="*/ 65 h 229"/>
                <a:gd name="T4" fmla="*/ 54 w 61"/>
                <a:gd name="T5" fmla="*/ 127 h 229"/>
                <a:gd name="T6" fmla="*/ 59 w 61"/>
                <a:gd name="T7" fmla="*/ 188 h 229"/>
                <a:gd name="T8" fmla="*/ 61 w 61"/>
                <a:gd name="T9" fmla="*/ 229 h 229"/>
                <a:gd name="T10" fmla="*/ 56 w 61"/>
                <a:gd name="T11" fmla="*/ 224 h 229"/>
                <a:gd name="T12" fmla="*/ 52 w 61"/>
                <a:gd name="T13" fmla="*/ 221 h 229"/>
                <a:gd name="T14" fmla="*/ 47 w 61"/>
                <a:gd name="T15" fmla="*/ 219 h 229"/>
                <a:gd name="T16" fmla="*/ 42 w 61"/>
                <a:gd name="T17" fmla="*/ 215 h 229"/>
                <a:gd name="T18" fmla="*/ 37 w 61"/>
                <a:gd name="T19" fmla="*/ 213 h 229"/>
                <a:gd name="T20" fmla="*/ 31 w 61"/>
                <a:gd name="T21" fmla="*/ 211 h 229"/>
                <a:gd name="T22" fmla="*/ 25 w 61"/>
                <a:gd name="T23" fmla="*/ 208 h 229"/>
                <a:gd name="T24" fmla="*/ 19 w 61"/>
                <a:gd name="T25" fmla="*/ 206 h 229"/>
                <a:gd name="T26" fmla="*/ 15 w 61"/>
                <a:gd name="T27" fmla="*/ 176 h 229"/>
                <a:gd name="T28" fmla="*/ 9 w 61"/>
                <a:gd name="T29" fmla="*/ 120 h 229"/>
                <a:gd name="T30" fmla="*/ 3 w 61"/>
                <a:gd name="T31" fmla="*/ 58 h 229"/>
                <a:gd name="T32" fmla="*/ 0 w 61"/>
                <a:gd name="T33" fmla="*/ 9 h 229"/>
                <a:gd name="T34" fmla="*/ 4 w 61"/>
                <a:gd name="T35" fmla="*/ 0 h 229"/>
                <a:gd name="T36" fmla="*/ 12 w 61"/>
                <a:gd name="T37" fmla="*/ 0 h 229"/>
                <a:gd name="T38" fmla="*/ 23 w 61"/>
                <a:gd name="T39" fmla="*/ 5 h 229"/>
                <a:gd name="T40" fmla="*/ 32 w 61"/>
                <a:gd name="T41" fmla="*/ 8 h 229"/>
                <a:gd name="T42" fmla="*/ 44 w 61"/>
                <a:gd name="T43" fmla="*/ 19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1" h="229">
                  <a:moveTo>
                    <a:pt x="44" y="19"/>
                  </a:moveTo>
                  <a:lnTo>
                    <a:pt x="48" y="65"/>
                  </a:lnTo>
                  <a:lnTo>
                    <a:pt x="54" y="127"/>
                  </a:lnTo>
                  <a:lnTo>
                    <a:pt x="59" y="188"/>
                  </a:lnTo>
                  <a:lnTo>
                    <a:pt x="61" y="229"/>
                  </a:lnTo>
                  <a:lnTo>
                    <a:pt x="56" y="224"/>
                  </a:lnTo>
                  <a:lnTo>
                    <a:pt x="52" y="221"/>
                  </a:lnTo>
                  <a:lnTo>
                    <a:pt x="47" y="219"/>
                  </a:lnTo>
                  <a:lnTo>
                    <a:pt x="42" y="215"/>
                  </a:lnTo>
                  <a:lnTo>
                    <a:pt x="37" y="213"/>
                  </a:lnTo>
                  <a:lnTo>
                    <a:pt x="31" y="211"/>
                  </a:lnTo>
                  <a:lnTo>
                    <a:pt x="25" y="208"/>
                  </a:lnTo>
                  <a:lnTo>
                    <a:pt x="19" y="206"/>
                  </a:lnTo>
                  <a:lnTo>
                    <a:pt x="15" y="176"/>
                  </a:lnTo>
                  <a:lnTo>
                    <a:pt x="9" y="120"/>
                  </a:lnTo>
                  <a:lnTo>
                    <a:pt x="3" y="58"/>
                  </a:lnTo>
                  <a:lnTo>
                    <a:pt x="0" y="9"/>
                  </a:lnTo>
                  <a:lnTo>
                    <a:pt x="4" y="0"/>
                  </a:lnTo>
                  <a:lnTo>
                    <a:pt x="12" y="0"/>
                  </a:lnTo>
                  <a:lnTo>
                    <a:pt x="23" y="5"/>
                  </a:lnTo>
                  <a:lnTo>
                    <a:pt x="32" y="8"/>
                  </a:lnTo>
                  <a:lnTo>
                    <a:pt x="44" y="19"/>
                  </a:lnTo>
                  <a:close/>
                </a:path>
              </a:pathLst>
            </a:custGeom>
            <a:solidFill>
              <a:srgbClr val="F4EF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21"/>
            <p:cNvSpPr>
              <a:spLocks/>
            </p:cNvSpPr>
            <p:nvPr>
              <p:custDataLst>
                <p:tags r:id="rId22"/>
              </p:custDataLst>
            </p:nvPr>
          </p:nvSpPr>
          <p:spPr bwMode="auto">
            <a:xfrm>
              <a:off x="4023" y="2182"/>
              <a:ext cx="32" cy="90"/>
            </a:xfrm>
            <a:custGeom>
              <a:avLst/>
              <a:gdLst>
                <a:gd name="T0" fmla="*/ 45 w 63"/>
                <a:gd name="T1" fmla="*/ 20 h 181"/>
                <a:gd name="T2" fmla="*/ 48 w 63"/>
                <a:gd name="T3" fmla="*/ 46 h 181"/>
                <a:gd name="T4" fmla="*/ 53 w 63"/>
                <a:gd name="T5" fmla="*/ 98 h 181"/>
                <a:gd name="T6" fmla="*/ 58 w 63"/>
                <a:gd name="T7" fmla="*/ 150 h 181"/>
                <a:gd name="T8" fmla="*/ 63 w 63"/>
                <a:gd name="T9" fmla="*/ 176 h 181"/>
                <a:gd name="T10" fmla="*/ 63 w 63"/>
                <a:gd name="T11" fmla="*/ 181 h 181"/>
                <a:gd name="T12" fmla="*/ 57 w 63"/>
                <a:gd name="T13" fmla="*/ 177 h 181"/>
                <a:gd name="T14" fmla="*/ 51 w 63"/>
                <a:gd name="T15" fmla="*/ 175 h 181"/>
                <a:gd name="T16" fmla="*/ 46 w 63"/>
                <a:gd name="T17" fmla="*/ 172 h 181"/>
                <a:gd name="T18" fmla="*/ 40 w 63"/>
                <a:gd name="T19" fmla="*/ 168 h 181"/>
                <a:gd name="T20" fmla="*/ 34 w 63"/>
                <a:gd name="T21" fmla="*/ 166 h 181"/>
                <a:gd name="T22" fmla="*/ 28 w 63"/>
                <a:gd name="T23" fmla="*/ 164 h 181"/>
                <a:gd name="T24" fmla="*/ 23 w 63"/>
                <a:gd name="T25" fmla="*/ 161 h 181"/>
                <a:gd name="T26" fmla="*/ 17 w 63"/>
                <a:gd name="T27" fmla="*/ 159 h 181"/>
                <a:gd name="T28" fmla="*/ 11 w 63"/>
                <a:gd name="T29" fmla="*/ 134 h 181"/>
                <a:gd name="T30" fmla="*/ 8 w 63"/>
                <a:gd name="T31" fmla="*/ 95 h 181"/>
                <a:gd name="T32" fmla="*/ 4 w 63"/>
                <a:gd name="T33" fmla="*/ 57 h 181"/>
                <a:gd name="T34" fmla="*/ 2 w 63"/>
                <a:gd name="T35" fmla="*/ 34 h 181"/>
                <a:gd name="T36" fmla="*/ 3 w 63"/>
                <a:gd name="T37" fmla="*/ 24 h 181"/>
                <a:gd name="T38" fmla="*/ 0 w 63"/>
                <a:gd name="T39" fmla="*/ 15 h 181"/>
                <a:gd name="T40" fmla="*/ 0 w 63"/>
                <a:gd name="T41" fmla="*/ 9 h 181"/>
                <a:gd name="T42" fmla="*/ 8 w 63"/>
                <a:gd name="T43" fmla="*/ 6 h 181"/>
                <a:gd name="T44" fmla="*/ 11 w 63"/>
                <a:gd name="T45" fmla="*/ 0 h 181"/>
                <a:gd name="T46" fmla="*/ 17 w 63"/>
                <a:gd name="T47" fmla="*/ 0 h 181"/>
                <a:gd name="T48" fmla="*/ 24 w 63"/>
                <a:gd name="T49" fmla="*/ 1 h 181"/>
                <a:gd name="T50" fmla="*/ 30 w 63"/>
                <a:gd name="T51" fmla="*/ 4 h 181"/>
                <a:gd name="T52" fmla="*/ 45 w 63"/>
                <a:gd name="T53" fmla="*/ 2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3" h="181">
                  <a:moveTo>
                    <a:pt x="45" y="20"/>
                  </a:moveTo>
                  <a:lnTo>
                    <a:pt x="48" y="46"/>
                  </a:lnTo>
                  <a:lnTo>
                    <a:pt x="53" y="98"/>
                  </a:lnTo>
                  <a:lnTo>
                    <a:pt x="58" y="150"/>
                  </a:lnTo>
                  <a:lnTo>
                    <a:pt x="63" y="176"/>
                  </a:lnTo>
                  <a:lnTo>
                    <a:pt x="63" y="181"/>
                  </a:lnTo>
                  <a:lnTo>
                    <a:pt x="57" y="177"/>
                  </a:lnTo>
                  <a:lnTo>
                    <a:pt x="51" y="175"/>
                  </a:lnTo>
                  <a:lnTo>
                    <a:pt x="46" y="172"/>
                  </a:lnTo>
                  <a:lnTo>
                    <a:pt x="40" y="168"/>
                  </a:lnTo>
                  <a:lnTo>
                    <a:pt x="34" y="166"/>
                  </a:lnTo>
                  <a:lnTo>
                    <a:pt x="28" y="164"/>
                  </a:lnTo>
                  <a:lnTo>
                    <a:pt x="23" y="161"/>
                  </a:lnTo>
                  <a:lnTo>
                    <a:pt x="17" y="159"/>
                  </a:lnTo>
                  <a:lnTo>
                    <a:pt x="11" y="134"/>
                  </a:lnTo>
                  <a:lnTo>
                    <a:pt x="8" y="95"/>
                  </a:lnTo>
                  <a:lnTo>
                    <a:pt x="4" y="57"/>
                  </a:lnTo>
                  <a:lnTo>
                    <a:pt x="2" y="34"/>
                  </a:lnTo>
                  <a:lnTo>
                    <a:pt x="3" y="24"/>
                  </a:lnTo>
                  <a:lnTo>
                    <a:pt x="0" y="15"/>
                  </a:lnTo>
                  <a:lnTo>
                    <a:pt x="0" y="9"/>
                  </a:lnTo>
                  <a:lnTo>
                    <a:pt x="8" y="6"/>
                  </a:lnTo>
                  <a:lnTo>
                    <a:pt x="11" y="0"/>
                  </a:lnTo>
                  <a:lnTo>
                    <a:pt x="17" y="0"/>
                  </a:lnTo>
                  <a:lnTo>
                    <a:pt x="24" y="1"/>
                  </a:lnTo>
                  <a:lnTo>
                    <a:pt x="30" y="4"/>
                  </a:lnTo>
                  <a:lnTo>
                    <a:pt x="45" y="20"/>
                  </a:lnTo>
                  <a:close/>
                </a:path>
              </a:pathLst>
            </a:custGeom>
            <a:solidFill>
              <a:srgbClr val="F4EF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2"/>
            <p:cNvSpPr>
              <a:spLocks/>
            </p:cNvSpPr>
            <p:nvPr>
              <p:custDataLst>
                <p:tags r:id="rId23"/>
              </p:custDataLst>
            </p:nvPr>
          </p:nvSpPr>
          <p:spPr bwMode="auto">
            <a:xfrm>
              <a:off x="4000" y="2196"/>
              <a:ext cx="23" cy="62"/>
            </a:xfrm>
            <a:custGeom>
              <a:avLst/>
              <a:gdLst>
                <a:gd name="T0" fmla="*/ 41 w 48"/>
                <a:gd name="T1" fmla="*/ 41 h 123"/>
                <a:gd name="T2" fmla="*/ 43 w 48"/>
                <a:gd name="T3" fmla="*/ 63 h 123"/>
                <a:gd name="T4" fmla="*/ 45 w 48"/>
                <a:gd name="T5" fmla="*/ 90 h 123"/>
                <a:gd name="T6" fmla="*/ 48 w 48"/>
                <a:gd name="T7" fmla="*/ 112 h 123"/>
                <a:gd name="T8" fmla="*/ 48 w 48"/>
                <a:gd name="T9" fmla="*/ 123 h 123"/>
                <a:gd name="T10" fmla="*/ 43 w 48"/>
                <a:gd name="T11" fmla="*/ 123 h 123"/>
                <a:gd name="T12" fmla="*/ 37 w 48"/>
                <a:gd name="T13" fmla="*/ 123 h 123"/>
                <a:gd name="T14" fmla="*/ 33 w 48"/>
                <a:gd name="T15" fmla="*/ 122 h 123"/>
                <a:gd name="T16" fmla="*/ 27 w 48"/>
                <a:gd name="T17" fmla="*/ 121 h 123"/>
                <a:gd name="T18" fmla="*/ 22 w 48"/>
                <a:gd name="T19" fmla="*/ 120 h 123"/>
                <a:gd name="T20" fmla="*/ 18 w 48"/>
                <a:gd name="T21" fmla="*/ 117 h 123"/>
                <a:gd name="T22" fmla="*/ 13 w 48"/>
                <a:gd name="T23" fmla="*/ 116 h 123"/>
                <a:gd name="T24" fmla="*/ 8 w 48"/>
                <a:gd name="T25" fmla="*/ 115 h 123"/>
                <a:gd name="T26" fmla="*/ 5 w 48"/>
                <a:gd name="T27" fmla="*/ 86 h 123"/>
                <a:gd name="T28" fmla="*/ 5 w 48"/>
                <a:gd name="T29" fmla="*/ 57 h 123"/>
                <a:gd name="T30" fmla="*/ 4 w 48"/>
                <a:gd name="T31" fmla="*/ 28 h 123"/>
                <a:gd name="T32" fmla="*/ 0 w 48"/>
                <a:gd name="T33" fmla="*/ 0 h 123"/>
                <a:gd name="T34" fmla="*/ 5 w 48"/>
                <a:gd name="T35" fmla="*/ 0 h 123"/>
                <a:gd name="T36" fmla="*/ 10 w 48"/>
                <a:gd name="T37" fmla="*/ 1 h 123"/>
                <a:gd name="T38" fmla="*/ 15 w 48"/>
                <a:gd name="T39" fmla="*/ 5 h 123"/>
                <a:gd name="T40" fmla="*/ 21 w 48"/>
                <a:gd name="T41" fmla="*/ 9 h 123"/>
                <a:gd name="T42" fmla="*/ 27 w 48"/>
                <a:gd name="T43" fmla="*/ 16 h 123"/>
                <a:gd name="T44" fmla="*/ 33 w 48"/>
                <a:gd name="T45" fmla="*/ 23 h 123"/>
                <a:gd name="T46" fmla="*/ 37 w 48"/>
                <a:gd name="T47" fmla="*/ 32 h 123"/>
                <a:gd name="T48" fmla="*/ 41 w 48"/>
                <a:gd name="T49" fmla="*/ 41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8" h="123">
                  <a:moveTo>
                    <a:pt x="41" y="41"/>
                  </a:moveTo>
                  <a:lnTo>
                    <a:pt x="43" y="63"/>
                  </a:lnTo>
                  <a:lnTo>
                    <a:pt x="45" y="90"/>
                  </a:lnTo>
                  <a:lnTo>
                    <a:pt x="48" y="112"/>
                  </a:lnTo>
                  <a:lnTo>
                    <a:pt x="48" y="123"/>
                  </a:lnTo>
                  <a:lnTo>
                    <a:pt x="43" y="123"/>
                  </a:lnTo>
                  <a:lnTo>
                    <a:pt x="37" y="123"/>
                  </a:lnTo>
                  <a:lnTo>
                    <a:pt x="33" y="122"/>
                  </a:lnTo>
                  <a:lnTo>
                    <a:pt x="27" y="121"/>
                  </a:lnTo>
                  <a:lnTo>
                    <a:pt x="22" y="120"/>
                  </a:lnTo>
                  <a:lnTo>
                    <a:pt x="18" y="117"/>
                  </a:lnTo>
                  <a:lnTo>
                    <a:pt x="13" y="116"/>
                  </a:lnTo>
                  <a:lnTo>
                    <a:pt x="8" y="115"/>
                  </a:lnTo>
                  <a:lnTo>
                    <a:pt x="5" y="86"/>
                  </a:lnTo>
                  <a:lnTo>
                    <a:pt x="5" y="57"/>
                  </a:lnTo>
                  <a:lnTo>
                    <a:pt x="4" y="28"/>
                  </a:lnTo>
                  <a:lnTo>
                    <a:pt x="0" y="0"/>
                  </a:lnTo>
                  <a:lnTo>
                    <a:pt x="5" y="0"/>
                  </a:lnTo>
                  <a:lnTo>
                    <a:pt x="10" y="1"/>
                  </a:lnTo>
                  <a:lnTo>
                    <a:pt x="15" y="5"/>
                  </a:lnTo>
                  <a:lnTo>
                    <a:pt x="21" y="9"/>
                  </a:lnTo>
                  <a:lnTo>
                    <a:pt x="27" y="16"/>
                  </a:lnTo>
                  <a:lnTo>
                    <a:pt x="33" y="23"/>
                  </a:lnTo>
                  <a:lnTo>
                    <a:pt x="37" y="32"/>
                  </a:lnTo>
                  <a:lnTo>
                    <a:pt x="41" y="41"/>
                  </a:lnTo>
                  <a:close/>
                </a:path>
              </a:pathLst>
            </a:custGeom>
            <a:solidFill>
              <a:srgbClr val="F4EF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3"/>
            <p:cNvSpPr>
              <a:spLocks/>
            </p:cNvSpPr>
            <p:nvPr>
              <p:custDataLst>
                <p:tags r:id="rId24"/>
              </p:custDataLst>
            </p:nvPr>
          </p:nvSpPr>
          <p:spPr bwMode="auto">
            <a:xfrm>
              <a:off x="4115" y="2214"/>
              <a:ext cx="103" cy="101"/>
            </a:xfrm>
            <a:custGeom>
              <a:avLst/>
              <a:gdLst>
                <a:gd name="T0" fmla="*/ 165 w 206"/>
                <a:gd name="T1" fmla="*/ 19 h 202"/>
                <a:gd name="T2" fmla="*/ 174 w 206"/>
                <a:gd name="T3" fmla="*/ 36 h 202"/>
                <a:gd name="T4" fmla="*/ 177 w 206"/>
                <a:gd name="T5" fmla="*/ 51 h 202"/>
                <a:gd name="T6" fmla="*/ 174 w 206"/>
                <a:gd name="T7" fmla="*/ 59 h 202"/>
                <a:gd name="T8" fmla="*/ 170 w 206"/>
                <a:gd name="T9" fmla="*/ 71 h 202"/>
                <a:gd name="T10" fmla="*/ 157 w 206"/>
                <a:gd name="T11" fmla="*/ 84 h 202"/>
                <a:gd name="T12" fmla="*/ 147 w 206"/>
                <a:gd name="T13" fmla="*/ 89 h 202"/>
                <a:gd name="T14" fmla="*/ 139 w 206"/>
                <a:gd name="T15" fmla="*/ 93 h 202"/>
                <a:gd name="T16" fmla="*/ 137 w 206"/>
                <a:gd name="T17" fmla="*/ 101 h 202"/>
                <a:gd name="T18" fmla="*/ 143 w 206"/>
                <a:gd name="T19" fmla="*/ 109 h 202"/>
                <a:gd name="T20" fmla="*/ 155 w 206"/>
                <a:gd name="T21" fmla="*/ 108 h 202"/>
                <a:gd name="T22" fmla="*/ 169 w 206"/>
                <a:gd name="T23" fmla="*/ 94 h 202"/>
                <a:gd name="T24" fmla="*/ 178 w 206"/>
                <a:gd name="T25" fmla="*/ 82 h 202"/>
                <a:gd name="T26" fmla="*/ 192 w 206"/>
                <a:gd name="T27" fmla="*/ 95 h 202"/>
                <a:gd name="T28" fmla="*/ 200 w 206"/>
                <a:gd name="T29" fmla="*/ 110 h 202"/>
                <a:gd name="T30" fmla="*/ 187 w 206"/>
                <a:gd name="T31" fmla="*/ 123 h 202"/>
                <a:gd name="T32" fmla="*/ 173 w 206"/>
                <a:gd name="T33" fmla="*/ 135 h 202"/>
                <a:gd name="T34" fmla="*/ 187 w 206"/>
                <a:gd name="T35" fmla="*/ 159 h 202"/>
                <a:gd name="T36" fmla="*/ 206 w 206"/>
                <a:gd name="T37" fmla="*/ 178 h 202"/>
                <a:gd name="T38" fmla="*/ 196 w 206"/>
                <a:gd name="T39" fmla="*/ 188 h 202"/>
                <a:gd name="T40" fmla="*/ 187 w 206"/>
                <a:gd name="T41" fmla="*/ 199 h 202"/>
                <a:gd name="T42" fmla="*/ 176 w 206"/>
                <a:gd name="T43" fmla="*/ 201 h 202"/>
                <a:gd name="T44" fmla="*/ 167 w 206"/>
                <a:gd name="T45" fmla="*/ 193 h 202"/>
                <a:gd name="T46" fmla="*/ 158 w 206"/>
                <a:gd name="T47" fmla="*/ 178 h 202"/>
                <a:gd name="T48" fmla="*/ 146 w 206"/>
                <a:gd name="T49" fmla="*/ 166 h 202"/>
                <a:gd name="T50" fmla="*/ 136 w 206"/>
                <a:gd name="T51" fmla="*/ 174 h 202"/>
                <a:gd name="T52" fmla="*/ 127 w 206"/>
                <a:gd name="T53" fmla="*/ 186 h 202"/>
                <a:gd name="T54" fmla="*/ 118 w 206"/>
                <a:gd name="T55" fmla="*/ 194 h 202"/>
                <a:gd name="T56" fmla="*/ 107 w 206"/>
                <a:gd name="T57" fmla="*/ 193 h 202"/>
                <a:gd name="T58" fmla="*/ 95 w 206"/>
                <a:gd name="T59" fmla="*/ 185 h 202"/>
                <a:gd name="T60" fmla="*/ 96 w 206"/>
                <a:gd name="T61" fmla="*/ 173 h 202"/>
                <a:gd name="T62" fmla="*/ 110 w 206"/>
                <a:gd name="T63" fmla="*/ 157 h 202"/>
                <a:gd name="T64" fmla="*/ 124 w 206"/>
                <a:gd name="T65" fmla="*/ 141 h 202"/>
                <a:gd name="T66" fmla="*/ 113 w 206"/>
                <a:gd name="T67" fmla="*/ 122 h 202"/>
                <a:gd name="T68" fmla="*/ 97 w 206"/>
                <a:gd name="T69" fmla="*/ 103 h 202"/>
                <a:gd name="T70" fmla="*/ 84 w 206"/>
                <a:gd name="T71" fmla="*/ 102 h 202"/>
                <a:gd name="T72" fmla="*/ 71 w 206"/>
                <a:gd name="T73" fmla="*/ 103 h 202"/>
                <a:gd name="T74" fmla="*/ 57 w 206"/>
                <a:gd name="T75" fmla="*/ 104 h 202"/>
                <a:gd name="T76" fmla="*/ 44 w 206"/>
                <a:gd name="T77" fmla="*/ 107 h 202"/>
                <a:gd name="T78" fmla="*/ 44 w 206"/>
                <a:gd name="T79" fmla="*/ 127 h 202"/>
                <a:gd name="T80" fmla="*/ 44 w 206"/>
                <a:gd name="T81" fmla="*/ 145 h 202"/>
                <a:gd name="T82" fmla="*/ 46 w 206"/>
                <a:gd name="T83" fmla="*/ 159 h 202"/>
                <a:gd name="T84" fmla="*/ 46 w 206"/>
                <a:gd name="T85" fmla="*/ 177 h 202"/>
                <a:gd name="T86" fmla="*/ 31 w 206"/>
                <a:gd name="T87" fmla="*/ 179 h 202"/>
                <a:gd name="T88" fmla="*/ 15 w 206"/>
                <a:gd name="T89" fmla="*/ 177 h 202"/>
                <a:gd name="T90" fmla="*/ 11 w 206"/>
                <a:gd name="T91" fmla="*/ 139 h 202"/>
                <a:gd name="T92" fmla="*/ 8 w 206"/>
                <a:gd name="T93" fmla="*/ 107 h 202"/>
                <a:gd name="T94" fmla="*/ 8 w 206"/>
                <a:gd name="T95" fmla="*/ 101 h 202"/>
                <a:gd name="T96" fmla="*/ 7 w 206"/>
                <a:gd name="T97" fmla="*/ 94 h 202"/>
                <a:gd name="T98" fmla="*/ 5 w 206"/>
                <a:gd name="T99" fmla="*/ 51 h 202"/>
                <a:gd name="T100" fmla="*/ 0 w 206"/>
                <a:gd name="T101" fmla="*/ 10 h 202"/>
                <a:gd name="T102" fmla="*/ 27 w 206"/>
                <a:gd name="T103" fmla="*/ 4 h 202"/>
                <a:gd name="T104" fmla="*/ 54 w 206"/>
                <a:gd name="T105" fmla="*/ 2 h 202"/>
                <a:gd name="T106" fmla="*/ 83 w 206"/>
                <a:gd name="T107" fmla="*/ 1 h 202"/>
                <a:gd name="T108" fmla="*/ 113 w 206"/>
                <a:gd name="T109" fmla="*/ 0 h 202"/>
                <a:gd name="T110" fmla="*/ 126 w 206"/>
                <a:gd name="T111" fmla="*/ 1 h 202"/>
                <a:gd name="T112" fmla="*/ 139 w 206"/>
                <a:gd name="T113" fmla="*/ 1 h 202"/>
                <a:gd name="T114" fmla="*/ 150 w 206"/>
                <a:gd name="T115" fmla="*/ 4 h 202"/>
                <a:gd name="T116" fmla="*/ 158 w 206"/>
                <a:gd name="T117" fmla="*/ 1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06" h="202">
                  <a:moveTo>
                    <a:pt x="158" y="10"/>
                  </a:moveTo>
                  <a:lnTo>
                    <a:pt x="165" y="19"/>
                  </a:lnTo>
                  <a:lnTo>
                    <a:pt x="171" y="27"/>
                  </a:lnTo>
                  <a:lnTo>
                    <a:pt x="174" y="36"/>
                  </a:lnTo>
                  <a:lnTo>
                    <a:pt x="174" y="48"/>
                  </a:lnTo>
                  <a:lnTo>
                    <a:pt x="177" y="51"/>
                  </a:lnTo>
                  <a:lnTo>
                    <a:pt x="176" y="55"/>
                  </a:lnTo>
                  <a:lnTo>
                    <a:pt x="174" y="59"/>
                  </a:lnTo>
                  <a:lnTo>
                    <a:pt x="173" y="64"/>
                  </a:lnTo>
                  <a:lnTo>
                    <a:pt x="170" y="71"/>
                  </a:lnTo>
                  <a:lnTo>
                    <a:pt x="164" y="78"/>
                  </a:lnTo>
                  <a:lnTo>
                    <a:pt x="157" y="84"/>
                  </a:lnTo>
                  <a:lnTo>
                    <a:pt x="151" y="88"/>
                  </a:lnTo>
                  <a:lnTo>
                    <a:pt x="147" y="89"/>
                  </a:lnTo>
                  <a:lnTo>
                    <a:pt x="142" y="90"/>
                  </a:lnTo>
                  <a:lnTo>
                    <a:pt x="139" y="93"/>
                  </a:lnTo>
                  <a:lnTo>
                    <a:pt x="136" y="96"/>
                  </a:lnTo>
                  <a:lnTo>
                    <a:pt x="137" y="101"/>
                  </a:lnTo>
                  <a:lnTo>
                    <a:pt x="140" y="105"/>
                  </a:lnTo>
                  <a:lnTo>
                    <a:pt x="143" y="109"/>
                  </a:lnTo>
                  <a:lnTo>
                    <a:pt x="147" y="111"/>
                  </a:lnTo>
                  <a:lnTo>
                    <a:pt x="155" y="108"/>
                  </a:lnTo>
                  <a:lnTo>
                    <a:pt x="162" y="102"/>
                  </a:lnTo>
                  <a:lnTo>
                    <a:pt x="169" y="94"/>
                  </a:lnTo>
                  <a:lnTo>
                    <a:pt x="174" y="87"/>
                  </a:lnTo>
                  <a:lnTo>
                    <a:pt x="178" y="82"/>
                  </a:lnTo>
                  <a:lnTo>
                    <a:pt x="185" y="89"/>
                  </a:lnTo>
                  <a:lnTo>
                    <a:pt x="192" y="95"/>
                  </a:lnTo>
                  <a:lnTo>
                    <a:pt x="197" y="102"/>
                  </a:lnTo>
                  <a:lnTo>
                    <a:pt x="200" y="110"/>
                  </a:lnTo>
                  <a:lnTo>
                    <a:pt x="193" y="117"/>
                  </a:lnTo>
                  <a:lnTo>
                    <a:pt x="187" y="123"/>
                  </a:lnTo>
                  <a:lnTo>
                    <a:pt x="180" y="128"/>
                  </a:lnTo>
                  <a:lnTo>
                    <a:pt x="173" y="135"/>
                  </a:lnTo>
                  <a:lnTo>
                    <a:pt x="178" y="149"/>
                  </a:lnTo>
                  <a:lnTo>
                    <a:pt x="187" y="159"/>
                  </a:lnTo>
                  <a:lnTo>
                    <a:pt x="199" y="170"/>
                  </a:lnTo>
                  <a:lnTo>
                    <a:pt x="206" y="178"/>
                  </a:lnTo>
                  <a:lnTo>
                    <a:pt x="201" y="184"/>
                  </a:lnTo>
                  <a:lnTo>
                    <a:pt x="196" y="188"/>
                  </a:lnTo>
                  <a:lnTo>
                    <a:pt x="191" y="193"/>
                  </a:lnTo>
                  <a:lnTo>
                    <a:pt x="187" y="199"/>
                  </a:lnTo>
                  <a:lnTo>
                    <a:pt x="181" y="202"/>
                  </a:lnTo>
                  <a:lnTo>
                    <a:pt x="176" y="201"/>
                  </a:lnTo>
                  <a:lnTo>
                    <a:pt x="171" y="197"/>
                  </a:lnTo>
                  <a:lnTo>
                    <a:pt x="167" y="193"/>
                  </a:lnTo>
                  <a:lnTo>
                    <a:pt x="163" y="185"/>
                  </a:lnTo>
                  <a:lnTo>
                    <a:pt x="158" y="178"/>
                  </a:lnTo>
                  <a:lnTo>
                    <a:pt x="152" y="172"/>
                  </a:lnTo>
                  <a:lnTo>
                    <a:pt x="146" y="166"/>
                  </a:lnTo>
                  <a:lnTo>
                    <a:pt x="141" y="170"/>
                  </a:lnTo>
                  <a:lnTo>
                    <a:pt x="136" y="174"/>
                  </a:lnTo>
                  <a:lnTo>
                    <a:pt x="132" y="180"/>
                  </a:lnTo>
                  <a:lnTo>
                    <a:pt x="127" y="186"/>
                  </a:lnTo>
                  <a:lnTo>
                    <a:pt x="122" y="191"/>
                  </a:lnTo>
                  <a:lnTo>
                    <a:pt x="118" y="194"/>
                  </a:lnTo>
                  <a:lnTo>
                    <a:pt x="113" y="195"/>
                  </a:lnTo>
                  <a:lnTo>
                    <a:pt x="107" y="193"/>
                  </a:lnTo>
                  <a:lnTo>
                    <a:pt x="101" y="188"/>
                  </a:lnTo>
                  <a:lnTo>
                    <a:pt x="95" y="185"/>
                  </a:lnTo>
                  <a:lnTo>
                    <a:pt x="91" y="180"/>
                  </a:lnTo>
                  <a:lnTo>
                    <a:pt x="96" y="173"/>
                  </a:lnTo>
                  <a:lnTo>
                    <a:pt x="103" y="165"/>
                  </a:lnTo>
                  <a:lnTo>
                    <a:pt x="110" y="157"/>
                  </a:lnTo>
                  <a:lnTo>
                    <a:pt x="117" y="149"/>
                  </a:lnTo>
                  <a:lnTo>
                    <a:pt x="124" y="141"/>
                  </a:lnTo>
                  <a:lnTo>
                    <a:pt x="120" y="131"/>
                  </a:lnTo>
                  <a:lnTo>
                    <a:pt x="113" y="122"/>
                  </a:lnTo>
                  <a:lnTo>
                    <a:pt x="105" y="112"/>
                  </a:lnTo>
                  <a:lnTo>
                    <a:pt x="97" y="103"/>
                  </a:lnTo>
                  <a:lnTo>
                    <a:pt x="91" y="103"/>
                  </a:lnTo>
                  <a:lnTo>
                    <a:pt x="84" y="102"/>
                  </a:lnTo>
                  <a:lnTo>
                    <a:pt x="77" y="102"/>
                  </a:lnTo>
                  <a:lnTo>
                    <a:pt x="71" y="103"/>
                  </a:lnTo>
                  <a:lnTo>
                    <a:pt x="64" y="103"/>
                  </a:lnTo>
                  <a:lnTo>
                    <a:pt x="57" y="104"/>
                  </a:lnTo>
                  <a:lnTo>
                    <a:pt x="50" y="105"/>
                  </a:lnTo>
                  <a:lnTo>
                    <a:pt x="44" y="107"/>
                  </a:lnTo>
                  <a:lnTo>
                    <a:pt x="43" y="117"/>
                  </a:lnTo>
                  <a:lnTo>
                    <a:pt x="44" y="127"/>
                  </a:lnTo>
                  <a:lnTo>
                    <a:pt x="44" y="136"/>
                  </a:lnTo>
                  <a:lnTo>
                    <a:pt x="44" y="145"/>
                  </a:lnTo>
                  <a:lnTo>
                    <a:pt x="46" y="151"/>
                  </a:lnTo>
                  <a:lnTo>
                    <a:pt x="46" y="159"/>
                  </a:lnTo>
                  <a:lnTo>
                    <a:pt x="46" y="169"/>
                  </a:lnTo>
                  <a:lnTo>
                    <a:pt x="46" y="177"/>
                  </a:lnTo>
                  <a:lnTo>
                    <a:pt x="39" y="179"/>
                  </a:lnTo>
                  <a:lnTo>
                    <a:pt x="31" y="179"/>
                  </a:lnTo>
                  <a:lnTo>
                    <a:pt x="22" y="179"/>
                  </a:lnTo>
                  <a:lnTo>
                    <a:pt x="15" y="177"/>
                  </a:lnTo>
                  <a:lnTo>
                    <a:pt x="12" y="158"/>
                  </a:lnTo>
                  <a:lnTo>
                    <a:pt x="11" y="139"/>
                  </a:lnTo>
                  <a:lnTo>
                    <a:pt x="11" y="120"/>
                  </a:lnTo>
                  <a:lnTo>
                    <a:pt x="8" y="107"/>
                  </a:lnTo>
                  <a:lnTo>
                    <a:pt x="9" y="102"/>
                  </a:lnTo>
                  <a:lnTo>
                    <a:pt x="8" y="101"/>
                  </a:lnTo>
                  <a:lnTo>
                    <a:pt x="7" y="99"/>
                  </a:lnTo>
                  <a:lnTo>
                    <a:pt x="7" y="94"/>
                  </a:lnTo>
                  <a:lnTo>
                    <a:pt x="6" y="72"/>
                  </a:lnTo>
                  <a:lnTo>
                    <a:pt x="5" y="51"/>
                  </a:lnTo>
                  <a:lnTo>
                    <a:pt x="2" y="31"/>
                  </a:lnTo>
                  <a:lnTo>
                    <a:pt x="0" y="10"/>
                  </a:lnTo>
                  <a:lnTo>
                    <a:pt x="13" y="7"/>
                  </a:lnTo>
                  <a:lnTo>
                    <a:pt x="27" y="4"/>
                  </a:lnTo>
                  <a:lnTo>
                    <a:pt x="41" y="3"/>
                  </a:lnTo>
                  <a:lnTo>
                    <a:pt x="54" y="2"/>
                  </a:lnTo>
                  <a:lnTo>
                    <a:pt x="69" y="2"/>
                  </a:lnTo>
                  <a:lnTo>
                    <a:pt x="83" y="1"/>
                  </a:lnTo>
                  <a:lnTo>
                    <a:pt x="98" y="1"/>
                  </a:lnTo>
                  <a:lnTo>
                    <a:pt x="113" y="0"/>
                  </a:lnTo>
                  <a:lnTo>
                    <a:pt x="119" y="0"/>
                  </a:lnTo>
                  <a:lnTo>
                    <a:pt x="126" y="1"/>
                  </a:lnTo>
                  <a:lnTo>
                    <a:pt x="133" y="1"/>
                  </a:lnTo>
                  <a:lnTo>
                    <a:pt x="139" y="1"/>
                  </a:lnTo>
                  <a:lnTo>
                    <a:pt x="144" y="2"/>
                  </a:lnTo>
                  <a:lnTo>
                    <a:pt x="150" y="4"/>
                  </a:lnTo>
                  <a:lnTo>
                    <a:pt x="155" y="7"/>
                  </a:lnTo>
                  <a:lnTo>
                    <a:pt x="158"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4"/>
            <p:cNvSpPr>
              <a:spLocks/>
            </p:cNvSpPr>
            <p:nvPr>
              <p:custDataLst>
                <p:tags r:id="rId25"/>
              </p:custDataLst>
            </p:nvPr>
          </p:nvSpPr>
          <p:spPr bwMode="auto">
            <a:xfrm>
              <a:off x="3975" y="2217"/>
              <a:ext cx="21" cy="39"/>
            </a:xfrm>
            <a:custGeom>
              <a:avLst/>
              <a:gdLst>
                <a:gd name="T0" fmla="*/ 32 w 40"/>
                <a:gd name="T1" fmla="*/ 25 h 79"/>
                <a:gd name="T2" fmla="*/ 38 w 40"/>
                <a:gd name="T3" fmla="*/ 33 h 79"/>
                <a:gd name="T4" fmla="*/ 40 w 40"/>
                <a:gd name="T5" fmla="*/ 44 h 79"/>
                <a:gd name="T6" fmla="*/ 40 w 40"/>
                <a:gd name="T7" fmla="*/ 59 h 79"/>
                <a:gd name="T8" fmla="*/ 40 w 40"/>
                <a:gd name="T9" fmla="*/ 73 h 79"/>
                <a:gd name="T10" fmla="*/ 40 w 40"/>
                <a:gd name="T11" fmla="*/ 76 h 79"/>
                <a:gd name="T12" fmla="*/ 31 w 40"/>
                <a:gd name="T13" fmla="*/ 77 h 79"/>
                <a:gd name="T14" fmla="*/ 22 w 40"/>
                <a:gd name="T15" fmla="*/ 79 h 79"/>
                <a:gd name="T16" fmla="*/ 14 w 40"/>
                <a:gd name="T17" fmla="*/ 79 h 79"/>
                <a:gd name="T18" fmla="*/ 8 w 40"/>
                <a:gd name="T19" fmla="*/ 73 h 79"/>
                <a:gd name="T20" fmla="*/ 5 w 40"/>
                <a:gd name="T21" fmla="*/ 54 h 79"/>
                <a:gd name="T22" fmla="*/ 2 w 40"/>
                <a:gd name="T23" fmla="*/ 36 h 79"/>
                <a:gd name="T24" fmla="*/ 0 w 40"/>
                <a:gd name="T25" fmla="*/ 19 h 79"/>
                <a:gd name="T26" fmla="*/ 1 w 40"/>
                <a:gd name="T27" fmla="*/ 0 h 79"/>
                <a:gd name="T28" fmla="*/ 10 w 40"/>
                <a:gd name="T29" fmla="*/ 5 h 79"/>
                <a:gd name="T30" fmla="*/ 20 w 40"/>
                <a:gd name="T31" fmla="*/ 10 h 79"/>
                <a:gd name="T32" fmla="*/ 28 w 40"/>
                <a:gd name="T33" fmla="*/ 15 h 79"/>
                <a:gd name="T34" fmla="*/ 32 w 40"/>
                <a:gd name="T35" fmla="*/ 2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 h="79">
                  <a:moveTo>
                    <a:pt x="32" y="25"/>
                  </a:moveTo>
                  <a:lnTo>
                    <a:pt x="38" y="33"/>
                  </a:lnTo>
                  <a:lnTo>
                    <a:pt x="40" y="44"/>
                  </a:lnTo>
                  <a:lnTo>
                    <a:pt x="40" y="59"/>
                  </a:lnTo>
                  <a:lnTo>
                    <a:pt x="40" y="73"/>
                  </a:lnTo>
                  <a:lnTo>
                    <a:pt x="40" y="76"/>
                  </a:lnTo>
                  <a:lnTo>
                    <a:pt x="31" y="77"/>
                  </a:lnTo>
                  <a:lnTo>
                    <a:pt x="22" y="79"/>
                  </a:lnTo>
                  <a:lnTo>
                    <a:pt x="14" y="79"/>
                  </a:lnTo>
                  <a:lnTo>
                    <a:pt x="8" y="73"/>
                  </a:lnTo>
                  <a:lnTo>
                    <a:pt x="5" y="54"/>
                  </a:lnTo>
                  <a:lnTo>
                    <a:pt x="2" y="36"/>
                  </a:lnTo>
                  <a:lnTo>
                    <a:pt x="0" y="19"/>
                  </a:lnTo>
                  <a:lnTo>
                    <a:pt x="1" y="0"/>
                  </a:lnTo>
                  <a:lnTo>
                    <a:pt x="10" y="5"/>
                  </a:lnTo>
                  <a:lnTo>
                    <a:pt x="20" y="10"/>
                  </a:lnTo>
                  <a:lnTo>
                    <a:pt x="28" y="15"/>
                  </a:lnTo>
                  <a:lnTo>
                    <a:pt x="32" y="25"/>
                  </a:lnTo>
                  <a:close/>
                </a:path>
              </a:pathLst>
            </a:custGeom>
            <a:solidFill>
              <a:srgbClr val="F4EF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5"/>
            <p:cNvSpPr>
              <a:spLocks/>
            </p:cNvSpPr>
            <p:nvPr>
              <p:custDataLst>
                <p:tags r:id="rId26"/>
              </p:custDataLst>
            </p:nvPr>
          </p:nvSpPr>
          <p:spPr bwMode="auto">
            <a:xfrm>
              <a:off x="4128" y="2225"/>
              <a:ext cx="61" cy="28"/>
            </a:xfrm>
            <a:custGeom>
              <a:avLst/>
              <a:gdLst>
                <a:gd name="T0" fmla="*/ 116 w 121"/>
                <a:gd name="T1" fmla="*/ 12 h 58"/>
                <a:gd name="T2" fmla="*/ 117 w 121"/>
                <a:gd name="T3" fmla="*/ 18 h 58"/>
                <a:gd name="T4" fmla="*/ 120 w 121"/>
                <a:gd name="T5" fmla="*/ 22 h 58"/>
                <a:gd name="T6" fmla="*/ 121 w 121"/>
                <a:gd name="T7" fmla="*/ 28 h 58"/>
                <a:gd name="T8" fmla="*/ 120 w 121"/>
                <a:gd name="T9" fmla="*/ 34 h 58"/>
                <a:gd name="T10" fmla="*/ 109 w 121"/>
                <a:gd name="T11" fmla="*/ 43 h 58"/>
                <a:gd name="T12" fmla="*/ 98 w 121"/>
                <a:gd name="T13" fmla="*/ 49 h 58"/>
                <a:gd name="T14" fmla="*/ 84 w 121"/>
                <a:gd name="T15" fmla="*/ 53 h 58"/>
                <a:gd name="T16" fmla="*/ 69 w 121"/>
                <a:gd name="T17" fmla="*/ 56 h 58"/>
                <a:gd name="T18" fmla="*/ 54 w 121"/>
                <a:gd name="T19" fmla="*/ 58 h 58"/>
                <a:gd name="T20" fmla="*/ 38 w 121"/>
                <a:gd name="T21" fmla="*/ 58 h 58"/>
                <a:gd name="T22" fmla="*/ 23 w 121"/>
                <a:gd name="T23" fmla="*/ 58 h 58"/>
                <a:gd name="T24" fmla="*/ 8 w 121"/>
                <a:gd name="T25" fmla="*/ 58 h 58"/>
                <a:gd name="T26" fmla="*/ 5 w 121"/>
                <a:gd name="T27" fmla="*/ 49 h 58"/>
                <a:gd name="T28" fmla="*/ 3 w 121"/>
                <a:gd name="T29" fmla="*/ 40 h 58"/>
                <a:gd name="T30" fmla="*/ 2 w 121"/>
                <a:gd name="T31" fmla="*/ 29 h 58"/>
                <a:gd name="T32" fmla="*/ 5 w 121"/>
                <a:gd name="T33" fmla="*/ 20 h 58"/>
                <a:gd name="T34" fmla="*/ 2 w 121"/>
                <a:gd name="T35" fmla="*/ 18 h 58"/>
                <a:gd name="T36" fmla="*/ 4 w 121"/>
                <a:gd name="T37" fmla="*/ 18 h 58"/>
                <a:gd name="T38" fmla="*/ 3 w 121"/>
                <a:gd name="T39" fmla="*/ 13 h 58"/>
                <a:gd name="T40" fmla="*/ 1 w 121"/>
                <a:gd name="T41" fmla="*/ 11 h 58"/>
                <a:gd name="T42" fmla="*/ 0 w 121"/>
                <a:gd name="T43" fmla="*/ 7 h 58"/>
                <a:gd name="T44" fmla="*/ 2 w 121"/>
                <a:gd name="T45" fmla="*/ 4 h 58"/>
                <a:gd name="T46" fmla="*/ 15 w 121"/>
                <a:gd name="T47" fmla="*/ 3 h 58"/>
                <a:gd name="T48" fmla="*/ 27 w 121"/>
                <a:gd name="T49" fmla="*/ 2 h 58"/>
                <a:gd name="T50" fmla="*/ 41 w 121"/>
                <a:gd name="T51" fmla="*/ 2 h 58"/>
                <a:gd name="T52" fmla="*/ 56 w 121"/>
                <a:gd name="T53" fmla="*/ 0 h 58"/>
                <a:gd name="T54" fmla="*/ 70 w 121"/>
                <a:gd name="T55" fmla="*/ 0 h 58"/>
                <a:gd name="T56" fmla="*/ 84 w 121"/>
                <a:gd name="T57" fmla="*/ 0 h 58"/>
                <a:gd name="T58" fmla="*/ 97 w 121"/>
                <a:gd name="T59" fmla="*/ 2 h 58"/>
                <a:gd name="T60" fmla="*/ 109 w 121"/>
                <a:gd name="T61" fmla="*/ 3 h 58"/>
                <a:gd name="T62" fmla="*/ 116 w 121"/>
                <a:gd name="T63" fmla="*/ 1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1" h="58">
                  <a:moveTo>
                    <a:pt x="116" y="12"/>
                  </a:moveTo>
                  <a:lnTo>
                    <a:pt x="117" y="18"/>
                  </a:lnTo>
                  <a:lnTo>
                    <a:pt x="120" y="22"/>
                  </a:lnTo>
                  <a:lnTo>
                    <a:pt x="121" y="28"/>
                  </a:lnTo>
                  <a:lnTo>
                    <a:pt x="120" y="34"/>
                  </a:lnTo>
                  <a:lnTo>
                    <a:pt x="109" y="43"/>
                  </a:lnTo>
                  <a:lnTo>
                    <a:pt x="98" y="49"/>
                  </a:lnTo>
                  <a:lnTo>
                    <a:pt x="84" y="53"/>
                  </a:lnTo>
                  <a:lnTo>
                    <a:pt x="69" y="56"/>
                  </a:lnTo>
                  <a:lnTo>
                    <a:pt x="54" y="58"/>
                  </a:lnTo>
                  <a:lnTo>
                    <a:pt x="38" y="58"/>
                  </a:lnTo>
                  <a:lnTo>
                    <a:pt x="23" y="58"/>
                  </a:lnTo>
                  <a:lnTo>
                    <a:pt x="8" y="58"/>
                  </a:lnTo>
                  <a:lnTo>
                    <a:pt x="5" y="49"/>
                  </a:lnTo>
                  <a:lnTo>
                    <a:pt x="3" y="40"/>
                  </a:lnTo>
                  <a:lnTo>
                    <a:pt x="2" y="29"/>
                  </a:lnTo>
                  <a:lnTo>
                    <a:pt x="5" y="20"/>
                  </a:lnTo>
                  <a:lnTo>
                    <a:pt x="2" y="18"/>
                  </a:lnTo>
                  <a:lnTo>
                    <a:pt x="4" y="18"/>
                  </a:lnTo>
                  <a:lnTo>
                    <a:pt x="3" y="13"/>
                  </a:lnTo>
                  <a:lnTo>
                    <a:pt x="1" y="11"/>
                  </a:lnTo>
                  <a:lnTo>
                    <a:pt x="0" y="7"/>
                  </a:lnTo>
                  <a:lnTo>
                    <a:pt x="2" y="4"/>
                  </a:lnTo>
                  <a:lnTo>
                    <a:pt x="15" y="3"/>
                  </a:lnTo>
                  <a:lnTo>
                    <a:pt x="27" y="2"/>
                  </a:lnTo>
                  <a:lnTo>
                    <a:pt x="41" y="2"/>
                  </a:lnTo>
                  <a:lnTo>
                    <a:pt x="56" y="0"/>
                  </a:lnTo>
                  <a:lnTo>
                    <a:pt x="70" y="0"/>
                  </a:lnTo>
                  <a:lnTo>
                    <a:pt x="84" y="0"/>
                  </a:lnTo>
                  <a:lnTo>
                    <a:pt x="97" y="2"/>
                  </a:lnTo>
                  <a:lnTo>
                    <a:pt x="109" y="3"/>
                  </a:lnTo>
                  <a:lnTo>
                    <a:pt x="116"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6"/>
            <p:cNvSpPr>
              <a:spLocks/>
            </p:cNvSpPr>
            <p:nvPr>
              <p:custDataLst>
                <p:tags r:id="rId27"/>
              </p:custDataLst>
            </p:nvPr>
          </p:nvSpPr>
          <p:spPr bwMode="auto">
            <a:xfrm>
              <a:off x="4136" y="2230"/>
              <a:ext cx="47" cy="18"/>
            </a:xfrm>
            <a:custGeom>
              <a:avLst/>
              <a:gdLst>
                <a:gd name="T0" fmla="*/ 94 w 94"/>
                <a:gd name="T1" fmla="*/ 12 h 35"/>
                <a:gd name="T2" fmla="*/ 93 w 94"/>
                <a:gd name="T3" fmla="*/ 17 h 35"/>
                <a:gd name="T4" fmla="*/ 90 w 94"/>
                <a:gd name="T5" fmla="*/ 21 h 35"/>
                <a:gd name="T6" fmla="*/ 86 w 94"/>
                <a:gd name="T7" fmla="*/ 24 h 35"/>
                <a:gd name="T8" fmla="*/ 83 w 94"/>
                <a:gd name="T9" fmla="*/ 26 h 35"/>
                <a:gd name="T10" fmla="*/ 74 w 94"/>
                <a:gd name="T11" fmla="*/ 30 h 35"/>
                <a:gd name="T12" fmla="*/ 63 w 94"/>
                <a:gd name="T13" fmla="*/ 32 h 35"/>
                <a:gd name="T14" fmla="*/ 53 w 94"/>
                <a:gd name="T15" fmla="*/ 33 h 35"/>
                <a:gd name="T16" fmla="*/ 42 w 94"/>
                <a:gd name="T17" fmla="*/ 34 h 35"/>
                <a:gd name="T18" fmla="*/ 32 w 94"/>
                <a:gd name="T19" fmla="*/ 35 h 35"/>
                <a:gd name="T20" fmla="*/ 22 w 94"/>
                <a:gd name="T21" fmla="*/ 35 h 35"/>
                <a:gd name="T22" fmla="*/ 11 w 94"/>
                <a:gd name="T23" fmla="*/ 35 h 35"/>
                <a:gd name="T24" fmla="*/ 2 w 94"/>
                <a:gd name="T25" fmla="*/ 35 h 35"/>
                <a:gd name="T26" fmla="*/ 2 w 94"/>
                <a:gd name="T27" fmla="*/ 32 h 35"/>
                <a:gd name="T28" fmla="*/ 3 w 94"/>
                <a:gd name="T29" fmla="*/ 29 h 35"/>
                <a:gd name="T30" fmla="*/ 2 w 94"/>
                <a:gd name="T31" fmla="*/ 25 h 35"/>
                <a:gd name="T32" fmla="*/ 0 w 94"/>
                <a:gd name="T33" fmla="*/ 24 h 35"/>
                <a:gd name="T34" fmla="*/ 1 w 94"/>
                <a:gd name="T35" fmla="*/ 17 h 35"/>
                <a:gd name="T36" fmla="*/ 1 w 94"/>
                <a:gd name="T37" fmla="*/ 8 h 35"/>
                <a:gd name="T38" fmla="*/ 4 w 94"/>
                <a:gd name="T39" fmla="*/ 2 h 35"/>
                <a:gd name="T40" fmla="*/ 15 w 94"/>
                <a:gd name="T41" fmla="*/ 0 h 35"/>
                <a:gd name="T42" fmla="*/ 24 w 94"/>
                <a:gd name="T43" fmla="*/ 0 h 35"/>
                <a:gd name="T44" fmla="*/ 33 w 94"/>
                <a:gd name="T45" fmla="*/ 0 h 35"/>
                <a:gd name="T46" fmla="*/ 42 w 94"/>
                <a:gd name="T47" fmla="*/ 0 h 35"/>
                <a:gd name="T48" fmla="*/ 50 w 94"/>
                <a:gd name="T49" fmla="*/ 0 h 35"/>
                <a:gd name="T50" fmla="*/ 60 w 94"/>
                <a:gd name="T51" fmla="*/ 0 h 35"/>
                <a:gd name="T52" fmla="*/ 68 w 94"/>
                <a:gd name="T53" fmla="*/ 0 h 35"/>
                <a:gd name="T54" fmla="*/ 76 w 94"/>
                <a:gd name="T55" fmla="*/ 0 h 35"/>
                <a:gd name="T56" fmla="*/ 85 w 94"/>
                <a:gd name="T57" fmla="*/ 1 h 35"/>
                <a:gd name="T58" fmla="*/ 94 w 94"/>
                <a:gd name="T59" fmla="*/ 1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4" h="35">
                  <a:moveTo>
                    <a:pt x="94" y="12"/>
                  </a:moveTo>
                  <a:lnTo>
                    <a:pt x="93" y="17"/>
                  </a:lnTo>
                  <a:lnTo>
                    <a:pt x="90" y="21"/>
                  </a:lnTo>
                  <a:lnTo>
                    <a:pt x="86" y="24"/>
                  </a:lnTo>
                  <a:lnTo>
                    <a:pt x="83" y="26"/>
                  </a:lnTo>
                  <a:lnTo>
                    <a:pt x="74" y="30"/>
                  </a:lnTo>
                  <a:lnTo>
                    <a:pt x="63" y="32"/>
                  </a:lnTo>
                  <a:lnTo>
                    <a:pt x="53" y="33"/>
                  </a:lnTo>
                  <a:lnTo>
                    <a:pt x="42" y="34"/>
                  </a:lnTo>
                  <a:lnTo>
                    <a:pt x="32" y="35"/>
                  </a:lnTo>
                  <a:lnTo>
                    <a:pt x="22" y="35"/>
                  </a:lnTo>
                  <a:lnTo>
                    <a:pt x="11" y="35"/>
                  </a:lnTo>
                  <a:lnTo>
                    <a:pt x="2" y="35"/>
                  </a:lnTo>
                  <a:lnTo>
                    <a:pt x="2" y="32"/>
                  </a:lnTo>
                  <a:lnTo>
                    <a:pt x="3" y="29"/>
                  </a:lnTo>
                  <a:lnTo>
                    <a:pt x="2" y="25"/>
                  </a:lnTo>
                  <a:lnTo>
                    <a:pt x="0" y="24"/>
                  </a:lnTo>
                  <a:lnTo>
                    <a:pt x="1" y="17"/>
                  </a:lnTo>
                  <a:lnTo>
                    <a:pt x="1" y="8"/>
                  </a:lnTo>
                  <a:lnTo>
                    <a:pt x="4" y="2"/>
                  </a:lnTo>
                  <a:lnTo>
                    <a:pt x="15" y="0"/>
                  </a:lnTo>
                  <a:lnTo>
                    <a:pt x="24" y="0"/>
                  </a:lnTo>
                  <a:lnTo>
                    <a:pt x="33" y="0"/>
                  </a:lnTo>
                  <a:lnTo>
                    <a:pt x="42" y="0"/>
                  </a:lnTo>
                  <a:lnTo>
                    <a:pt x="50" y="0"/>
                  </a:lnTo>
                  <a:lnTo>
                    <a:pt x="60" y="0"/>
                  </a:lnTo>
                  <a:lnTo>
                    <a:pt x="68" y="0"/>
                  </a:lnTo>
                  <a:lnTo>
                    <a:pt x="76" y="0"/>
                  </a:lnTo>
                  <a:lnTo>
                    <a:pt x="85" y="1"/>
                  </a:lnTo>
                  <a:lnTo>
                    <a:pt x="94" y="12"/>
                  </a:lnTo>
                  <a:close/>
                </a:path>
              </a:pathLst>
            </a:custGeom>
            <a:solidFill>
              <a:srgbClr val="F4EF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7"/>
            <p:cNvSpPr>
              <a:spLocks/>
            </p:cNvSpPr>
            <p:nvPr>
              <p:custDataLst>
                <p:tags r:id="rId28"/>
              </p:custDataLst>
            </p:nvPr>
          </p:nvSpPr>
          <p:spPr bwMode="auto">
            <a:xfrm>
              <a:off x="3952" y="2233"/>
              <a:ext cx="20" cy="30"/>
            </a:xfrm>
            <a:custGeom>
              <a:avLst/>
              <a:gdLst>
                <a:gd name="T0" fmla="*/ 35 w 40"/>
                <a:gd name="T1" fmla="*/ 25 h 58"/>
                <a:gd name="T2" fmla="*/ 35 w 40"/>
                <a:gd name="T3" fmla="*/ 32 h 58"/>
                <a:gd name="T4" fmla="*/ 38 w 40"/>
                <a:gd name="T5" fmla="*/ 38 h 58"/>
                <a:gd name="T6" fmla="*/ 40 w 40"/>
                <a:gd name="T7" fmla="*/ 43 h 58"/>
                <a:gd name="T8" fmla="*/ 40 w 40"/>
                <a:gd name="T9" fmla="*/ 48 h 58"/>
                <a:gd name="T10" fmla="*/ 32 w 40"/>
                <a:gd name="T11" fmla="*/ 50 h 58"/>
                <a:gd name="T12" fmla="*/ 24 w 40"/>
                <a:gd name="T13" fmla="*/ 55 h 58"/>
                <a:gd name="T14" fmla="*/ 16 w 40"/>
                <a:gd name="T15" fmla="*/ 58 h 58"/>
                <a:gd name="T16" fmla="*/ 7 w 40"/>
                <a:gd name="T17" fmla="*/ 57 h 58"/>
                <a:gd name="T18" fmla="*/ 3 w 40"/>
                <a:gd name="T19" fmla="*/ 43 h 58"/>
                <a:gd name="T20" fmla="*/ 2 w 40"/>
                <a:gd name="T21" fmla="*/ 30 h 58"/>
                <a:gd name="T22" fmla="*/ 0 w 40"/>
                <a:gd name="T23" fmla="*/ 16 h 58"/>
                <a:gd name="T24" fmla="*/ 0 w 40"/>
                <a:gd name="T25" fmla="*/ 0 h 58"/>
                <a:gd name="T26" fmla="*/ 5 w 40"/>
                <a:gd name="T27" fmla="*/ 2 h 58"/>
                <a:gd name="T28" fmla="*/ 10 w 40"/>
                <a:gd name="T29" fmla="*/ 3 h 58"/>
                <a:gd name="T30" fmla="*/ 16 w 40"/>
                <a:gd name="T31" fmla="*/ 7 h 58"/>
                <a:gd name="T32" fmla="*/ 22 w 40"/>
                <a:gd name="T33" fmla="*/ 9 h 58"/>
                <a:gd name="T34" fmla="*/ 26 w 40"/>
                <a:gd name="T35" fmla="*/ 12 h 58"/>
                <a:gd name="T36" fmla="*/ 30 w 40"/>
                <a:gd name="T37" fmla="*/ 16 h 58"/>
                <a:gd name="T38" fmla="*/ 33 w 40"/>
                <a:gd name="T39" fmla="*/ 20 h 58"/>
                <a:gd name="T40" fmla="*/ 35 w 40"/>
                <a:gd name="T41" fmla="*/ 25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 h="58">
                  <a:moveTo>
                    <a:pt x="35" y="25"/>
                  </a:moveTo>
                  <a:lnTo>
                    <a:pt x="35" y="32"/>
                  </a:lnTo>
                  <a:lnTo>
                    <a:pt x="38" y="38"/>
                  </a:lnTo>
                  <a:lnTo>
                    <a:pt x="40" y="43"/>
                  </a:lnTo>
                  <a:lnTo>
                    <a:pt x="40" y="48"/>
                  </a:lnTo>
                  <a:lnTo>
                    <a:pt x="32" y="50"/>
                  </a:lnTo>
                  <a:lnTo>
                    <a:pt x="24" y="55"/>
                  </a:lnTo>
                  <a:lnTo>
                    <a:pt x="16" y="58"/>
                  </a:lnTo>
                  <a:lnTo>
                    <a:pt x="7" y="57"/>
                  </a:lnTo>
                  <a:lnTo>
                    <a:pt x="3" y="43"/>
                  </a:lnTo>
                  <a:lnTo>
                    <a:pt x="2" y="30"/>
                  </a:lnTo>
                  <a:lnTo>
                    <a:pt x="0" y="16"/>
                  </a:lnTo>
                  <a:lnTo>
                    <a:pt x="0" y="0"/>
                  </a:lnTo>
                  <a:lnTo>
                    <a:pt x="5" y="2"/>
                  </a:lnTo>
                  <a:lnTo>
                    <a:pt x="10" y="3"/>
                  </a:lnTo>
                  <a:lnTo>
                    <a:pt x="16" y="7"/>
                  </a:lnTo>
                  <a:lnTo>
                    <a:pt x="22" y="9"/>
                  </a:lnTo>
                  <a:lnTo>
                    <a:pt x="26" y="12"/>
                  </a:lnTo>
                  <a:lnTo>
                    <a:pt x="30" y="16"/>
                  </a:lnTo>
                  <a:lnTo>
                    <a:pt x="33" y="20"/>
                  </a:lnTo>
                  <a:lnTo>
                    <a:pt x="35" y="25"/>
                  </a:lnTo>
                  <a:close/>
                </a:path>
              </a:pathLst>
            </a:custGeom>
            <a:solidFill>
              <a:srgbClr val="F4EF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8"/>
            <p:cNvSpPr>
              <a:spLocks/>
            </p:cNvSpPr>
            <p:nvPr>
              <p:custDataLst>
                <p:tags r:id="rId29"/>
              </p:custDataLst>
            </p:nvPr>
          </p:nvSpPr>
          <p:spPr bwMode="auto">
            <a:xfrm>
              <a:off x="3887" y="2325"/>
              <a:ext cx="213" cy="178"/>
            </a:xfrm>
            <a:custGeom>
              <a:avLst/>
              <a:gdLst>
                <a:gd name="T0" fmla="*/ 331 w 426"/>
                <a:gd name="T1" fmla="*/ 38 h 356"/>
                <a:gd name="T2" fmla="*/ 344 w 426"/>
                <a:gd name="T3" fmla="*/ 66 h 356"/>
                <a:gd name="T4" fmla="*/ 357 w 426"/>
                <a:gd name="T5" fmla="*/ 84 h 356"/>
                <a:gd name="T6" fmla="*/ 364 w 426"/>
                <a:gd name="T7" fmla="*/ 88 h 356"/>
                <a:gd name="T8" fmla="*/ 375 w 426"/>
                <a:gd name="T9" fmla="*/ 89 h 356"/>
                <a:gd name="T10" fmla="*/ 388 w 426"/>
                <a:gd name="T11" fmla="*/ 90 h 356"/>
                <a:gd name="T12" fmla="*/ 403 w 426"/>
                <a:gd name="T13" fmla="*/ 96 h 356"/>
                <a:gd name="T14" fmla="*/ 423 w 426"/>
                <a:gd name="T15" fmla="*/ 105 h 356"/>
                <a:gd name="T16" fmla="*/ 424 w 426"/>
                <a:gd name="T17" fmla="*/ 130 h 356"/>
                <a:gd name="T18" fmla="*/ 413 w 426"/>
                <a:gd name="T19" fmla="*/ 154 h 356"/>
                <a:gd name="T20" fmla="*/ 399 w 426"/>
                <a:gd name="T21" fmla="*/ 166 h 356"/>
                <a:gd name="T22" fmla="*/ 389 w 426"/>
                <a:gd name="T23" fmla="*/ 170 h 356"/>
                <a:gd name="T24" fmla="*/ 379 w 426"/>
                <a:gd name="T25" fmla="*/ 172 h 356"/>
                <a:gd name="T26" fmla="*/ 369 w 426"/>
                <a:gd name="T27" fmla="*/ 173 h 356"/>
                <a:gd name="T28" fmla="*/ 368 w 426"/>
                <a:gd name="T29" fmla="*/ 196 h 356"/>
                <a:gd name="T30" fmla="*/ 356 w 426"/>
                <a:gd name="T31" fmla="*/ 246 h 356"/>
                <a:gd name="T32" fmla="*/ 344 w 426"/>
                <a:gd name="T33" fmla="*/ 272 h 356"/>
                <a:gd name="T34" fmla="*/ 328 w 426"/>
                <a:gd name="T35" fmla="*/ 295 h 356"/>
                <a:gd name="T36" fmla="*/ 308 w 426"/>
                <a:gd name="T37" fmla="*/ 315 h 356"/>
                <a:gd name="T38" fmla="*/ 285 w 426"/>
                <a:gd name="T39" fmla="*/ 333 h 356"/>
                <a:gd name="T40" fmla="*/ 259 w 426"/>
                <a:gd name="T41" fmla="*/ 345 h 356"/>
                <a:gd name="T42" fmla="*/ 228 w 426"/>
                <a:gd name="T43" fmla="*/ 353 h 356"/>
                <a:gd name="T44" fmla="*/ 194 w 426"/>
                <a:gd name="T45" fmla="*/ 356 h 356"/>
                <a:gd name="T46" fmla="*/ 161 w 426"/>
                <a:gd name="T47" fmla="*/ 351 h 356"/>
                <a:gd name="T48" fmla="*/ 135 w 426"/>
                <a:gd name="T49" fmla="*/ 339 h 356"/>
                <a:gd name="T50" fmla="*/ 118 w 426"/>
                <a:gd name="T51" fmla="*/ 327 h 356"/>
                <a:gd name="T52" fmla="*/ 103 w 426"/>
                <a:gd name="T53" fmla="*/ 314 h 356"/>
                <a:gd name="T54" fmla="*/ 90 w 426"/>
                <a:gd name="T55" fmla="*/ 297 h 356"/>
                <a:gd name="T56" fmla="*/ 79 w 426"/>
                <a:gd name="T57" fmla="*/ 280 h 356"/>
                <a:gd name="T58" fmla="*/ 73 w 426"/>
                <a:gd name="T59" fmla="*/ 262 h 356"/>
                <a:gd name="T60" fmla="*/ 64 w 426"/>
                <a:gd name="T61" fmla="*/ 223 h 356"/>
                <a:gd name="T62" fmla="*/ 60 w 426"/>
                <a:gd name="T63" fmla="*/ 187 h 356"/>
                <a:gd name="T64" fmla="*/ 51 w 426"/>
                <a:gd name="T65" fmla="*/ 184 h 356"/>
                <a:gd name="T66" fmla="*/ 42 w 426"/>
                <a:gd name="T67" fmla="*/ 186 h 356"/>
                <a:gd name="T68" fmla="*/ 30 w 426"/>
                <a:gd name="T69" fmla="*/ 186 h 356"/>
                <a:gd name="T70" fmla="*/ 20 w 426"/>
                <a:gd name="T71" fmla="*/ 182 h 356"/>
                <a:gd name="T72" fmla="*/ 9 w 426"/>
                <a:gd name="T73" fmla="*/ 177 h 356"/>
                <a:gd name="T74" fmla="*/ 4 w 426"/>
                <a:gd name="T75" fmla="*/ 167 h 356"/>
                <a:gd name="T76" fmla="*/ 0 w 426"/>
                <a:gd name="T77" fmla="*/ 139 h 356"/>
                <a:gd name="T78" fmla="*/ 9 w 426"/>
                <a:gd name="T79" fmla="*/ 101 h 356"/>
                <a:gd name="T80" fmla="*/ 29 w 426"/>
                <a:gd name="T81" fmla="*/ 84 h 356"/>
                <a:gd name="T82" fmla="*/ 43 w 426"/>
                <a:gd name="T83" fmla="*/ 84 h 356"/>
                <a:gd name="T84" fmla="*/ 56 w 426"/>
                <a:gd name="T85" fmla="*/ 92 h 356"/>
                <a:gd name="T86" fmla="*/ 69 w 426"/>
                <a:gd name="T87" fmla="*/ 95 h 356"/>
                <a:gd name="T88" fmla="*/ 76 w 426"/>
                <a:gd name="T89" fmla="*/ 80 h 356"/>
                <a:gd name="T90" fmla="*/ 84 w 426"/>
                <a:gd name="T91" fmla="*/ 62 h 356"/>
                <a:gd name="T92" fmla="*/ 99 w 426"/>
                <a:gd name="T93" fmla="*/ 56 h 356"/>
                <a:gd name="T94" fmla="*/ 124 w 426"/>
                <a:gd name="T95" fmla="*/ 61 h 356"/>
                <a:gd name="T96" fmla="*/ 148 w 426"/>
                <a:gd name="T97" fmla="*/ 61 h 356"/>
                <a:gd name="T98" fmla="*/ 172 w 426"/>
                <a:gd name="T99" fmla="*/ 58 h 356"/>
                <a:gd name="T100" fmla="*/ 196 w 426"/>
                <a:gd name="T101" fmla="*/ 54 h 356"/>
                <a:gd name="T102" fmla="*/ 219 w 426"/>
                <a:gd name="T103" fmla="*/ 47 h 356"/>
                <a:gd name="T104" fmla="*/ 243 w 426"/>
                <a:gd name="T105" fmla="*/ 39 h 356"/>
                <a:gd name="T106" fmla="*/ 264 w 426"/>
                <a:gd name="T107" fmla="*/ 29 h 356"/>
                <a:gd name="T108" fmla="*/ 281 w 426"/>
                <a:gd name="T109" fmla="*/ 23 h 356"/>
                <a:gd name="T110" fmla="*/ 292 w 426"/>
                <a:gd name="T111" fmla="*/ 17 h 356"/>
                <a:gd name="T112" fmla="*/ 304 w 426"/>
                <a:gd name="T113" fmla="*/ 10 h 356"/>
                <a:gd name="T114" fmla="*/ 316 w 426"/>
                <a:gd name="T115" fmla="*/ 3 h 356"/>
                <a:gd name="T116" fmla="*/ 324 w 426"/>
                <a:gd name="T117" fmla="*/ 4 h 356"/>
                <a:gd name="T118" fmla="*/ 326 w 426"/>
                <a:gd name="T119" fmla="*/ 15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26" h="356">
                  <a:moveTo>
                    <a:pt x="326" y="20"/>
                  </a:moveTo>
                  <a:lnTo>
                    <a:pt x="331" y="38"/>
                  </a:lnTo>
                  <a:lnTo>
                    <a:pt x="337" y="52"/>
                  </a:lnTo>
                  <a:lnTo>
                    <a:pt x="344" y="66"/>
                  </a:lnTo>
                  <a:lnTo>
                    <a:pt x="356" y="79"/>
                  </a:lnTo>
                  <a:lnTo>
                    <a:pt x="357" y="84"/>
                  </a:lnTo>
                  <a:lnTo>
                    <a:pt x="359" y="87"/>
                  </a:lnTo>
                  <a:lnTo>
                    <a:pt x="364" y="88"/>
                  </a:lnTo>
                  <a:lnTo>
                    <a:pt x="369" y="89"/>
                  </a:lnTo>
                  <a:lnTo>
                    <a:pt x="375" y="89"/>
                  </a:lnTo>
                  <a:lnTo>
                    <a:pt x="382" y="89"/>
                  </a:lnTo>
                  <a:lnTo>
                    <a:pt x="388" y="90"/>
                  </a:lnTo>
                  <a:lnTo>
                    <a:pt x="394" y="92"/>
                  </a:lnTo>
                  <a:lnTo>
                    <a:pt x="403" y="96"/>
                  </a:lnTo>
                  <a:lnTo>
                    <a:pt x="414" y="100"/>
                  </a:lnTo>
                  <a:lnTo>
                    <a:pt x="423" y="105"/>
                  </a:lnTo>
                  <a:lnTo>
                    <a:pt x="426" y="116"/>
                  </a:lnTo>
                  <a:lnTo>
                    <a:pt x="424" y="130"/>
                  </a:lnTo>
                  <a:lnTo>
                    <a:pt x="419" y="142"/>
                  </a:lnTo>
                  <a:lnTo>
                    <a:pt x="413" y="154"/>
                  </a:lnTo>
                  <a:lnTo>
                    <a:pt x="404" y="163"/>
                  </a:lnTo>
                  <a:lnTo>
                    <a:pt x="399" y="166"/>
                  </a:lnTo>
                  <a:lnTo>
                    <a:pt x="395" y="169"/>
                  </a:lnTo>
                  <a:lnTo>
                    <a:pt x="389" y="170"/>
                  </a:lnTo>
                  <a:lnTo>
                    <a:pt x="384" y="171"/>
                  </a:lnTo>
                  <a:lnTo>
                    <a:pt x="379" y="172"/>
                  </a:lnTo>
                  <a:lnTo>
                    <a:pt x="374" y="173"/>
                  </a:lnTo>
                  <a:lnTo>
                    <a:pt x="369" y="173"/>
                  </a:lnTo>
                  <a:lnTo>
                    <a:pt x="365" y="174"/>
                  </a:lnTo>
                  <a:lnTo>
                    <a:pt x="368" y="196"/>
                  </a:lnTo>
                  <a:lnTo>
                    <a:pt x="364" y="222"/>
                  </a:lnTo>
                  <a:lnTo>
                    <a:pt x="356" y="246"/>
                  </a:lnTo>
                  <a:lnTo>
                    <a:pt x="350" y="259"/>
                  </a:lnTo>
                  <a:lnTo>
                    <a:pt x="344" y="272"/>
                  </a:lnTo>
                  <a:lnTo>
                    <a:pt x="336" y="284"/>
                  </a:lnTo>
                  <a:lnTo>
                    <a:pt x="328" y="295"/>
                  </a:lnTo>
                  <a:lnTo>
                    <a:pt x="319" y="305"/>
                  </a:lnTo>
                  <a:lnTo>
                    <a:pt x="308" y="315"/>
                  </a:lnTo>
                  <a:lnTo>
                    <a:pt x="297" y="324"/>
                  </a:lnTo>
                  <a:lnTo>
                    <a:pt x="285" y="333"/>
                  </a:lnTo>
                  <a:lnTo>
                    <a:pt x="273" y="340"/>
                  </a:lnTo>
                  <a:lnTo>
                    <a:pt x="259" y="345"/>
                  </a:lnTo>
                  <a:lnTo>
                    <a:pt x="244" y="349"/>
                  </a:lnTo>
                  <a:lnTo>
                    <a:pt x="228" y="353"/>
                  </a:lnTo>
                  <a:lnTo>
                    <a:pt x="210" y="355"/>
                  </a:lnTo>
                  <a:lnTo>
                    <a:pt x="194" y="356"/>
                  </a:lnTo>
                  <a:lnTo>
                    <a:pt x="177" y="355"/>
                  </a:lnTo>
                  <a:lnTo>
                    <a:pt x="161" y="351"/>
                  </a:lnTo>
                  <a:lnTo>
                    <a:pt x="144" y="345"/>
                  </a:lnTo>
                  <a:lnTo>
                    <a:pt x="135" y="339"/>
                  </a:lnTo>
                  <a:lnTo>
                    <a:pt x="127" y="334"/>
                  </a:lnTo>
                  <a:lnTo>
                    <a:pt x="118" y="327"/>
                  </a:lnTo>
                  <a:lnTo>
                    <a:pt x="110" y="322"/>
                  </a:lnTo>
                  <a:lnTo>
                    <a:pt x="103" y="314"/>
                  </a:lnTo>
                  <a:lnTo>
                    <a:pt x="96" y="307"/>
                  </a:lnTo>
                  <a:lnTo>
                    <a:pt x="90" y="297"/>
                  </a:lnTo>
                  <a:lnTo>
                    <a:pt x="86" y="288"/>
                  </a:lnTo>
                  <a:lnTo>
                    <a:pt x="79" y="280"/>
                  </a:lnTo>
                  <a:lnTo>
                    <a:pt x="75" y="272"/>
                  </a:lnTo>
                  <a:lnTo>
                    <a:pt x="73" y="262"/>
                  </a:lnTo>
                  <a:lnTo>
                    <a:pt x="71" y="251"/>
                  </a:lnTo>
                  <a:lnTo>
                    <a:pt x="64" y="223"/>
                  </a:lnTo>
                  <a:lnTo>
                    <a:pt x="61" y="201"/>
                  </a:lnTo>
                  <a:lnTo>
                    <a:pt x="60" y="187"/>
                  </a:lnTo>
                  <a:lnTo>
                    <a:pt x="56" y="180"/>
                  </a:lnTo>
                  <a:lnTo>
                    <a:pt x="51" y="184"/>
                  </a:lnTo>
                  <a:lnTo>
                    <a:pt x="46" y="185"/>
                  </a:lnTo>
                  <a:lnTo>
                    <a:pt x="42" y="186"/>
                  </a:lnTo>
                  <a:lnTo>
                    <a:pt x="36" y="186"/>
                  </a:lnTo>
                  <a:lnTo>
                    <a:pt x="30" y="186"/>
                  </a:lnTo>
                  <a:lnTo>
                    <a:pt x="24" y="185"/>
                  </a:lnTo>
                  <a:lnTo>
                    <a:pt x="20" y="182"/>
                  </a:lnTo>
                  <a:lnTo>
                    <a:pt x="15" y="181"/>
                  </a:lnTo>
                  <a:lnTo>
                    <a:pt x="9" y="177"/>
                  </a:lnTo>
                  <a:lnTo>
                    <a:pt x="7" y="172"/>
                  </a:lnTo>
                  <a:lnTo>
                    <a:pt x="4" y="167"/>
                  </a:lnTo>
                  <a:lnTo>
                    <a:pt x="1" y="161"/>
                  </a:lnTo>
                  <a:lnTo>
                    <a:pt x="0" y="139"/>
                  </a:lnTo>
                  <a:lnTo>
                    <a:pt x="3" y="119"/>
                  </a:lnTo>
                  <a:lnTo>
                    <a:pt x="9" y="101"/>
                  </a:lnTo>
                  <a:lnTo>
                    <a:pt x="22" y="86"/>
                  </a:lnTo>
                  <a:lnTo>
                    <a:pt x="29" y="84"/>
                  </a:lnTo>
                  <a:lnTo>
                    <a:pt x="36" y="82"/>
                  </a:lnTo>
                  <a:lnTo>
                    <a:pt x="43" y="84"/>
                  </a:lnTo>
                  <a:lnTo>
                    <a:pt x="50" y="86"/>
                  </a:lnTo>
                  <a:lnTo>
                    <a:pt x="56" y="92"/>
                  </a:lnTo>
                  <a:lnTo>
                    <a:pt x="63" y="95"/>
                  </a:lnTo>
                  <a:lnTo>
                    <a:pt x="69" y="95"/>
                  </a:lnTo>
                  <a:lnTo>
                    <a:pt x="76" y="90"/>
                  </a:lnTo>
                  <a:lnTo>
                    <a:pt x="76" y="80"/>
                  </a:lnTo>
                  <a:lnTo>
                    <a:pt x="80" y="71"/>
                  </a:lnTo>
                  <a:lnTo>
                    <a:pt x="84" y="62"/>
                  </a:lnTo>
                  <a:lnTo>
                    <a:pt x="88" y="51"/>
                  </a:lnTo>
                  <a:lnTo>
                    <a:pt x="99" y="56"/>
                  </a:lnTo>
                  <a:lnTo>
                    <a:pt x="112" y="58"/>
                  </a:lnTo>
                  <a:lnTo>
                    <a:pt x="124" y="61"/>
                  </a:lnTo>
                  <a:lnTo>
                    <a:pt x="136" y="61"/>
                  </a:lnTo>
                  <a:lnTo>
                    <a:pt x="148" y="61"/>
                  </a:lnTo>
                  <a:lnTo>
                    <a:pt x="161" y="59"/>
                  </a:lnTo>
                  <a:lnTo>
                    <a:pt x="172" y="58"/>
                  </a:lnTo>
                  <a:lnTo>
                    <a:pt x="184" y="56"/>
                  </a:lnTo>
                  <a:lnTo>
                    <a:pt x="196" y="54"/>
                  </a:lnTo>
                  <a:lnTo>
                    <a:pt x="208" y="50"/>
                  </a:lnTo>
                  <a:lnTo>
                    <a:pt x="219" y="47"/>
                  </a:lnTo>
                  <a:lnTo>
                    <a:pt x="231" y="42"/>
                  </a:lnTo>
                  <a:lnTo>
                    <a:pt x="243" y="39"/>
                  </a:lnTo>
                  <a:lnTo>
                    <a:pt x="253" y="34"/>
                  </a:lnTo>
                  <a:lnTo>
                    <a:pt x="264" y="29"/>
                  </a:lnTo>
                  <a:lnTo>
                    <a:pt x="275" y="26"/>
                  </a:lnTo>
                  <a:lnTo>
                    <a:pt x="281" y="23"/>
                  </a:lnTo>
                  <a:lnTo>
                    <a:pt x="286" y="20"/>
                  </a:lnTo>
                  <a:lnTo>
                    <a:pt x="292" y="17"/>
                  </a:lnTo>
                  <a:lnTo>
                    <a:pt x="298" y="13"/>
                  </a:lnTo>
                  <a:lnTo>
                    <a:pt x="304" y="10"/>
                  </a:lnTo>
                  <a:lnTo>
                    <a:pt x="311" y="6"/>
                  </a:lnTo>
                  <a:lnTo>
                    <a:pt x="316" y="3"/>
                  </a:lnTo>
                  <a:lnTo>
                    <a:pt x="322" y="0"/>
                  </a:lnTo>
                  <a:lnTo>
                    <a:pt x="324" y="4"/>
                  </a:lnTo>
                  <a:lnTo>
                    <a:pt x="326" y="9"/>
                  </a:lnTo>
                  <a:lnTo>
                    <a:pt x="326" y="15"/>
                  </a:lnTo>
                  <a:lnTo>
                    <a:pt x="326" y="20"/>
                  </a:lnTo>
                  <a:close/>
                </a:path>
              </a:pathLst>
            </a:custGeom>
            <a:solidFill>
              <a:srgbClr val="B796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72" name="Freeform 29"/>
            <p:cNvSpPr>
              <a:spLocks/>
            </p:cNvSpPr>
            <p:nvPr>
              <p:custDataLst>
                <p:tags r:id="rId30"/>
              </p:custDataLst>
            </p:nvPr>
          </p:nvSpPr>
          <p:spPr bwMode="auto">
            <a:xfrm>
              <a:off x="3945" y="2368"/>
              <a:ext cx="25" cy="25"/>
            </a:xfrm>
            <a:custGeom>
              <a:avLst/>
              <a:gdLst>
                <a:gd name="T0" fmla="*/ 48 w 48"/>
                <a:gd name="T1" fmla="*/ 18 h 48"/>
                <a:gd name="T2" fmla="*/ 48 w 48"/>
                <a:gd name="T3" fmla="*/ 28 h 48"/>
                <a:gd name="T4" fmla="*/ 46 w 48"/>
                <a:gd name="T5" fmla="*/ 34 h 48"/>
                <a:gd name="T6" fmla="*/ 41 w 48"/>
                <a:gd name="T7" fmla="*/ 39 h 48"/>
                <a:gd name="T8" fmla="*/ 37 w 48"/>
                <a:gd name="T9" fmla="*/ 44 h 48"/>
                <a:gd name="T10" fmla="*/ 31 w 48"/>
                <a:gd name="T11" fmla="*/ 46 h 48"/>
                <a:gd name="T12" fmla="*/ 25 w 48"/>
                <a:gd name="T13" fmla="*/ 48 h 48"/>
                <a:gd name="T14" fmla="*/ 18 w 48"/>
                <a:gd name="T15" fmla="*/ 47 h 48"/>
                <a:gd name="T16" fmla="*/ 11 w 48"/>
                <a:gd name="T17" fmla="*/ 44 h 48"/>
                <a:gd name="T18" fmla="*/ 7 w 48"/>
                <a:gd name="T19" fmla="*/ 39 h 48"/>
                <a:gd name="T20" fmla="*/ 2 w 48"/>
                <a:gd name="T21" fmla="*/ 32 h 48"/>
                <a:gd name="T22" fmla="*/ 0 w 48"/>
                <a:gd name="T23" fmla="*/ 25 h 48"/>
                <a:gd name="T24" fmla="*/ 3 w 48"/>
                <a:gd name="T25" fmla="*/ 18 h 48"/>
                <a:gd name="T26" fmla="*/ 7 w 48"/>
                <a:gd name="T27" fmla="*/ 13 h 48"/>
                <a:gd name="T28" fmla="*/ 11 w 48"/>
                <a:gd name="T29" fmla="*/ 7 h 48"/>
                <a:gd name="T30" fmla="*/ 18 w 48"/>
                <a:gd name="T31" fmla="*/ 3 h 48"/>
                <a:gd name="T32" fmla="*/ 26 w 48"/>
                <a:gd name="T33" fmla="*/ 0 h 48"/>
                <a:gd name="T34" fmla="*/ 35 w 48"/>
                <a:gd name="T35" fmla="*/ 2 h 48"/>
                <a:gd name="T36" fmla="*/ 40 w 48"/>
                <a:gd name="T37" fmla="*/ 7 h 48"/>
                <a:gd name="T38" fmla="*/ 45 w 48"/>
                <a:gd name="T39" fmla="*/ 13 h 48"/>
                <a:gd name="T40" fmla="*/ 48 w 48"/>
                <a:gd name="T41" fmla="*/ 1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8" h="48">
                  <a:moveTo>
                    <a:pt x="48" y="18"/>
                  </a:moveTo>
                  <a:lnTo>
                    <a:pt x="48" y="28"/>
                  </a:lnTo>
                  <a:lnTo>
                    <a:pt x="46" y="34"/>
                  </a:lnTo>
                  <a:lnTo>
                    <a:pt x="41" y="39"/>
                  </a:lnTo>
                  <a:lnTo>
                    <a:pt x="37" y="44"/>
                  </a:lnTo>
                  <a:lnTo>
                    <a:pt x="31" y="46"/>
                  </a:lnTo>
                  <a:lnTo>
                    <a:pt x="25" y="48"/>
                  </a:lnTo>
                  <a:lnTo>
                    <a:pt x="18" y="47"/>
                  </a:lnTo>
                  <a:lnTo>
                    <a:pt x="11" y="44"/>
                  </a:lnTo>
                  <a:lnTo>
                    <a:pt x="7" y="39"/>
                  </a:lnTo>
                  <a:lnTo>
                    <a:pt x="2" y="32"/>
                  </a:lnTo>
                  <a:lnTo>
                    <a:pt x="0" y="25"/>
                  </a:lnTo>
                  <a:lnTo>
                    <a:pt x="3" y="18"/>
                  </a:lnTo>
                  <a:lnTo>
                    <a:pt x="7" y="13"/>
                  </a:lnTo>
                  <a:lnTo>
                    <a:pt x="11" y="7"/>
                  </a:lnTo>
                  <a:lnTo>
                    <a:pt x="18" y="3"/>
                  </a:lnTo>
                  <a:lnTo>
                    <a:pt x="26" y="0"/>
                  </a:lnTo>
                  <a:lnTo>
                    <a:pt x="35" y="2"/>
                  </a:lnTo>
                  <a:lnTo>
                    <a:pt x="40" y="7"/>
                  </a:lnTo>
                  <a:lnTo>
                    <a:pt x="45" y="13"/>
                  </a:lnTo>
                  <a:lnTo>
                    <a:pt x="48"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73" name="Freeform 30"/>
            <p:cNvSpPr>
              <a:spLocks/>
            </p:cNvSpPr>
            <p:nvPr>
              <p:custDataLst>
                <p:tags r:id="rId31"/>
              </p:custDataLst>
            </p:nvPr>
          </p:nvSpPr>
          <p:spPr bwMode="auto">
            <a:xfrm>
              <a:off x="4012" y="2368"/>
              <a:ext cx="26" cy="25"/>
            </a:xfrm>
            <a:custGeom>
              <a:avLst/>
              <a:gdLst>
                <a:gd name="T0" fmla="*/ 47 w 51"/>
                <a:gd name="T1" fmla="*/ 14 h 49"/>
                <a:gd name="T2" fmla="*/ 49 w 51"/>
                <a:gd name="T3" fmla="*/ 20 h 49"/>
                <a:gd name="T4" fmla="*/ 51 w 51"/>
                <a:gd name="T5" fmla="*/ 25 h 49"/>
                <a:gd name="T6" fmla="*/ 49 w 51"/>
                <a:gd name="T7" fmla="*/ 31 h 49"/>
                <a:gd name="T8" fmla="*/ 47 w 51"/>
                <a:gd name="T9" fmla="*/ 34 h 49"/>
                <a:gd name="T10" fmla="*/ 42 w 51"/>
                <a:gd name="T11" fmla="*/ 40 h 49"/>
                <a:gd name="T12" fmla="*/ 36 w 51"/>
                <a:gd name="T13" fmla="*/ 46 h 49"/>
                <a:gd name="T14" fmla="*/ 26 w 51"/>
                <a:gd name="T15" fmla="*/ 49 h 49"/>
                <a:gd name="T16" fmla="*/ 16 w 51"/>
                <a:gd name="T17" fmla="*/ 48 h 49"/>
                <a:gd name="T18" fmla="*/ 8 w 51"/>
                <a:gd name="T19" fmla="*/ 43 h 49"/>
                <a:gd name="T20" fmla="*/ 3 w 51"/>
                <a:gd name="T21" fmla="*/ 37 h 49"/>
                <a:gd name="T22" fmla="*/ 0 w 51"/>
                <a:gd name="T23" fmla="*/ 30 h 49"/>
                <a:gd name="T24" fmla="*/ 1 w 51"/>
                <a:gd name="T25" fmla="*/ 18 h 49"/>
                <a:gd name="T26" fmla="*/ 4 w 51"/>
                <a:gd name="T27" fmla="*/ 13 h 49"/>
                <a:gd name="T28" fmla="*/ 8 w 51"/>
                <a:gd name="T29" fmla="*/ 7 h 49"/>
                <a:gd name="T30" fmla="*/ 12 w 51"/>
                <a:gd name="T31" fmla="*/ 2 h 49"/>
                <a:gd name="T32" fmla="*/ 19 w 51"/>
                <a:gd name="T33" fmla="*/ 0 h 49"/>
                <a:gd name="T34" fmla="*/ 29 w 51"/>
                <a:gd name="T35" fmla="*/ 1 h 49"/>
                <a:gd name="T36" fmla="*/ 36 w 51"/>
                <a:gd name="T37" fmla="*/ 3 h 49"/>
                <a:gd name="T38" fmla="*/ 42 w 51"/>
                <a:gd name="T39" fmla="*/ 8 h 49"/>
                <a:gd name="T40" fmla="*/ 47 w 51"/>
                <a:gd name="T41" fmla="*/ 14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1" h="49">
                  <a:moveTo>
                    <a:pt x="47" y="14"/>
                  </a:moveTo>
                  <a:lnTo>
                    <a:pt x="49" y="20"/>
                  </a:lnTo>
                  <a:lnTo>
                    <a:pt x="51" y="25"/>
                  </a:lnTo>
                  <a:lnTo>
                    <a:pt x="49" y="31"/>
                  </a:lnTo>
                  <a:lnTo>
                    <a:pt x="47" y="34"/>
                  </a:lnTo>
                  <a:lnTo>
                    <a:pt x="42" y="40"/>
                  </a:lnTo>
                  <a:lnTo>
                    <a:pt x="36" y="46"/>
                  </a:lnTo>
                  <a:lnTo>
                    <a:pt x="26" y="49"/>
                  </a:lnTo>
                  <a:lnTo>
                    <a:pt x="16" y="48"/>
                  </a:lnTo>
                  <a:lnTo>
                    <a:pt x="8" y="43"/>
                  </a:lnTo>
                  <a:lnTo>
                    <a:pt x="3" y="37"/>
                  </a:lnTo>
                  <a:lnTo>
                    <a:pt x="0" y="30"/>
                  </a:lnTo>
                  <a:lnTo>
                    <a:pt x="1" y="18"/>
                  </a:lnTo>
                  <a:lnTo>
                    <a:pt x="4" y="13"/>
                  </a:lnTo>
                  <a:lnTo>
                    <a:pt x="8" y="7"/>
                  </a:lnTo>
                  <a:lnTo>
                    <a:pt x="12" y="2"/>
                  </a:lnTo>
                  <a:lnTo>
                    <a:pt x="19" y="0"/>
                  </a:lnTo>
                  <a:lnTo>
                    <a:pt x="29" y="1"/>
                  </a:lnTo>
                  <a:lnTo>
                    <a:pt x="36" y="3"/>
                  </a:lnTo>
                  <a:lnTo>
                    <a:pt x="42" y="8"/>
                  </a:lnTo>
                  <a:lnTo>
                    <a:pt x="47"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74" name="Freeform 31"/>
            <p:cNvSpPr>
              <a:spLocks/>
            </p:cNvSpPr>
            <p:nvPr>
              <p:custDataLst>
                <p:tags r:id="rId32"/>
              </p:custDataLst>
            </p:nvPr>
          </p:nvSpPr>
          <p:spPr bwMode="auto">
            <a:xfrm>
              <a:off x="3894" y="2377"/>
              <a:ext cx="20" cy="31"/>
            </a:xfrm>
            <a:custGeom>
              <a:avLst/>
              <a:gdLst>
                <a:gd name="T0" fmla="*/ 40 w 40"/>
                <a:gd name="T1" fmla="*/ 10 h 62"/>
                <a:gd name="T2" fmla="*/ 32 w 40"/>
                <a:gd name="T3" fmla="*/ 8 h 62"/>
                <a:gd name="T4" fmla="*/ 24 w 40"/>
                <a:gd name="T5" fmla="*/ 10 h 62"/>
                <a:gd name="T6" fmla="*/ 19 w 40"/>
                <a:gd name="T7" fmla="*/ 16 h 62"/>
                <a:gd name="T8" fmla="*/ 14 w 40"/>
                <a:gd name="T9" fmla="*/ 24 h 62"/>
                <a:gd name="T10" fmla="*/ 13 w 40"/>
                <a:gd name="T11" fmla="*/ 29 h 62"/>
                <a:gd name="T12" fmla="*/ 12 w 40"/>
                <a:gd name="T13" fmla="*/ 35 h 62"/>
                <a:gd name="T14" fmla="*/ 10 w 40"/>
                <a:gd name="T15" fmla="*/ 39 h 62"/>
                <a:gd name="T16" fmla="*/ 12 w 40"/>
                <a:gd name="T17" fmla="*/ 45 h 62"/>
                <a:gd name="T18" fmla="*/ 13 w 40"/>
                <a:gd name="T19" fmla="*/ 50 h 62"/>
                <a:gd name="T20" fmla="*/ 16 w 40"/>
                <a:gd name="T21" fmla="*/ 53 h 62"/>
                <a:gd name="T22" fmla="*/ 19 w 40"/>
                <a:gd name="T23" fmla="*/ 58 h 62"/>
                <a:gd name="T24" fmla="*/ 19 w 40"/>
                <a:gd name="T25" fmla="*/ 62 h 62"/>
                <a:gd name="T26" fmla="*/ 13 w 40"/>
                <a:gd name="T27" fmla="*/ 62 h 62"/>
                <a:gd name="T28" fmla="*/ 8 w 40"/>
                <a:gd name="T29" fmla="*/ 61 h 62"/>
                <a:gd name="T30" fmla="*/ 4 w 40"/>
                <a:gd name="T31" fmla="*/ 58 h 62"/>
                <a:gd name="T32" fmla="*/ 1 w 40"/>
                <a:gd name="T33" fmla="*/ 52 h 62"/>
                <a:gd name="T34" fmla="*/ 0 w 40"/>
                <a:gd name="T35" fmla="*/ 37 h 62"/>
                <a:gd name="T36" fmla="*/ 2 w 40"/>
                <a:gd name="T37" fmla="*/ 27 h 62"/>
                <a:gd name="T38" fmla="*/ 6 w 40"/>
                <a:gd name="T39" fmla="*/ 17 h 62"/>
                <a:gd name="T40" fmla="*/ 12 w 40"/>
                <a:gd name="T41" fmla="*/ 6 h 62"/>
                <a:gd name="T42" fmla="*/ 16 w 40"/>
                <a:gd name="T43" fmla="*/ 4 h 62"/>
                <a:gd name="T44" fmla="*/ 20 w 40"/>
                <a:gd name="T45" fmla="*/ 2 h 62"/>
                <a:gd name="T46" fmla="*/ 23 w 40"/>
                <a:gd name="T47" fmla="*/ 0 h 62"/>
                <a:gd name="T48" fmla="*/ 27 w 40"/>
                <a:gd name="T49" fmla="*/ 0 h 62"/>
                <a:gd name="T50" fmla="*/ 31 w 40"/>
                <a:gd name="T51" fmla="*/ 1 h 62"/>
                <a:gd name="T52" fmla="*/ 37 w 40"/>
                <a:gd name="T53" fmla="*/ 1 h 62"/>
                <a:gd name="T54" fmla="*/ 40 w 40"/>
                <a:gd name="T55" fmla="*/ 5 h 62"/>
                <a:gd name="T56" fmla="*/ 40 w 40"/>
                <a:gd name="T57" fmla="*/ 1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 h="62">
                  <a:moveTo>
                    <a:pt x="40" y="10"/>
                  </a:moveTo>
                  <a:lnTo>
                    <a:pt x="32" y="8"/>
                  </a:lnTo>
                  <a:lnTo>
                    <a:pt x="24" y="10"/>
                  </a:lnTo>
                  <a:lnTo>
                    <a:pt x="19" y="16"/>
                  </a:lnTo>
                  <a:lnTo>
                    <a:pt x="14" y="24"/>
                  </a:lnTo>
                  <a:lnTo>
                    <a:pt x="13" y="29"/>
                  </a:lnTo>
                  <a:lnTo>
                    <a:pt x="12" y="35"/>
                  </a:lnTo>
                  <a:lnTo>
                    <a:pt x="10" y="39"/>
                  </a:lnTo>
                  <a:lnTo>
                    <a:pt x="12" y="45"/>
                  </a:lnTo>
                  <a:lnTo>
                    <a:pt x="13" y="50"/>
                  </a:lnTo>
                  <a:lnTo>
                    <a:pt x="16" y="53"/>
                  </a:lnTo>
                  <a:lnTo>
                    <a:pt x="19" y="58"/>
                  </a:lnTo>
                  <a:lnTo>
                    <a:pt x="19" y="62"/>
                  </a:lnTo>
                  <a:lnTo>
                    <a:pt x="13" y="62"/>
                  </a:lnTo>
                  <a:lnTo>
                    <a:pt x="8" y="61"/>
                  </a:lnTo>
                  <a:lnTo>
                    <a:pt x="4" y="58"/>
                  </a:lnTo>
                  <a:lnTo>
                    <a:pt x="1" y="52"/>
                  </a:lnTo>
                  <a:lnTo>
                    <a:pt x="0" y="37"/>
                  </a:lnTo>
                  <a:lnTo>
                    <a:pt x="2" y="27"/>
                  </a:lnTo>
                  <a:lnTo>
                    <a:pt x="6" y="17"/>
                  </a:lnTo>
                  <a:lnTo>
                    <a:pt x="12" y="6"/>
                  </a:lnTo>
                  <a:lnTo>
                    <a:pt x="16" y="4"/>
                  </a:lnTo>
                  <a:lnTo>
                    <a:pt x="20" y="2"/>
                  </a:lnTo>
                  <a:lnTo>
                    <a:pt x="23" y="0"/>
                  </a:lnTo>
                  <a:lnTo>
                    <a:pt x="27" y="0"/>
                  </a:lnTo>
                  <a:lnTo>
                    <a:pt x="31" y="1"/>
                  </a:lnTo>
                  <a:lnTo>
                    <a:pt x="37" y="1"/>
                  </a:lnTo>
                  <a:lnTo>
                    <a:pt x="40" y="5"/>
                  </a:lnTo>
                  <a:lnTo>
                    <a:pt x="40"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76" name="Freeform 32"/>
            <p:cNvSpPr>
              <a:spLocks/>
            </p:cNvSpPr>
            <p:nvPr>
              <p:custDataLst>
                <p:tags r:id="rId33"/>
              </p:custDataLst>
            </p:nvPr>
          </p:nvSpPr>
          <p:spPr bwMode="auto">
            <a:xfrm>
              <a:off x="4072" y="2377"/>
              <a:ext cx="17" cy="26"/>
            </a:xfrm>
            <a:custGeom>
              <a:avLst/>
              <a:gdLst>
                <a:gd name="T0" fmla="*/ 30 w 32"/>
                <a:gd name="T1" fmla="*/ 20 h 52"/>
                <a:gd name="T2" fmla="*/ 31 w 32"/>
                <a:gd name="T3" fmla="*/ 22 h 52"/>
                <a:gd name="T4" fmla="*/ 32 w 32"/>
                <a:gd name="T5" fmla="*/ 27 h 52"/>
                <a:gd name="T6" fmla="*/ 32 w 32"/>
                <a:gd name="T7" fmla="*/ 32 h 52"/>
                <a:gd name="T8" fmla="*/ 32 w 32"/>
                <a:gd name="T9" fmla="*/ 37 h 52"/>
                <a:gd name="T10" fmla="*/ 29 w 32"/>
                <a:gd name="T11" fmla="*/ 42 h 52"/>
                <a:gd name="T12" fmla="*/ 26 w 32"/>
                <a:gd name="T13" fmla="*/ 46 h 52"/>
                <a:gd name="T14" fmla="*/ 23 w 32"/>
                <a:gd name="T15" fmla="*/ 50 h 52"/>
                <a:gd name="T16" fmla="*/ 17 w 32"/>
                <a:gd name="T17" fmla="*/ 52 h 52"/>
                <a:gd name="T18" fmla="*/ 15 w 32"/>
                <a:gd name="T19" fmla="*/ 51 h 52"/>
                <a:gd name="T20" fmla="*/ 12 w 32"/>
                <a:gd name="T21" fmla="*/ 50 h 52"/>
                <a:gd name="T22" fmla="*/ 10 w 32"/>
                <a:gd name="T23" fmla="*/ 47 h 52"/>
                <a:gd name="T24" fmla="*/ 11 w 32"/>
                <a:gd name="T25" fmla="*/ 44 h 52"/>
                <a:gd name="T26" fmla="*/ 15 w 32"/>
                <a:gd name="T27" fmla="*/ 42 h 52"/>
                <a:gd name="T28" fmla="*/ 18 w 32"/>
                <a:gd name="T29" fmla="*/ 38 h 52"/>
                <a:gd name="T30" fmla="*/ 21 w 32"/>
                <a:gd name="T31" fmla="*/ 34 h 52"/>
                <a:gd name="T32" fmla="*/ 22 w 32"/>
                <a:gd name="T33" fmla="*/ 27 h 52"/>
                <a:gd name="T34" fmla="*/ 19 w 32"/>
                <a:gd name="T35" fmla="*/ 17 h 52"/>
                <a:gd name="T36" fmla="*/ 12 w 32"/>
                <a:gd name="T37" fmla="*/ 13 h 52"/>
                <a:gd name="T38" fmla="*/ 4 w 32"/>
                <a:gd name="T39" fmla="*/ 8 h 52"/>
                <a:gd name="T40" fmla="*/ 0 w 32"/>
                <a:gd name="T41" fmla="*/ 3 h 52"/>
                <a:gd name="T42" fmla="*/ 9 w 32"/>
                <a:gd name="T43" fmla="*/ 0 h 52"/>
                <a:gd name="T44" fmla="*/ 17 w 32"/>
                <a:gd name="T45" fmla="*/ 5 h 52"/>
                <a:gd name="T46" fmla="*/ 25 w 32"/>
                <a:gd name="T47" fmla="*/ 13 h 52"/>
                <a:gd name="T48" fmla="*/ 30 w 32"/>
                <a:gd name="T49" fmla="*/ 2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2" h="52">
                  <a:moveTo>
                    <a:pt x="30" y="20"/>
                  </a:moveTo>
                  <a:lnTo>
                    <a:pt x="31" y="22"/>
                  </a:lnTo>
                  <a:lnTo>
                    <a:pt x="32" y="27"/>
                  </a:lnTo>
                  <a:lnTo>
                    <a:pt x="32" y="32"/>
                  </a:lnTo>
                  <a:lnTo>
                    <a:pt x="32" y="37"/>
                  </a:lnTo>
                  <a:lnTo>
                    <a:pt x="29" y="42"/>
                  </a:lnTo>
                  <a:lnTo>
                    <a:pt x="26" y="46"/>
                  </a:lnTo>
                  <a:lnTo>
                    <a:pt x="23" y="50"/>
                  </a:lnTo>
                  <a:lnTo>
                    <a:pt x="17" y="52"/>
                  </a:lnTo>
                  <a:lnTo>
                    <a:pt x="15" y="51"/>
                  </a:lnTo>
                  <a:lnTo>
                    <a:pt x="12" y="50"/>
                  </a:lnTo>
                  <a:lnTo>
                    <a:pt x="10" y="47"/>
                  </a:lnTo>
                  <a:lnTo>
                    <a:pt x="11" y="44"/>
                  </a:lnTo>
                  <a:lnTo>
                    <a:pt x="15" y="42"/>
                  </a:lnTo>
                  <a:lnTo>
                    <a:pt x="18" y="38"/>
                  </a:lnTo>
                  <a:lnTo>
                    <a:pt x="21" y="34"/>
                  </a:lnTo>
                  <a:lnTo>
                    <a:pt x="22" y="27"/>
                  </a:lnTo>
                  <a:lnTo>
                    <a:pt x="19" y="17"/>
                  </a:lnTo>
                  <a:lnTo>
                    <a:pt x="12" y="13"/>
                  </a:lnTo>
                  <a:lnTo>
                    <a:pt x="4" y="8"/>
                  </a:lnTo>
                  <a:lnTo>
                    <a:pt x="0" y="3"/>
                  </a:lnTo>
                  <a:lnTo>
                    <a:pt x="9" y="0"/>
                  </a:lnTo>
                  <a:lnTo>
                    <a:pt x="17" y="5"/>
                  </a:lnTo>
                  <a:lnTo>
                    <a:pt x="25" y="13"/>
                  </a:lnTo>
                  <a:lnTo>
                    <a:pt x="30" y="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77" name="Freeform 33"/>
            <p:cNvSpPr>
              <a:spLocks/>
            </p:cNvSpPr>
            <p:nvPr>
              <p:custDataLst>
                <p:tags r:id="rId34"/>
              </p:custDataLst>
            </p:nvPr>
          </p:nvSpPr>
          <p:spPr bwMode="auto">
            <a:xfrm>
              <a:off x="3955" y="2378"/>
              <a:ext cx="5" cy="4"/>
            </a:xfrm>
            <a:custGeom>
              <a:avLst/>
              <a:gdLst>
                <a:gd name="T0" fmla="*/ 10 w 10"/>
                <a:gd name="T1" fmla="*/ 8 h 10"/>
                <a:gd name="T2" fmla="*/ 6 w 10"/>
                <a:gd name="T3" fmla="*/ 10 h 10"/>
                <a:gd name="T4" fmla="*/ 4 w 10"/>
                <a:gd name="T5" fmla="*/ 10 h 10"/>
                <a:gd name="T6" fmla="*/ 2 w 10"/>
                <a:gd name="T7" fmla="*/ 8 h 10"/>
                <a:gd name="T8" fmla="*/ 0 w 10"/>
                <a:gd name="T9" fmla="*/ 7 h 10"/>
                <a:gd name="T10" fmla="*/ 0 w 10"/>
                <a:gd name="T11" fmla="*/ 5 h 10"/>
                <a:gd name="T12" fmla="*/ 0 w 10"/>
                <a:gd name="T13" fmla="*/ 3 h 10"/>
                <a:gd name="T14" fmla="*/ 1 w 10"/>
                <a:gd name="T15" fmla="*/ 2 h 10"/>
                <a:gd name="T16" fmla="*/ 4 w 10"/>
                <a:gd name="T17" fmla="*/ 0 h 10"/>
                <a:gd name="T18" fmla="*/ 6 w 10"/>
                <a:gd name="T19" fmla="*/ 0 h 10"/>
                <a:gd name="T20" fmla="*/ 9 w 10"/>
                <a:gd name="T21" fmla="*/ 3 h 10"/>
                <a:gd name="T22" fmla="*/ 10 w 10"/>
                <a:gd name="T23" fmla="*/ 5 h 10"/>
                <a:gd name="T24" fmla="*/ 10 w 10"/>
                <a:gd name="T25"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10">
                  <a:moveTo>
                    <a:pt x="10" y="8"/>
                  </a:moveTo>
                  <a:lnTo>
                    <a:pt x="6" y="10"/>
                  </a:lnTo>
                  <a:lnTo>
                    <a:pt x="4" y="10"/>
                  </a:lnTo>
                  <a:lnTo>
                    <a:pt x="2" y="8"/>
                  </a:lnTo>
                  <a:lnTo>
                    <a:pt x="0" y="7"/>
                  </a:lnTo>
                  <a:lnTo>
                    <a:pt x="0" y="5"/>
                  </a:lnTo>
                  <a:lnTo>
                    <a:pt x="0" y="3"/>
                  </a:lnTo>
                  <a:lnTo>
                    <a:pt x="1" y="2"/>
                  </a:lnTo>
                  <a:lnTo>
                    <a:pt x="4" y="0"/>
                  </a:lnTo>
                  <a:lnTo>
                    <a:pt x="6" y="0"/>
                  </a:lnTo>
                  <a:lnTo>
                    <a:pt x="9" y="3"/>
                  </a:lnTo>
                  <a:lnTo>
                    <a:pt x="10" y="5"/>
                  </a:lnTo>
                  <a:lnTo>
                    <a:pt x="10"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78" name="Freeform 34"/>
            <p:cNvSpPr>
              <a:spLocks/>
            </p:cNvSpPr>
            <p:nvPr>
              <p:custDataLst>
                <p:tags r:id="rId35"/>
              </p:custDataLst>
            </p:nvPr>
          </p:nvSpPr>
          <p:spPr bwMode="auto">
            <a:xfrm>
              <a:off x="4020" y="2378"/>
              <a:ext cx="10" cy="7"/>
            </a:xfrm>
            <a:custGeom>
              <a:avLst/>
              <a:gdLst>
                <a:gd name="T0" fmla="*/ 21 w 21"/>
                <a:gd name="T1" fmla="*/ 5 h 14"/>
                <a:gd name="T2" fmla="*/ 18 w 21"/>
                <a:gd name="T3" fmla="*/ 8 h 14"/>
                <a:gd name="T4" fmla="*/ 16 w 21"/>
                <a:gd name="T5" fmla="*/ 12 h 14"/>
                <a:gd name="T6" fmla="*/ 12 w 21"/>
                <a:gd name="T7" fmla="*/ 14 h 14"/>
                <a:gd name="T8" fmla="*/ 8 w 21"/>
                <a:gd name="T9" fmla="*/ 13 h 14"/>
                <a:gd name="T10" fmla="*/ 4 w 21"/>
                <a:gd name="T11" fmla="*/ 12 h 14"/>
                <a:gd name="T12" fmla="*/ 1 w 21"/>
                <a:gd name="T13" fmla="*/ 10 h 14"/>
                <a:gd name="T14" fmla="*/ 0 w 21"/>
                <a:gd name="T15" fmla="*/ 6 h 14"/>
                <a:gd name="T16" fmla="*/ 1 w 21"/>
                <a:gd name="T17" fmla="*/ 2 h 14"/>
                <a:gd name="T18" fmla="*/ 3 w 21"/>
                <a:gd name="T19" fmla="*/ 0 h 14"/>
                <a:gd name="T20" fmla="*/ 6 w 21"/>
                <a:gd name="T21" fmla="*/ 0 h 14"/>
                <a:gd name="T22" fmla="*/ 9 w 21"/>
                <a:gd name="T23" fmla="*/ 0 h 14"/>
                <a:gd name="T24" fmla="*/ 11 w 21"/>
                <a:gd name="T25" fmla="*/ 0 h 14"/>
                <a:gd name="T26" fmla="*/ 14 w 21"/>
                <a:gd name="T27" fmla="*/ 3 h 14"/>
                <a:gd name="T28" fmla="*/ 15 w 21"/>
                <a:gd name="T29" fmla="*/ 3 h 14"/>
                <a:gd name="T30" fmla="*/ 17 w 21"/>
                <a:gd name="T31" fmla="*/ 4 h 14"/>
                <a:gd name="T32" fmla="*/ 21 w 21"/>
                <a:gd name="T33" fmla="*/ 5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 h="14">
                  <a:moveTo>
                    <a:pt x="21" y="5"/>
                  </a:moveTo>
                  <a:lnTo>
                    <a:pt x="18" y="8"/>
                  </a:lnTo>
                  <a:lnTo>
                    <a:pt x="16" y="12"/>
                  </a:lnTo>
                  <a:lnTo>
                    <a:pt x="12" y="14"/>
                  </a:lnTo>
                  <a:lnTo>
                    <a:pt x="8" y="13"/>
                  </a:lnTo>
                  <a:lnTo>
                    <a:pt x="4" y="12"/>
                  </a:lnTo>
                  <a:lnTo>
                    <a:pt x="1" y="10"/>
                  </a:lnTo>
                  <a:lnTo>
                    <a:pt x="0" y="6"/>
                  </a:lnTo>
                  <a:lnTo>
                    <a:pt x="1" y="2"/>
                  </a:lnTo>
                  <a:lnTo>
                    <a:pt x="3" y="0"/>
                  </a:lnTo>
                  <a:lnTo>
                    <a:pt x="6" y="0"/>
                  </a:lnTo>
                  <a:lnTo>
                    <a:pt x="9" y="0"/>
                  </a:lnTo>
                  <a:lnTo>
                    <a:pt x="11" y="0"/>
                  </a:lnTo>
                  <a:lnTo>
                    <a:pt x="14" y="3"/>
                  </a:lnTo>
                  <a:lnTo>
                    <a:pt x="15" y="3"/>
                  </a:lnTo>
                  <a:lnTo>
                    <a:pt x="17" y="4"/>
                  </a:lnTo>
                  <a:lnTo>
                    <a:pt x="21"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79" name="Freeform 35"/>
            <p:cNvSpPr>
              <a:spLocks/>
            </p:cNvSpPr>
            <p:nvPr>
              <p:custDataLst>
                <p:tags r:id="rId36"/>
              </p:custDataLst>
            </p:nvPr>
          </p:nvSpPr>
          <p:spPr bwMode="auto">
            <a:xfrm>
              <a:off x="3974" y="2409"/>
              <a:ext cx="33" cy="11"/>
            </a:xfrm>
            <a:custGeom>
              <a:avLst/>
              <a:gdLst>
                <a:gd name="T0" fmla="*/ 50 w 66"/>
                <a:gd name="T1" fmla="*/ 8 h 21"/>
                <a:gd name="T2" fmla="*/ 52 w 66"/>
                <a:gd name="T3" fmla="*/ 5 h 21"/>
                <a:gd name="T4" fmla="*/ 57 w 66"/>
                <a:gd name="T5" fmla="*/ 2 h 21"/>
                <a:gd name="T6" fmla="*/ 60 w 66"/>
                <a:gd name="T7" fmla="*/ 2 h 21"/>
                <a:gd name="T8" fmla="*/ 63 w 66"/>
                <a:gd name="T9" fmla="*/ 3 h 21"/>
                <a:gd name="T10" fmla="*/ 66 w 66"/>
                <a:gd name="T11" fmla="*/ 8 h 21"/>
                <a:gd name="T12" fmla="*/ 62 w 66"/>
                <a:gd name="T13" fmla="*/ 13 h 21"/>
                <a:gd name="T14" fmla="*/ 54 w 66"/>
                <a:gd name="T15" fmla="*/ 17 h 21"/>
                <a:gd name="T16" fmla="*/ 44 w 66"/>
                <a:gd name="T17" fmla="*/ 19 h 21"/>
                <a:gd name="T18" fmla="*/ 36 w 66"/>
                <a:gd name="T19" fmla="*/ 21 h 21"/>
                <a:gd name="T20" fmla="*/ 30 w 66"/>
                <a:gd name="T21" fmla="*/ 21 h 21"/>
                <a:gd name="T22" fmla="*/ 25 w 66"/>
                <a:gd name="T23" fmla="*/ 20 h 21"/>
                <a:gd name="T24" fmla="*/ 19 w 66"/>
                <a:gd name="T25" fmla="*/ 19 h 21"/>
                <a:gd name="T26" fmla="*/ 14 w 66"/>
                <a:gd name="T27" fmla="*/ 17 h 21"/>
                <a:gd name="T28" fmla="*/ 10 w 66"/>
                <a:gd name="T29" fmla="*/ 15 h 21"/>
                <a:gd name="T30" fmla="*/ 6 w 66"/>
                <a:gd name="T31" fmla="*/ 11 h 21"/>
                <a:gd name="T32" fmla="*/ 3 w 66"/>
                <a:gd name="T33" fmla="*/ 8 h 21"/>
                <a:gd name="T34" fmla="*/ 0 w 66"/>
                <a:gd name="T35" fmla="*/ 4 h 21"/>
                <a:gd name="T36" fmla="*/ 7 w 66"/>
                <a:gd name="T37" fmla="*/ 0 h 21"/>
                <a:gd name="T38" fmla="*/ 13 w 66"/>
                <a:gd name="T39" fmla="*/ 2 h 21"/>
                <a:gd name="T40" fmla="*/ 19 w 66"/>
                <a:gd name="T41" fmla="*/ 8 h 21"/>
                <a:gd name="T42" fmla="*/ 26 w 66"/>
                <a:gd name="T43" fmla="*/ 10 h 21"/>
                <a:gd name="T44" fmla="*/ 50 w 66"/>
                <a:gd name="T45" fmla="*/ 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6" h="21">
                  <a:moveTo>
                    <a:pt x="50" y="8"/>
                  </a:moveTo>
                  <a:lnTo>
                    <a:pt x="52" y="5"/>
                  </a:lnTo>
                  <a:lnTo>
                    <a:pt x="57" y="2"/>
                  </a:lnTo>
                  <a:lnTo>
                    <a:pt x="60" y="2"/>
                  </a:lnTo>
                  <a:lnTo>
                    <a:pt x="63" y="3"/>
                  </a:lnTo>
                  <a:lnTo>
                    <a:pt x="66" y="8"/>
                  </a:lnTo>
                  <a:lnTo>
                    <a:pt x="62" y="13"/>
                  </a:lnTo>
                  <a:lnTo>
                    <a:pt x="54" y="17"/>
                  </a:lnTo>
                  <a:lnTo>
                    <a:pt x="44" y="19"/>
                  </a:lnTo>
                  <a:lnTo>
                    <a:pt x="36" y="21"/>
                  </a:lnTo>
                  <a:lnTo>
                    <a:pt x="30" y="21"/>
                  </a:lnTo>
                  <a:lnTo>
                    <a:pt x="25" y="20"/>
                  </a:lnTo>
                  <a:lnTo>
                    <a:pt x="19" y="19"/>
                  </a:lnTo>
                  <a:lnTo>
                    <a:pt x="14" y="17"/>
                  </a:lnTo>
                  <a:lnTo>
                    <a:pt x="10" y="15"/>
                  </a:lnTo>
                  <a:lnTo>
                    <a:pt x="6" y="11"/>
                  </a:lnTo>
                  <a:lnTo>
                    <a:pt x="3" y="8"/>
                  </a:lnTo>
                  <a:lnTo>
                    <a:pt x="0" y="4"/>
                  </a:lnTo>
                  <a:lnTo>
                    <a:pt x="7" y="0"/>
                  </a:lnTo>
                  <a:lnTo>
                    <a:pt x="13" y="2"/>
                  </a:lnTo>
                  <a:lnTo>
                    <a:pt x="19" y="8"/>
                  </a:lnTo>
                  <a:lnTo>
                    <a:pt x="26" y="10"/>
                  </a:lnTo>
                  <a:lnTo>
                    <a:pt x="50"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80" name="Freeform 36"/>
            <p:cNvSpPr>
              <a:spLocks/>
            </p:cNvSpPr>
            <p:nvPr>
              <p:custDataLst>
                <p:tags r:id="rId37"/>
              </p:custDataLst>
            </p:nvPr>
          </p:nvSpPr>
          <p:spPr bwMode="auto">
            <a:xfrm>
              <a:off x="4076" y="2410"/>
              <a:ext cx="27" cy="122"/>
            </a:xfrm>
            <a:custGeom>
              <a:avLst/>
              <a:gdLst>
                <a:gd name="T0" fmla="*/ 54 w 54"/>
                <a:gd name="T1" fmla="*/ 244 h 244"/>
                <a:gd name="T2" fmla="*/ 49 w 54"/>
                <a:gd name="T3" fmla="*/ 240 h 244"/>
                <a:gd name="T4" fmla="*/ 44 w 54"/>
                <a:gd name="T5" fmla="*/ 237 h 244"/>
                <a:gd name="T6" fmla="*/ 38 w 54"/>
                <a:gd name="T7" fmla="*/ 233 h 244"/>
                <a:gd name="T8" fmla="*/ 33 w 54"/>
                <a:gd name="T9" fmla="*/ 231 h 244"/>
                <a:gd name="T10" fmla="*/ 27 w 54"/>
                <a:gd name="T11" fmla="*/ 228 h 244"/>
                <a:gd name="T12" fmla="*/ 23 w 54"/>
                <a:gd name="T13" fmla="*/ 224 h 244"/>
                <a:gd name="T14" fmla="*/ 19 w 54"/>
                <a:gd name="T15" fmla="*/ 221 h 244"/>
                <a:gd name="T16" fmla="*/ 16 w 54"/>
                <a:gd name="T17" fmla="*/ 216 h 244"/>
                <a:gd name="T18" fmla="*/ 16 w 54"/>
                <a:gd name="T19" fmla="*/ 189 h 244"/>
                <a:gd name="T20" fmla="*/ 11 w 54"/>
                <a:gd name="T21" fmla="*/ 130 h 244"/>
                <a:gd name="T22" fmla="*/ 5 w 54"/>
                <a:gd name="T23" fmla="*/ 71 h 244"/>
                <a:gd name="T24" fmla="*/ 0 w 54"/>
                <a:gd name="T25" fmla="*/ 44 h 244"/>
                <a:gd name="T26" fmla="*/ 3 w 54"/>
                <a:gd name="T27" fmla="*/ 39 h 244"/>
                <a:gd name="T28" fmla="*/ 4 w 54"/>
                <a:gd name="T29" fmla="*/ 31 h 244"/>
                <a:gd name="T30" fmla="*/ 5 w 54"/>
                <a:gd name="T31" fmla="*/ 22 h 244"/>
                <a:gd name="T32" fmla="*/ 4 w 54"/>
                <a:gd name="T33" fmla="*/ 14 h 244"/>
                <a:gd name="T34" fmla="*/ 37 w 54"/>
                <a:gd name="T35" fmla="*/ 0 h 244"/>
                <a:gd name="T36" fmla="*/ 41 w 54"/>
                <a:gd name="T37" fmla="*/ 48 h 244"/>
                <a:gd name="T38" fmla="*/ 47 w 54"/>
                <a:gd name="T39" fmla="*/ 128 h 244"/>
                <a:gd name="T40" fmla="*/ 52 w 54"/>
                <a:gd name="T41" fmla="*/ 205 h 244"/>
                <a:gd name="T42" fmla="*/ 54 w 54"/>
                <a:gd name="T43" fmla="*/ 244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 h="244">
                  <a:moveTo>
                    <a:pt x="54" y="244"/>
                  </a:moveTo>
                  <a:lnTo>
                    <a:pt x="49" y="240"/>
                  </a:lnTo>
                  <a:lnTo>
                    <a:pt x="44" y="237"/>
                  </a:lnTo>
                  <a:lnTo>
                    <a:pt x="38" y="233"/>
                  </a:lnTo>
                  <a:lnTo>
                    <a:pt x="33" y="231"/>
                  </a:lnTo>
                  <a:lnTo>
                    <a:pt x="27" y="228"/>
                  </a:lnTo>
                  <a:lnTo>
                    <a:pt x="23" y="224"/>
                  </a:lnTo>
                  <a:lnTo>
                    <a:pt x="19" y="221"/>
                  </a:lnTo>
                  <a:lnTo>
                    <a:pt x="16" y="216"/>
                  </a:lnTo>
                  <a:lnTo>
                    <a:pt x="16" y="189"/>
                  </a:lnTo>
                  <a:lnTo>
                    <a:pt x="11" y="130"/>
                  </a:lnTo>
                  <a:lnTo>
                    <a:pt x="5" y="71"/>
                  </a:lnTo>
                  <a:lnTo>
                    <a:pt x="0" y="44"/>
                  </a:lnTo>
                  <a:lnTo>
                    <a:pt x="3" y="39"/>
                  </a:lnTo>
                  <a:lnTo>
                    <a:pt x="4" y="31"/>
                  </a:lnTo>
                  <a:lnTo>
                    <a:pt x="5" y="22"/>
                  </a:lnTo>
                  <a:lnTo>
                    <a:pt x="4" y="14"/>
                  </a:lnTo>
                  <a:lnTo>
                    <a:pt x="37" y="0"/>
                  </a:lnTo>
                  <a:lnTo>
                    <a:pt x="41" y="48"/>
                  </a:lnTo>
                  <a:lnTo>
                    <a:pt x="47" y="128"/>
                  </a:lnTo>
                  <a:lnTo>
                    <a:pt x="52" y="205"/>
                  </a:lnTo>
                  <a:lnTo>
                    <a:pt x="54" y="244"/>
                  </a:lnTo>
                  <a:close/>
                </a:path>
              </a:pathLst>
            </a:custGeom>
            <a:solidFill>
              <a:srgbClr val="F4EF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81" name="Freeform 37"/>
            <p:cNvSpPr>
              <a:spLocks/>
            </p:cNvSpPr>
            <p:nvPr>
              <p:custDataLst>
                <p:tags r:id="rId38"/>
              </p:custDataLst>
            </p:nvPr>
          </p:nvSpPr>
          <p:spPr bwMode="auto">
            <a:xfrm>
              <a:off x="4059" y="2444"/>
              <a:ext cx="20" cy="75"/>
            </a:xfrm>
            <a:custGeom>
              <a:avLst/>
              <a:gdLst>
                <a:gd name="T0" fmla="*/ 42 w 42"/>
                <a:gd name="T1" fmla="*/ 148 h 149"/>
                <a:gd name="T2" fmla="*/ 36 w 42"/>
                <a:gd name="T3" fmla="*/ 149 h 149"/>
                <a:gd name="T4" fmla="*/ 29 w 42"/>
                <a:gd name="T5" fmla="*/ 147 h 149"/>
                <a:gd name="T6" fmla="*/ 21 w 42"/>
                <a:gd name="T7" fmla="*/ 142 h 149"/>
                <a:gd name="T8" fmla="*/ 14 w 42"/>
                <a:gd name="T9" fmla="*/ 139 h 149"/>
                <a:gd name="T10" fmla="*/ 10 w 42"/>
                <a:gd name="T11" fmla="*/ 121 h 149"/>
                <a:gd name="T12" fmla="*/ 5 w 42"/>
                <a:gd name="T13" fmla="*/ 101 h 149"/>
                <a:gd name="T14" fmla="*/ 0 w 42"/>
                <a:gd name="T15" fmla="*/ 78 h 149"/>
                <a:gd name="T16" fmla="*/ 2 w 42"/>
                <a:gd name="T17" fmla="*/ 53 h 149"/>
                <a:gd name="T18" fmla="*/ 7 w 42"/>
                <a:gd name="T19" fmla="*/ 46 h 149"/>
                <a:gd name="T20" fmla="*/ 10 w 42"/>
                <a:gd name="T21" fmla="*/ 38 h 149"/>
                <a:gd name="T22" fmla="*/ 14 w 42"/>
                <a:gd name="T23" fmla="*/ 30 h 149"/>
                <a:gd name="T24" fmla="*/ 16 w 42"/>
                <a:gd name="T25" fmla="*/ 22 h 149"/>
                <a:gd name="T26" fmla="*/ 20 w 42"/>
                <a:gd name="T27" fmla="*/ 17 h 149"/>
                <a:gd name="T28" fmla="*/ 22 w 42"/>
                <a:gd name="T29" fmla="*/ 12 h 149"/>
                <a:gd name="T30" fmla="*/ 23 w 42"/>
                <a:gd name="T31" fmla="*/ 8 h 149"/>
                <a:gd name="T32" fmla="*/ 24 w 42"/>
                <a:gd name="T33" fmla="*/ 2 h 149"/>
                <a:gd name="T34" fmla="*/ 28 w 42"/>
                <a:gd name="T35" fmla="*/ 0 h 149"/>
                <a:gd name="T36" fmla="*/ 34 w 42"/>
                <a:gd name="T37" fmla="*/ 31 h 149"/>
                <a:gd name="T38" fmla="*/ 38 w 42"/>
                <a:gd name="T39" fmla="*/ 76 h 149"/>
                <a:gd name="T40" fmla="*/ 40 w 42"/>
                <a:gd name="T41" fmla="*/ 119 h 149"/>
                <a:gd name="T42" fmla="*/ 42 w 42"/>
                <a:gd name="T43" fmla="*/ 148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149">
                  <a:moveTo>
                    <a:pt x="42" y="148"/>
                  </a:moveTo>
                  <a:lnTo>
                    <a:pt x="36" y="149"/>
                  </a:lnTo>
                  <a:lnTo>
                    <a:pt x="29" y="147"/>
                  </a:lnTo>
                  <a:lnTo>
                    <a:pt x="21" y="142"/>
                  </a:lnTo>
                  <a:lnTo>
                    <a:pt x="14" y="139"/>
                  </a:lnTo>
                  <a:lnTo>
                    <a:pt x="10" y="121"/>
                  </a:lnTo>
                  <a:lnTo>
                    <a:pt x="5" y="101"/>
                  </a:lnTo>
                  <a:lnTo>
                    <a:pt x="0" y="78"/>
                  </a:lnTo>
                  <a:lnTo>
                    <a:pt x="2" y="53"/>
                  </a:lnTo>
                  <a:lnTo>
                    <a:pt x="7" y="46"/>
                  </a:lnTo>
                  <a:lnTo>
                    <a:pt x="10" y="38"/>
                  </a:lnTo>
                  <a:lnTo>
                    <a:pt x="14" y="30"/>
                  </a:lnTo>
                  <a:lnTo>
                    <a:pt x="16" y="22"/>
                  </a:lnTo>
                  <a:lnTo>
                    <a:pt x="20" y="17"/>
                  </a:lnTo>
                  <a:lnTo>
                    <a:pt x="22" y="12"/>
                  </a:lnTo>
                  <a:lnTo>
                    <a:pt x="23" y="8"/>
                  </a:lnTo>
                  <a:lnTo>
                    <a:pt x="24" y="2"/>
                  </a:lnTo>
                  <a:lnTo>
                    <a:pt x="28" y="0"/>
                  </a:lnTo>
                  <a:lnTo>
                    <a:pt x="34" y="31"/>
                  </a:lnTo>
                  <a:lnTo>
                    <a:pt x="38" y="76"/>
                  </a:lnTo>
                  <a:lnTo>
                    <a:pt x="40" y="119"/>
                  </a:lnTo>
                  <a:lnTo>
                    <a:pt x="42" y="148"/>
                  </a:lnTo>
                  <a:close/>
                </a:path>
              </a:pathLst>
            </a:custGeom>
            <a:solidFill>
              <a:srgbClr val="F4EF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82" name="Freeform 38"/>
            <p:cNvSpPr>
              <a:spLocks/>
            </p:cNvSpPr>
            <p:nvPr>
              <p:custDataLst>
                <p:tags r:id="rId39"/>
              </p:custDataLst>
            </p:nvPr>
          </p:nvSpPr>
          <p:spPr bwMode="auto">
            <a:xfrm>
              <a:off x="3962" y="2437"/>
              <a:ext cx="57" cy="27"/>
            </a:xfrm>
            <a:custGeom>
              <a:avLst/>
              <a:gdLst>
                <a:gd name="T0" fmla="*/ 104 w 114"/>
                <a:gd name="T1" fmla="*/ 1 h 54"/>
                <a:gd name="T2" fmla="*/ 110 w 114"/>
                <a:gd name="T3" fmla="*/ 2 h 54"/>
                <a:gd name="T4" fmla="*/ 113 w 114"/>
                <a:gd name="T5" fmla="*/ 3 h 54"/>
                <a:gd name="T6" fmla="*/ 114 w 114"/>
                <a:gd name="T7" fmla="*/ 4 h 54"/>
                <a:gd name="T8" fmla="*/ 112 w 114"/>
                <a:gd name="T9" fmla="*/ 9 h 54"/>
                <a:gd name="T10" fmla="*/ 109 w 114"/>
                <a:gd name="T11" fmla="*/ 18 h 54"/>
                <a:gd name="T12" fmla="*/ 104 w 114"/>
                <a:gd name="T13" fmla="*/ 29 h 54"/>
                <a:gd name="T14" fmla="*/ 99 w 114"/>
                <a:gd name="T15" fmla="*/ 37 h 54"/>
                <a:gd name="T16" fmla="*/ 93 w 114"/>
                <a:gd name="T17" fmla="*/ 44 h 54"/>
                <a:gd name="T18" fmla="*/ 89 w 114"/>
                <a:gd name="T19" fmla="*/ 47 h 54"/>
                <a:gd name="T20" fmla="*/ 83 w 114"/>
                <a:gd name="T21" fmla="*/ 50 h 54"/>
                <a:gd name="T22" fmla="*/ 75 w 114"/>
                <a:gd name="T23" fmla="*/ 52 h 54"/>
                <a:gd name="T24" fmla="*/ 67 w 114"/>
                <a:gd name="T25" fmla="*/ 54 h 54"/>
                <a:gd name="T26" fmla="*/ 58 w 114"/>
                <a:gd name="T27" fmla="*/ 54 h 54"/>
                <a:gd name="T28" fmla="*/ 50 w 114"/>
                <a:gd name="T29" fmla="*/ 54 h 54"/>
                <a:gd name="T30" fmla="*/ 42 w 114"/>
                <a:gd name="T31" fmla="*/ 53 h 54"/>
                <a:gd name="T32" fmla="*/ 36 w 114"/>
                <a:gd name="T33" fmla="*/ 50 h 54"/>
                <a:gd name="T34" fmla="*/ 26 w 114"/>
                <a:gd name="T35" fmla="*/ 45 h 54"/>
                <a:gd name="T36" fmla="*/ 18 w 114"/>
                <a:gd name="T37" fmla="*/ 38 h 54"/>
                <a:gd name="T38" fmla="*/ 12 w 114"/>
                <a:gd name="T39" fmla="*/ 31 h 54"/>
                <a:gd name="T40" fmla="*/ 6 w 114"/>
                <a:gd name="T41" fmla="*/ 24 h 54"/>
                <a:gd name="T42" fmla="*/ 3 w 114"/>
                <a:gd name="T43" fmla="*/ 17 h 54"/>
                <a:gd name="T44" fmla="*/ 0 w 114"/>
                <a:gd name="T45" fmla="*/ 10 h 54"/>
                <a:gd name="T46" fmla="*/ 0 w 114"/>
                <a:gd name="T47" fmla="*/ 4 h 54"/>
                <a:gd name="T48" fmla="*/ 0 w 114"/>
                <a:gd name="T49" fmla="*/ 0 h 54"/>
                <a:gd name="T50" fmla="*/ 3 w 114"/>
                <a:gd name="T51" fmla="*/ 0 h 54"/>
                <a:gd name="T52" fmla="*/ 6 w 114"/>
                <a:gd name="T53" fmla="*/ 0 h 54"/>
                <a:gd name="T54" fmla="*/ 9 w 114"/>
                <a:gd name="T55" fmla="*/ 0 h 54"/>
                <a:gd name="T56" fmla="*/ 11 w 114"/>
                <a:gd name="T57" fmla="*/ 0 h 54"/>
                <a:gd name="T58" fmla="*/ 14 w 114"/>
                <a:gd name="T59" fmla="*/ 4 h 54"/>
                <a:gd name="T60" fmla="*/ 19 w 114"/>
                <a:gd name="T61" fmla="*/ 10 h 54"/>
                <a:gd name="T62" fmla="*/ 24 w 114"/>
                <a:gd name="T63" fmla="*/ 15 h 54"/>
                <a:gd name="T64" fmla="*/ 31 w 114"/>
                <a:gd name="T65" fmla="*/ 19 h 54"/>
                <a:gd name="T66" fmla="*/ 38 w 114"/>
                <a:gd name="T67" fmla="*/ 23 h 54"/>
                <a:gd name="T68" fmla="*/ 45 w 114"/>
                <a:gd name="T69" fmla="*/ 26 h 54"/>
                <a:gd name="T70" fmla="*/ 52 w 114"/>
                <a:gd name="T71" fmla="*/ 27 h 54"/>
                <a:gd name="T72" fmla="*/ 59 w 114"/>
                <a:gd name="T73" fmla="*/ 29 h 54"/>
                <a:gd name="T74" fmla="*/ 65 w 114"/>
                <a:gd name="T75" fmla="*/ 29 h 54"/>
                <a:gd name="T76" fmla="*/ 72 w 114"/>
                <a:gd name="T77" fmla="*/ 26 h 54"/>
                <a:gd name="T78" fmla="*/ 78 w 114"/>
                <a:gd name="T79" fmla="*/ 24 h 54"/>
                <a:gd name="T80" fmla="*/ 84 w 114"/>
                <a:gd name="T81" fmla="*/ 21 h 54"/>
                <a:gd name="T82" fmla="*/ 90 w 114"/>
                <a:gd name="T83" fmla="*/ 16 h 54"/>
                <a:gd name="T84" fmla="*/ 96 w 114"/>
                <a:gd name="T85" fmla="*/ 11 h 54"/>
                <a:gd name="T86" fmla="*/ 101 w 114"/>
                <a:gd name="T87" fmla="*/ 7 h 54"/>
                <a:gd name="T88" fmla="*/ 104 w 114"/>
                <a:gd name="T89" fmla="*/ 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4" h="54">
                  <a:moveTo>
                    <a:pt x="104" y="1"/>
                  </a:moveTo>
                  <a:lnTo>
                    <a:pt x="110" y="2"/>
                  </a:lnTo>
                  <a:lnTo>
                    <a:pt x="113" y="3"/>
                  </a:lnTo>
                  <a:lnTo>
                    <a:pt x="114" y="4"/>
                  </a:lnTo>
                  <a:lnTo>
                    <a:pt x="112" y="9"/>
                  </a:lnTo>
                  <a:lnTo>
                    <a:pt x="109" y="18"/>
                  </a:lnTo>
                  <a:lnTo>
                    <a:pt x="104" y="29"/>
                  </a:lnTo>
                  <a:lnTo>
                    <a:pt x="99" y="37"/>
                  </a:lnTo>
                  <a:lnTo>
                    <a:pt x="93" y="44"/>
                  </a:lnTo>
                  <a:lnTo>
                    <a:pt x="89" y="47"/>
                  </a:lnTo>
                  <a:lnTo>
                    <a:pt x="83" y="50"/>
                  </a:lnTo>
                  <a:lnTo>
                    <a:pt x="75" y="52"/>
                  </a:lnTo>
                  <a:lnTo>
                    <a:pt x="67" y="54"/>
                  </a:lnTo>
                  <a:lnTo>
                    <a:pt x="58" y="54"/>
                  </a:lnTo>
                  <a:lnTo>
                    <a:pt x="50" y="54"/>
                  </a:lnTo>
                  <a:lnTo>
                    <a:pt x="42" y="53"/>
                  </a:lnTo>
                  <a:lnTo>
                    <a:pt x="36" y="50"/>
                  </a:lnTo>
                  <a:lnTo>
                    <a:pt x="26" y="45"/>
                  </a:lnTo>
                  <a:lnTo>
                    <a:pt x="18" y="38"/>
                  </a:lnTo>
                  <a:lnTo>
                    <a:pt x="12" y="31"/>
                  </a:lnTo>
                  <a:lnTo>
                    <a:pt x="6" y="24"/>
                  </a:lnTo>
                  <a:lnTo>
                    <a:pt x="3" y="17"/>
                  </a:lnTo>
                  <a:lnTo>
                    <a:pt x="0" y="10"/>
                  </a:lnTo>
                  <a:lnTo>
                    <a:pt x="0" y="4"/>
                  </a:lnTo>
                  <a:lnTo>
                    <a:pt x="0" y="0"/>
                  </a:lnTo>
                  <a:lnTo>
                    <a:pt x="3" y="0"/>
                  </a:lnTo>
                  <a:lnTo>
                    <a:pt x="6" y="0"/>
                  </a:lnTo>
                  <a:lnTo>
                    <a:pt x="9" y="0"/>
                  </a:lnTo>
                  <a:lnTo>
                    <a:pt x="11" y="0"/>
                  </a:lnTo>
                  <a:lnTo>
                    <a:pt x="14" y="4"/>
                  </a:lnTo>
                  <a:lnTo>
                    <a:pt x="19" y="10"/>
                  </a:lnTo>
                  <a:lnTo>
                    <a:pt x="24" y="15"/>
                  </a:lnTo>
                  <a:lnTo>
                    <a:pt x="31" y="19"/>
                  </a:lnTo>
                  <a:lnTo>
                    <a:pt x="38" y="23"/>
                  </a:lnTo>
                  <a:lnTo>
                    <a:pt x="45" y="26"/>
                  </a:lnTo>
                  <a:lnTo>
                    <a:pt x="52" y="27"/>
                  </a:lnTo>
                  <a:lnTo>
                    <a:pt x="59" y="29"/>
                  </a:lnTo>
                  <a:lnTo>
                    <a:pt x="65" y="29"/>
                  </a:lnTo>
                  <a:lnTo>
                    <a:pt x="72" y="26"/>
                  </a:lnTo>
                  <a:lnTo>
                    <a:pt x="78" y="24"/>
                  </a:lnTo>
                  <a:lnTo>
                    <a:pt x="84" y="21"/>
                  </a:lnTo>
                  <a:lnTo>
                    <a:pt x="90" y="16"/>
                  </a:lnTo>
                  <a:lnTo>
                    <a:pt x="96" y="11"/>
                  </a:lnTo>
                  <a:lnTo>
                    <a:pt x="101" y="7"/>
                  </a:lnTo>
                  <a:lnTo>
                    <a:pt x="104" y="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83" name="Freeform 39"/>
            <p:cNvSpPr>
              <a:spLocks/>
            </p:cNvSpPr>
            <p:nvPr>
              <p:custDataLst>
                <p:tags r:id="rId40"/>
              </p:custDataLst>
            </p:nvPr>
          </p:nvSpPr>
          <p:spPr bwMode="auto">
            <a:xfrm>
              <a:off x="3919" y="2487"/>
              <a:ext cx="139" cy="70"/>
            </a:xfrm>
            <a:custGeom>
              <a:avLst/>
              <a:gdLst>
                <a:gd name="T0" fmla="*/ 271 w 278"/>
                <a:gd name="T1" fmla="*/ 17 h 140"/>
                <a:gd name="T2" fmla="*/ 276 w 278"/>
                <a:gd name="T3" fmla="*/ 32 h 140"/>
                <a:gd name="T4" fmla="*/ 278 w 278"/>
                <a:gd name="T5" fmla="*/ 47 h 140"/>
                <a:gd name="T6" fmla="*/ 277 w 278"/>
                <a:gd name="T7" fmla="*/ 62 h 140"/>
                <a:gd name="T8" fmla="*/ 271 w 278"/>
                <a:gd name="T9" fmla="*/ 77 h 140"/>
                <a:gd name="T10" fmla="*/ 269 w 278"/>
                <a:gd name="T11" fmla="*/ 80 h 140"/>
                <a:gd name="T12" fmla="*/ 266 w 278"/>
                <a:gd name="T13" fmla="*/ 84 h 140"/>
                <a:gd name="T14" fmla="*/ 265 w 278"/>
                <a:gd name="T15" fmla="*/ 87 h 140"/>
                <a:gd name="T16" fmla="*/ 264 w 278"/>
                <a:gd name="T17" fmla="*/ 92 h 140"/>
                <a:gd name="T18" fmla="*/ 261 w 278"/>
                <a:gd name="T19" fmla="*/ 96 h 140"/>
                <a:gd name="T20" fmla="*/ 256 w 278"/>
                <a:gd name="T21" fmla="*/ 100 h 140"/>
                <a:gd name="T22" fmla="*/ 251 w 278"/>
                <a:gd name="T23" fmla="*/ 103 h 140"/>
                <a:gd name="T24" fmla="*/ 246 w 278"/>
                <a:gd name="T25" fmla="*/ 108 h 140"/>
                <a:gd name="T26" fmla="*/ 234 w 278"/>
                <a:gd name="T27" fmla="*/ 115 h 140"/>
                <a:gd name="T28" fmla="*/ 221 w 278"/>
                <a:gd name="T29" fmla="*/ 122 h 140"/>
                <a:gd name="T30" fmla="*/ 208 w 278"/>
                <a:gd name="T31" fmla="*/ 126 h 140"/>
                <a:gd name="T32" fmla="*/ 195 w 278"/>
                <a:gd name="T33" fmla="*/ 131 h 140"/>
                <a:gd name="T34" fmla="*/ 180 w 278"/>
                <a:gd name="T35" fmla="*/ 134 h 140"/>
                <a:gd name="T36" fmla="*/ 166 w 278"/>
                <a:gd name="T37" fmla="*/ 138 h 140"/>
                <a:gd name="T38" fmla="*/ 151 w 278"/>
                <a:gd name="T39" fmla="*/ 139 h 140"/>
                <a:gd name="T40" fmla="*/ 137 w 278"/>
                <a:gd name="T41" fmla="*/ 140 h 140"/>
                <a:gd name="T42" fmla="*/ 122 w 278"/>
                <a:gd name="T43" fmla="*/ 140 h 140"/>
                <a:gd name="T44" fmla="*/ 107 w 278"/>
                <a:gd name="T45" fmla="*/ 139 h 140"/>
                <a:gd name="T46" fmla="*/ 93 w 278"/>
                <a:gd name="T47" fmla="*/ 137 h 140"/>
                <a:gd name="T48" fmla="*/ 79 w 278"/>
                <a:gd name="T49" fmla="*/ 133 h 140"/>
                <a:gd name="T50" fmla="*/ 66 w 278"/>
                <a:gd name="T51" fmla="*/ 129 h 140"/>
                <a:gd name="T52" fmla="*/ 53 w 278"/>
                <a:gd name="T53" fmla="*/ 123 h 140"/>
                <a:gd name="T54" fmla="*/ 40 w 278"/>
                <a:gd name="T55" fmla="*/ 117 h 140"/>
                <a:gd name="T56" fmla="*/ 29 w 278"/>
                <a:gd name="T57" fmla="*/ 109 h 140"/>
                <a:gd name="T58" fmla="*/ 17 w 278"/>
                <a:gd name="T59" fmla="*/ 99 h 140"/>
                <a:gd name="T60" fmla="*/ 9 w 278"/>
                <a:gd name="T61" fmla="*/ 86 h 140"/>
                <a:gd name="T62" fmla="*/ 3 w 278"/>
                <a:gd name="T63" fmla="*/ 70 h 140"/>
                <a:gd name="T64" fmla="*/ 0 w 278"/>
                <a:gd name="T65" fmla="*/ 54 h 140"/>
                <a:gd name="T66" fmla="*/ 0 w 278"/>
                <a:gd name="T67" fmla="*/ 54 h 140"/>
                <a:gd name="T68" fmla="*/ 0 w 278"/>
                <a:gd name="T69" fmla="*/ 50 h 140"/>
                <a:gd name="T70" fmla="*/ 1 w 278"/>
                <a:gd name="T71" fmla="*/ 45 h 140"/>
                <a:gd name="T72" fmla="*/ 3 w 278"/>
                <a:gd name="T73" fmla="*/ 39 h 140"/>
                <a:gd name="T74" fmla="*/ 6 w 278"/>
                <a:gd name="T75" fmla="*/ 34 h 140"/>
                <a:gd name="T76" fmla="*/ 15 w 278"/>
                <a:gd name="T77" fmla="*/ 27 h 140"/>
                <a:gd name="T78" fmla="*/ 21 w 278"/>
                <a:gd name="T79" fmla="*/ 22 h 140"/>
                <a:gd name="T80" fmla="*/ 24 w 278"/>
                <a:gd name="T81" fmla="*/ 16 h 140"/>
                <a:gd name="T82" fmla="*/ 31 w 278"/>
                <a:gd name="T83" fmla="*/ 10 h 140"/>
                <a:gd name="T84" fmla="*/ 49 w 278"/>
                <a:gd name="T85" fmla="*/ 23 h 140"/>
                <a:gd name="T86" fmla="*/ 69 w 278"/>
                <a:gd name="T87" fmla="*/ 33 h 140"/>
                <a:gd name="T88" fmla="*/ 91 w 278"/>
                <a:gd name="T89" fmla="*/ 41 h 140"/>
                <a:gd name="T90" fmla="*/ 113 w 278"/>
                <a:gd name="T91" fmla="*/ 46 h 140"/>
                <a:gd name="T92" fmla="*/ 136 w 278"/>
                <a:gd name="T93" fmla="*/ 47 h 140"/>
                <a:gd name="T94" fmla="*/ 159 w 278"/>
                <a:gd name="T95" fmla="*/ 47 h 140"/>
                <a:gd name="T96" fmla="*/ 181 w 278"/>
                <a:gd name="T97" fmla="*/ 44 h 140"/>
                <a:gd name="T98" fmla="*/ 203 w 278"/>
                <a:gd name="T99" fmla="*/ 37 h 140"/>
                <a:gd name="T100" fmla="*/ 208 w 278"/>
                <a:gd name="T101" fmla="*/ 34 h 140"/>
                <a:gd name="T102" fmla="*/ 214 w 278"/>
                <a:gd name="T103" fmla="*/ 32 h 140"/>
                <a:gd name="T104" fmla="*/ 223 w 278"/>
                <a:gd name="T105" fmla="*/ 27 h 140"/>
                <a:gd name="T106" fmla="*/ 231 w 278"/>
                <a:gd name="T107" fmla="*/ 23 h 140"/>
                <a:gd name="T108" fmla="*/ 238 w 278"/>
                <a:gd name="T109" fmla="*/ 17 h 140"/>
                <a:gd name="T110" fmla="*/ 246 w 278"/>
                <a:gd name="T111" fmla="*/ 11 h 140"/>
                <a:gd name="T112" fmla="*/ 253 w 278"/>
                <a:gd name="T113" fmla="*/ 6 h 140"/>
                <a:gd name="T114" fmla="*/ 257 w 278"/>
                <a:gd name="T115" fmla="*/ 0 h 140"/>
                <a:gd name="T116" fmla="*/ 261 w 278"/>
                <a:gd name="T117" fmla="*/ 3 h 140"/>
                <a:gd name="T118" fmla="*/ 264 w 278"/>
                <a:gd name="T119" fmla="*/ 10 h 140"/>
                <a:gd name="T120" fmla="*/ 268 w 278"/>
                <a:gd name="T121" fmla="*/ 16 h 140"/>
                <a:gd name="T122" fmla="*/ 271 w 278"/>
                <a:gd name="T123" fmla="*/ 17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78" h="140">
                  <a:moveTo>
                    <a:pt x="271" y="17"/>
                  </a:moveTo>
                  <a:lnTo>
                    <a:pt x="276" y="32"/>
                  </a:lnTo>
                  <a:lnTo>
                    <a:pt x="278" y="47"/>
                  </a:lnTo>
                  <a:lnTo>
                    <a:pt x="277" y="62"/>
                  </a:lnTo>
                  <a:lnTo>
                    <a:pt x="271" y="77"/>
                  </a:lnTo>
                  <a:lnTo>
                    <a:pt x="269" y="80"/>
                  </a:lnTo>
                  <a:lnTo>
                    <a:pt x="266" y="84"/>
                  </a:lnTo>
                  <a:lnTo>
                    <a:pt x="265" y="87"/>
                  </a:lnTo>
                  <a:lnTo>
                    <a:pt x="264" y="92"/>
                  </a:lnTo>
                  <a:lnTo>
                    <a:pt x="261" y="96"/>
                  </a:lnTo>
                  <a:lnTo>
                    <a:pt x="256" y="100"/>
                  </a:lnTo>
                  <a:lnTo>
                    <a:pt x="251" y="103"/>
                  </a:lnTo>
                  <a:lnTo>
                    <a:pt x="246" y="108"/>
                  </a:lnTo>
                  <a:lnTo>
                    <a:pt x="234" y="115"/>
                  </a:lnTo>
                  <a:lnTo>
                    <a:pt x="221" y="122"/>
                  </a:lnTo>
                  <a:lnTo>
                    <a:pt x="208" y="126"/>
                  </a:lnTo>
                  <a:lnTo>
                    <a:pt x="195" y="131"/>
                  </a:lnTo>
                  <a:lnTo>
                    <a:pt x="180" y="134"/>
                  </a:lnTo>
                  <a:lnTo>
                    <a:pt x="166" y="138"/>
                  </a:lnTo>
                  <a:lnTo>
                    <a:pt x="151" y="139"/>
                  </a:lnTo>
                  <a:lnTo>
                    <a:pt x="137" y="140"/>
                  </a:lnTo>
                  <a:lnTo>
                    <a:pt x="122" y="140"/>
                  </a:lnTo>
                  <a:lnTo>
                    <a:pt x="107" y="139"/>
                  </a:lnTo>
                  <a:lnTo>
                    <a:pt x="93" y="137"/>
                  </a:lnTo>
                  <a:lnTo>
                    <a:pt x="79" y="133"/>
                  </a:lnTo>
                  <a:lnTo>
                    <a:pt x="66" y="129"/>
                  </a:lnTo>
                  <a:lnTo>
                    <a:pt x="53" y="123"/>
                  </a:lnTo>
                  <a:lnTo>
                    <a:pt x="40" y="117"/>
                  </a:lnTo>
                  <a:lnTo>
                    <a:pt x="29" y="109"/>
                  </a:lnTo>
                  <a:lnTo>
                    <a:pt x="17" y="99"/>
                  </a:lnTo>
                  <a:lnTo>
                    <a:pt x="9" y="86"/>
                  </a:lnTo>
                  <a:lnTo>
                    <a:pt x="3" y="70"/>
                  </a:lnTo>
                  <a:lnTo>
                    <a:pt x="0" y="54"/>
                  </a:lnTo>
                  <a:lnTo>
                    <a:pt x="0" y="54"/>
                  </a:lnTo>
                  <a:lnTo>
                    <a:pt x="0" y="50"/>
                  </a:lnTo>
                  <a:lnTo>
                    <a:pt x="1" y="45"/>
                  </a:lnTo>
                  <a:lnTo>
                    <a:pt x="3" y="39"/>
                  </a:lnTo>
                  <a:lnTo>
                    <a:pt x="6" y="34"/>
                  </a:lnTo>
                  <a:lnTo>
                    <a:pt x="15" y="27"/>
                  </a:lnTo>
                  <a:lnTo>
                    <a:pt x="21" y="22"/>
                  </a:lnTo>
                  <a:lnTo>
                    <a:pt x="24" y="16"/>
                  </a:lnTo>
                  <a:lnTo>
                    <a:pt x="31" y="10"/>
                  </a:lnTo>
                  <a:lnTo>
                    <a:pt x="49" y="23"/>
                  </a:lnTo>
                  <a:lnTo>
                    <a:pt x="69" y="33"/>
                  </a:lnTo>
                  <a:lnTo>
                    <a:pt x="91" y="41"/>
                  </a:lnTo>
                  <a:lnTo>
                    <a:pt x="113" y="46"/>
                  </a:lnTo>
                  <a:lnTo>
                    <a:pt x="136" y="47"/>
                  </a:lnTo>
                  <a:lnTo>
                    <a:pt x="159" y="47"/>
                  </a:lnTo>
                  <a:lnTo>
                    <a:pt x="181" y="44"/>
                  </a:lnTo>
                  <a:lnTo>
                    <a:pt x="203" y="37"/>
                  </a:lnTo>
                  <a:lnTo>
                    <a:pt x="208" y="34"/>
                  </a:lnTo>
                  <a:lnTo>
                    <a:pt x="214" y="32"/>
                  </a:lnTo>
                  <a:lnTo>
                    <a:pt x="223" y="27"/>
                  </a:lnTo>
                  <a:lnTo>
                    <a:pt x="231" y="23"/>
                  </a:lnTo>
                  <a:lnTo>
                    <a:pt x="238" y="17"/>
                  </a:lnTo>
                  <a:lnTo>
                    <a:pt x="246" y="11"/>
                  </a:lnTo>
                  <a:lnTo>
                    <a:pt x="253" y="6"/>
                  </a:lnTo>
                  <a:lnTo>
                    <a:pt x="257" y="0"/>
                  </a:lnTo>
                  <a:lnTo>
                    <a:pt x="261" y="3"/>
                  </a:lnTo>
                  <a:lnTo>
                    <a:pt x="264" y="10"/>
                  </a:lnTo>
                  <a:lnTo>
                    <a:pt x="268" y="16"/>
                  </a:lnTo>
                  <a:lnTo>
                    <a:pt x="271" y="1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84" name="Freeform 40"/>
            <p:cNvSpPr>
              <a:spLocks/>
            </p:cNvSpPr>
            <p:nvPr>
              <p:custDataLst>
                <p:tags r:id="rId41"/>
              </p:custDataLst>
            </p:nvPr>
          </p:nvSpPr>
          <p:spPr bwMode="auto">
            <a:xfrm>
              <a:off x="3832" y="2524"/>
              <a:ext cx="300" cy="125"/>
            </a:xfrm>
            <a:custGeom>
              <a:avLst/>
              <a:gdLst>
                <a:gd name="T0" fmla="*/ 176 w 600"/>
                <a:gd name="T1" fmla="*/ 19 h 248"/>
                <a:gd name="T2" fmla="*/ 190 w 600"/>
                <a:gd name="T3" fmla="*/ 38 h 248"/>
                <a:gd name="T4" fmla="*/ 220 w 600"/>
                <a:gd name="T5" fmla="*/ 58 h 248"/>
                <a:gd name="T6" fmla="*/ 257 w 600"/>
                <a:gd name="T7" fmla="*/ 71 h 248"/>
                <a:gd name="T8" fmla="*/ 299 w 600"/>
                <a:gd name="T9" fmla="*/ 77 h 248"/>
                <a:gd name="T10" fmla="*/ 341 w 600"/>
                <a:gd name="T11" fmla="*/ 74 h 248"/>
                <a:gd name="T12" fmla="*/ 381 w 600"/>
                <a:gd name="T13" fmla="*/ 65 h 248"/>
                <a:gd name="T14" fmla="*/ 412 w 600"/>
                <a:gd name="T15" fmla="*/ 51 h 248"/>
                <a:gd name="T16" fmla="*/ 438 w 600"/>
                <a:gd name="T17" fmla="*/ 33 h 248"/>
                <a:gd name="T18" fmla="*/ 454 w 600"/>
                <a:gd name="T19" fmla="*/ 17 h 248"/>
                <a:gd name="T20" fmla="*/ 458 w 600"/>
                <a:gd name="T21" fmla="*/ 12 h 248"/>
                <a:gd name="T22" fmla="*/ 481 w 600"/>
                <a:gd name="T23" fmla="*/ 4 h 248"/>
                <a:gd name="T24" fmla="*/ 506 w 600"/>
                <a:gd name="T25" fmla="*/ 11 h 248"/>
                <a:gd name="T26" fmla="*/ 539 w 600"/>
                <a:gd name="T27" fmla="*/ 27 h 248"/>
                <a:gd name="T28" fmla="*/ 577 w 600"/>
                <a:gd name="T29" fmla="*/ 59 h 248"/>
                <a:gd name="T30" fmla="*/ 599 w 600"/>
                <a:gd name="T31" fmla="*/ 101 h 248"/>
                <a:gd name="T32" fmla="*/ 577 w 600"/>
                <a:gd name="T33" fmla="*/ 136 h 248"/>
                <a:gd name="T34" fmla="*/ 537 w 600"/>
                <a:gd name="T35" fmla="*/ 155 h 248"/>
                <a:gd name="T36" fmla="*/ 495 w 600"/>
                <a:gd name="T37" fmla="*/ 171 h 248"/>
                <a:gd name="T38" fmla="*/ 471 w 600"/>
                <a:gd name="T39" fmla="*/ 154 h 248"/>
                <a:gd name="T40" fmla="*/ 457 w 600"/>
                <a:gd name="T41" fmla="*/ 127 h 248"/>
                <a:gd name="T42" fmla="*/ 445 w 600"/>
                <a:gd name="T43" fmla="*/ 110 h 248"/>
                <a:gd name="T44" fmla="*/ 438 w 600"/>
                <a:gd name="T45" fmla="*/ 109 h 248"/>
                <a:gd name="T46" fmla="*/ 442 w 600"/>
                <a:gd name="T47" fmla="*/ 126 h 248"/>
                <a:gd name="T48" fmla="*/ 454 w 600"/>
                <a:gd name="T49" fmla="*/ 151 h 248"/>
                <a:gd name="T50" fmla="*/ 456 w 600"/>
                <a:gd name="T51" fmla="*/ 178 h 248"/>
                <a:gd name="T52" fmla="*/ 441 w 600"/>
                <a:gd name="T53" fmla="*/ 179 h 248"/>
                <a:gd name="T54" fmla="*/ 426 w 600"/>
                <a:gd name="T55" fmla="*/ 181 h 248"/>
                <a:gd name="T56" fmla="*/ 394 w 600"/>
                <a:gd name="T57" fmla="*/ 195 h 248"/>
                <a:gd name="T58" fmla="*/ 355 w 600"/>
                <a:gd name="T59" fmla="*/ 218 h 248"/>
                <a:gd name="T60" fmla="*/ 322 w 600"/>
                <a:gd name="T61" fmla="*/ 248 h 248"/>
                <a:gd name="T62" fmla="*/ 280 w 600"/>
                <a:gd name="T63" fmla="*/ 230 h 248"/>
                <a:gd name="T64" fmla="*/ 234 w 600"/>
                <a:gd name="T65" fmla="*/ 219 h 248"/>
                <a:gd name="T66" fmla="*/ 198 w 600"/>
                <a:gd name="T67" fmla="*/ 204 h 248"/>
                <a:gd name="T68" fmla="*/ 175 w 600"/>
                <a:gd name="T69" fmla="*/ 185 h 248"/>
                <a:gd name="T70" fmla="*/ 146 w 600"/>
                <a:gd name="T71" fmla="*/ 171 h 248"/>
                <a:gd name="T72" fmla="*/ 129 w 600"/>
                <a:gd name="T73" fmla="*/ 163 h 248"/>
                <a:gd name="T74" fmla="*/ 131 w 600"/>
                <a:gd name="T75" fmla="*/ 145 h 248"/>
                <a:gd name="T76" fmla="*/ 142 w 600"/>
                <a:gd name="T77" fmla="*/ 120 h 248"/>
                <a:gd name="T78" fmla="*/ 147 w 600"/>
                <a:gd name="T79" fmla="*/ 99 h 248"/>
                <a:gd name="T80" fmla="*/ 134 w 600"/>
                <a:gd name="T81" fmla="*/ 111 h 248"/>
                <a:gd name="T82" fmla="*/ 117 w 600"/>
                <a:gd name="T83" fmla="*/ 131 h 248"/>
                <a:gd name="T84" fmla="*/ 94 w 600"/>
                <a:gd name="T85" fmla="*/ 142 h 248"/>
                <a:gd name="T86" fmla="*/ 66 w 600"/>
                <a:gd name="T87" fmla="*/ 131 h 248"/>
                <a:gd name="T88" fmla="*/ 31 w 600"/>
                <a:gd name="T89" fmla="*/ 113 h 248"/>
                <a:gd name="T90" fmla="*/ 0 w 600"/>
                <a:gd name="T91" fmla="*/ 90 h 248"/>
                <a:gd name="T92" fmla="*/ 2 w 600"/>
                <a:gd name="T93" fmla="*/ 82 h 248"/>
                <a:gd name="T94" fmla="*/ 6 w 600"/>
                <a:gd name="T95" fmla="*/ 78 h 248"/>
                <a:gd name="T96" fmla="*/ 16 w 600"/>
                <a:gd name="T97" fmla="*/ 63 h 248"/>
                <a:gd name="T98" fmla="*/ 41 w 600"/>
                <a:gd name="T99" fmla="*/ 41 h 248"/>
                <a:gd name="T100" fmla="*/ 68 w 600"/>
                <a:gd name="T101" fmla="*/ 21 h 248"/>
                <a:gd name="T102" fmla="*/ 130 w 600"/>
                <a:gd name="T103" fmla="*/ 0 h 248"/>
                <a:gd name="T104" fmla="*/ 156 w 600"/>
                <a:gd name="T105" fmla="*/ 9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00" h="248">
                  <a:moveTo>
                    <a:pt x="164" y="13"/>
                  </a:moveTo>
                  <a:lnTo>
                    <a:pt x="172" y="13"/>
                  </a:lnTo>
                  <a:lnTo>
                    <a:pt x="176" y="19"/>
                  </a:lnTo>
                  <a:lnTo>
                    <a:pt x="179" y="25"/>
                  </a:lnTo>
                  <a:lnTo>
                    <a:pt x="182" y="28"/>
                  </a:lnTo>
                  <a:lnTo>
                    <a:pt x="190" y="38"/>
                  </a:lnTo>
                  <a:lnTo>
                    <a:pt x="199" y="44"/>
                  </a:lnTo>
                  <a:lnTo>
                    <a:pt x="210" y="51"/>
                  </a:lnTo>
                  <a:lnTo>
                    <a:pt x="220" y="58"/>
                  </a:lnTo>
                  <a:lnTo>
                    <a:pt x="232" y="63"/>
                  </a:lnTo>
                  <a:lnTo>
                    <a:pt x="244" y="67"/>
                  </a:lnTo>
                  <a:lnTo>
                    <a:pt x="257" y="71"/>
                  </a:lnTo>
                  <a:lnTo>
                    <a:pt x="271" y="74"/>
                  </a:lnTo>
                  <a:lnTo>
                    <a:pt x="285" y="76"/>
                  </a:lnTo>
                  <a:lnTo>
                    <a:pt x="299" y="77"/>
                  </a:lnTo>
                  <a:lnTo>
                    <a:pt x="312" y="77"/>
                  </a:lnTo>
                  <a:lnTo>
                    <a:pt x="326" y="77"/>
                  </a:lnTo>
                  <a:lnTo>
                    <a:pt x="341" y="74"/>
                  </a:lnTo>
                  <a:lnTo>
                    <a:pt x="354" y="72"/>
                  </a:lnTo>
                  <a:lnTo>
                    <a:pt x="368" y="70"/>
                  </a:lnTo>
                  <a:lnTo>
                    <a:pt x="381" y="65"/>
                  </a:lnTo>
                  <a:lnTo>
                    <a:pt x="391" y="61"/>
                  </a:lnTo>
                  <a:lnTo>
                    <a:pt x="401" y="56"/>
                  </a:lnTo>
                  <a:lnTo>
                    <a:pt x="412" y="51"/>
                  </a:lnTo>
                  <a:lnTo>
                    <a:pt x="421" y="46"/>
                  </a:lnTo>
                  <a:lnTo>
                    <a:pt x="430" y="40"/>
                  </a:lnTo>
                  <a:lnTo>
                    <a:pt x="438" y="33"/>
                  </a:lnTo>
                  <a:lnTo>
                    <a:pt x="446" y="25"/>
                  </a:lnTo>
                  <a:lnTo>
                    <a:pt x="452" y="17"/>
                  </a:lnTo>
                  <a:lnTo>
                    <a:pt x="454" y="17"/>
                  </a:lnTo>
                  <a:lnTo>
                    <a:pt x="457" y="16"/>
                  </a:lnTo>
                  <a:lnTo>
                    <a:pt x="457" y="15"/>
                  </a:lnTo>
                  <a:lnTo>
                    <a:pt x="458" y="12"/>
                  </a:lnTo>
                  <a:lnTo>
                    <a:pt x="466" y="9"/>
                  </a:lnTo>
                  <a:lnTo>
                    <a:pt x="474" y="5"/>
                  </a:lnTo>
                  <a:lnTo>
                    <a:pt x="481" y="4"/>
                  </a:lnTo>
                  <a:lnTo>
                    <a:pt x="489" y="4"/>
                  </a:lnTo>
                  <a:lnTo>
                    <a:pt x="498" y="9"/>
                  </a:lnTo>
                  <a:lnTo>
                    <a:pt x="506" y="11"/>
                  </a:lnTo>
                  <a:lnTo>
                    <a:pt x="516" y="13"/>
                  </a:lnTo>
                  <a:lnTo>
                    <a:pt x="522" y="18"/>
                  </a:lnTo>
                  <a:lnTo>
                    <a:pt x="539" y="27"/>
                  </a:lnTo>
                  <a:lnTo>
                    <a:pt x="552" y="38"/>
                  </a:lnTo>
                  <a:lnTo>
                    <a:pt x="565" y="48"/>
                  </a:lnTo>
                  <a:lnTo>
                    <a:pt x="577" y="59"/>
                  </a:lnTo>
                  <a:lnTo>
                    <a:pt x="587" y="71"/>
                  </a:lnTo>
                  <a:lnTo>
                    <a:pt x="594" y="85"/>
                  </a:lnTo>
                  <a:lnTo>
                    <a:pt x="599" y="101"/>
                  </a:lnTo>
                  <a:lnTo>
                    <a:pt x="600" y="118"/>
                  </a:lnTo>
                  <a:lnTo>
                    <a:pt x="589" y="128"/>
                  </a:lnTo>
                  <a:lnTo>
                    <a:pt x="577" y="136"/>
                  </a:lnTo>
                  <a:lnTo>
                    <a:pt x="564" y="143"/>
                  </a:lnTo>
                  <a:lnTo>
                    <a:pt x="551" y="149"/>
                  </a:lnTo>
                  <a:lnTo>
                    <a:pt x="537" y="155"/>
                  </a:lnTo>
                  <a:lnTo>
                    <a:pt x="524" y="159"/>
                  </a:lnTo>
                  <a:lnTo>
                    <a:pt x="509" y="165"/>
                  </a:lnTo>
                  <a:lnTo>
                    <a:pt x="495" y="171"/>
                  </a:lnTo>
                  <a:lnTo>
                    <a:pt x="486" y="166"/>
                  </a:lnTo>
                  <a:lnTo>
                    <a:pt x="477" y="161"/>
                  </a:lnTo>
                  <a:lnTo>
                    <a:pt x="471" y="154"/>
                  </a:lnTo>
                  <a:lnTo>
                    <a:pt x="466" y="145"/>
                  </a:lnTo>
                  <a:lnTo>
                    <a:pt x="461" y="136"/>
                  </a:lnTo>
                  <a:lnTo>
                    <a:pt x="457" y="127"/>
                  </a:lnTo>
                  <a:lnTo>
                    <a:pt x="453" y="119"/>
                  </a:lnTo>
                  <a:lnTo>
                    <a:pt x="449" y="111"/>
                  </a:lnTo>
                  <a:lnTo>
                    <a:pt x="445" y="110"/>
                  </a:lnTo>
                  <a:lnTo>
                    <a:pt x="443" y="109"/>
                  </a:lnTo>
                  <a:lnTo>
                    <a:pt x="441" y="109"/>
                  </a:lnTo>
                  <a:lnTo>
                    <a:pt x="438" y="109"/>
                  </a:lnTo>
                  <a:lnTo>
                    <a:pt x="437" y="115"/>
                  </a:lnTo>
                  <a:lnTo>
                    <a:pt x="439" y="122"/>
                  </a:lnTo>
                  <a:lnTo>
                    <a:pt x="442" y="126"/>
                  </a:lnTo>
                  <a:lnTo>
                    <a:pt x="444" y="131"/>
                  </a:lnTo>
                  <a:lnTo>
                    <a:pt x="450" y="141"/>
                  </a:lnTo>
                  <a:lnTo>
                    <a:pt x="454" y="151"/>
                  </a:lnTo>
                  <a:lnTo>
                    <a:pt x="458" y="164"/>
                  </a:lnTo>
                  <a:lnTo>
                    <a:pt x="460" y="177"/>
                  </a:lnTo>
                  <a:lnTo>
                    <a:pt x="456" y="178"/>
                  </a:lnTo>
                  <a:lnTo>
                    <a:pt x="451" y="178"/>
                  </a:lnTo>
                  <a:lnTo>
                    <a:pt x="446" y="179"/>
                  </a:lnTo>
                  <a:lnTo>
                    <a:pt x="441" y="179"/>
                  </a:lnTo>
                  <a:lnTo>
                    <a:pt x="436" y="180"/>
                  </a:lnTo>
                  <a:lnTo>
                    <a:pt x="430" y="180"/>
                  </a:lnTo>
                  <a:lnTo>
                    <a:pt x="426" y="181"/>
                  </a:lnTo>
                  <a:lnTo>
                    <a:pt x="420" y="181"/>
                  </a:lnTo>
                  <a:lnTo>
                    <a:pt x="407" y="188"/>
                  </a:lnTo>
                  <a:lnTo>
                    <a:pt x="394" y="195"/>
                  </a:lnTo>
                  <a:lnTo>
                    <a:pt x="381" y="202"/>
                  </a:lnTo>
                  <a:lnTo>
                    <a:pt x="368" y="210"/>
                  </a:lnTo>
                  <a:lnTo>
                    <a:pt x="355" y="218"/>
                  </a:lnTo>
                  <a:lnTo>
                    <a:pt x="344" y="227"/>
                  </a:lnTo>
                  <a:lnTo>
                    <a:pt x="332" y="238"/>
                  </a:lnTo>
                  <a:lnTo>
                    <a:pt x="322" y="248"/>
                  </a:lnTo>
                  <a:lnTo>
                    <a:pt x="309" y="241"/>
                  </a:lnTo>
                  <a:lnTo>
                    <a:pt x="295" y="235"/>
                  </a:lnTo>
                  <a:lnTo>
                    <a:pt x="280" y="230"/>
                  </a:lnTo>
                  <a:lnTo>
                    <a:pt x="265" y="226"/>
                  </a:lnTo>
                  <a:lnTo>
                    <a:pt x="249" y="223"/>
                  </a:lnTo>
                  <a:lnTo>
                    <a:pt x="234" y="219"/>
                  </a:lnTo>
                  <a:lnTo>
                    <a:pt x="219" y="216"/>
                  </a:lnTo>
                  <a:lnTo>
                    <a:pt x="204" y="211"/>
                  </a:lnTo>
                  <a:lnTo>
                    <a:pt x="198" y="204"/>
                  </a:lnTo>
                  <a:lnTo>
                    <a:pt x="191" y="197"/>
                  </a:lnTo>
                  <a:lnTo>
                    <a:pt x="183" y="191"/>
                  </a:lnTo>
                  <a:lnTo>
                    <a:pt x="175" y="185"/>
                  </a:lnTo>
                  <a:lnTo>
                    <a:pt x="166" y="179"/>
                  </a:lnTo>
                  <a:lnTo>
                    <a:pt x="157" y="174"/>
                  </a:lnTo>
                  <a:lnTo>
                    <a:pt x="146" y="171"/>
                  </a:lnTo>
                  <a:lnTo>
                    <a:pt x="135" y="169"/>
                  </a:lnTo>
                  <a:lnTo>
                    <a:pt x="132" y="165"/>
                  </a:lnTo>
                  <a:lnTo>
                    <a:pt x="129" y="163"/>
                  </a:lnTo>
                  <a:lnTo>
                    <a:pt x="127" y="158"/>
                  </a:lnTo>
                  <a:lnTo>
                    <a:pt x="127" y="153"/>
                  </a:lnTo>
                  <a:lnTo>
                    <a:pt x="131" y="145"/>
                  </a:lnTo>
                  <a:lnTo>
                    <a:pt x="136" y="136"/>
                  </a:lnTo>
                  <a:lnTo>
                    <a:pt x="139" y="130"/>
                  </a:lnTo>
                  <a:lnTo>
                    <a:pt x="142" y="120"/>
                  </a:lnTo>
                  <a:lnTo>
                    <a:pt x="157" y="104"/>
                  </a:lnTo>
                  <a:lnTo>
                    <a:pt x="152" y="100"/>
                  </a:lnTo>
                  <a:lnTo>
                    <a:pt x="147" y="99"/>
                  </a:lnTo>
                  <a:lnTo>
                    <a:pt x="143" y="101"/>
                  </a:lnTo>
                  <a:lnTo>
                    <a:pt x="138" y="104"/>
                  </a:lnTo>
                  <a:lnTo>
                    <a:pt x="134" y="111"/>
                  </a:lnTo>
                  <a:lnTo>
                    <a:pt x="129" y="118"/>
                  </a:lnTo>
                  <a:lnTo>
                    <a:pt x="123" y="125"/>
                  </a:lnTo>
                  <a:lnTo>
                    <a:pt x="117" y="131"/>
                  </a:lnTo>
                  <a:lnTo>
                    <a:pt x="111" y="136"/>
                  </a:lnTo>
                  <a:lnTo>
                    <a:pt x="102" y="140"/>
                  </a:lnTo>
                  <a:lnTo>
                    <a:pt x="94" y="142"/>
                  </a:lnTo>
                  <a:lnTo>
                    <a:pt x="85" y="143"/>
                  </a:lnTo>
                  <a:lnTo>
                    <a:pt x="76" y="138"/>
                  </a:lnTo>
                  <a:lnTo>
                    <a:pt x="66" y="131"/>
                  </a:lnTo>
                  <a:lnTo>
                    <a:pt x="54" y="125"/>
                  </a:lnTo>
                  <a:lnTo>
                    <a:pt x="42" y="119"/>
                  </a:lnTo>
                  <a:lnTo>
                    <a:pt x="31" y="113"/>
                  </a:lnTo>
                  <a:lnTo>
                    <a:pt x="21" y="107"/>
                  </a:lnTo>
                  <a:lnTo>
                    <a:pt x="9" y="99"/>
                  </a:lnTo>
                  <a:lnTo>
                    <a:pt x="0" y="90"/>
                  </a:lnTo>
                  <a:lnTo>
                    <a:pt x="2" y="81"/>
                  </a:lnTo>
                  <a:lnTo>
                    <a:pt x="2" y="82"/>
                  </a:lnTo>
                  <a:lnTo>
                    <a:pt x="2" y="82"/>
                  </a:lnTo>
                  <a:lnTo>
                    <a:pt x="2" y="84"/>
                  </a:lnTo>
                  <a:lnTo>
                    <a:pt x="3" y="84"/>
                  </a:lnTo>
                  <a:lnTo>
                    <a:pt x="6" y="78"/>
                  </a:lnTo>
                  <a:lnTo>
                    <a:pt x="9" y="73"/>
                  </a:lnTo>
                  <a:lnTo>
                    <a:pt x="14" y="69"/>
                  </a:lnTo>
                  <a:lnTo>
                    <a:pt x="16" y="63"/>
                  </a:lnTo>
                  <a:lnTo>
                    <a:pt x="25" y="56"/>
                  </a:lnTo>
                  <a:lnTo>
                    <a:pt x="33" y="49"/>
                  </a:lnTo>
                  <a:lnTo>
                    <a:pt x="41" y="41"/>
                  </a:lnTo>
                  <a:lnTo>
                    <a:pt x="49" y="34"/>
                  </a:lnTo>
                  <a:lnTo>
                    <a:pt x="57" y="27"/>
                  </a:lnTo>
                  <a:lnTo>
                    <a:pt x="68" y="21"/>
                  </a:lnTo>
                  <a:lnTo>
                    <a:pt x="78" y="15"/>
                  </a:lnTo>
                  <a:lnTo>
                    <a:pt x="91" y="10"/>
                  </a:lnTo>
                  <a:lnTo>
                    <a:pt x="130" y="0"/>
                  </a:lnTo>
                  <a:lnTo>
                    <a:pt x="139" y="2"/>
                  </a:lnTo>
                  <a:lnTo>
                    <a:pt x="149" y="4"/>
                  </a:lnTo>
                  <a:lnTo>
                    <a:pt x="156" y="9"/>
                  </a:lnTo>
                  <a:lnTo>
                    <a:pt x="164" y="1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85" name="Freeform 41"/>
            <p:cNvSpPr>
              <a:spLocks/>
            </p:cNvSpPr>
            <p:nvPr>
              <p:custDataLst>
                <p:tags r:id="rId42"/>
              </p:custDataLst>
            </p:nvPr>
          </p:nvSpPr>
          <p:spPr bwMode="auto">
            <a:xfrm>
              <a:off x="4015" y="2577"/>
              <a:ext cx="25" cy="28"/>
            </a:xfrm>
            <a:custGeom>
              <a:avLst/>
              <a:gdLst>
                <a:gd name="T0" fmla="*/ 43 w 51"/>
                <a:gd name="T1" fmla="*/ 8 h 57"/>
                <a:gd name="T2" fmla="*/ 47 w 51"/>
                <a:gd name="T3" fmla="*/ 15 h 57"/>
                <a:gd name="T4" fmla="*/ 49 w 51"/>
                <a:gd name="T5" fmla="*/ 22 h 57"/>
                <a:gd name="T6" fmla="*/ 51 w 51"/>
                <a:gd name="T7" fmla="*/ 29 h 57"/>
                <a:gd name="T8" fmla="*/ 51 w 51"/>
                <a:gd name="T9" fmla="*/ 38 h 57"/>
                <a:gd name="T10" fmla="*/ 47 w 51"/>
                <a:gd name="T11" fmla="*/ 43 h 57"/>
                <a:gd name="T12" fmla="*/ 42 w 51"/>
                <a:gd name="T13" fmla="*/ 49 h 57"/>
                <a:gd name="T14" fmla="*/ 35 w 51"/>
                <a:gd name="T15" fmla="*/ 53 h 57"/>
                <a:gd name="T16" fmla="*/ 28 w 51"/>
                <a:gd name="T17" fmla="*/ 57 h 57"/>
                <a:gd name="T18" fmla="*/ 19 w 51"/>
                <a:gd name="T19" fmla="*/ 57 h 57"/>
                <a:gd name="T20" fmla="*/ 12 w 51"/>
                <a:gd name="T21" fmla="*/ 53 h 57"/>
                <a:gd name="T22" fmla="*/ 6 w 51"/>
                <a:gd name="T23" fmla="*/ 48 h 57"/>
                <a:gd name="T24" fmla="*/ 3 w 51"/>
                <a:gd name="T25" fmla="*/ 41 h 57"/>
                <a:gd name="T26" fmla="*/ 0 w 51"/>
                <a:gd name="T27" fmla="*/ 34 h 57"/>
                <a:gd name="T28" fmla="*/ 0 w 51"/>
                <a:gd name="T29" fmla="*/ 25 h 57"/>
                <a:gd name="T30" fmla="*/ 0 w 51"/>
                <a:gd name="T31" fmla="*/ 15 h 57"/>
                <a:gd name="T32" fmla="*/ 4 w 51"/>
                <a:gd name="T33" fmla="*/ 8 h 57"/>
                <a:gd name="T34" fmla="*/ 7 w 51"/>
                <a:gd name="T35" fmla="*/ 5 h 57"/>
                <a:gd name="T36" fmla="*/ 12 w 51"/>
                <a:gd name="T37" fmla="*/ 3 h 57"/>
                <a:gd name="T38" fmla="*/ 18 w 51"/>
                <a:gd name="T39" fmla="*/ 2 h 57"/>
                <a:gd name="T40" fmla="*/ 23 w 51"/>
                <a:gd name="T41" fmla="*/ 0 h 57"/>
                <a:gd name="T42" fmla="*/ 29 w 51"/>
                <a:gd name="T43" fmla="*/ 0 h 57"/>
                <a:gd name="T44" fmla="*/ 35 w 51"/>
                <a:gd name="T45" fmla="*/ 3 h 57"/>
                <a:gd name="T46" fmla="*/ 40 w 51"/>
                <a:gd name="T47" fmla="*/ 5 h 57"/>
                <a:gd name="T48" fmla="*/ 43 w 51"/>
                <a:gd name="T49" fmla="*/ 8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1" h="57">
                  <a:moveTo>
                    <a:pt x="43" y="8"/>
                  </a:moveTo>
                  <a:lnTo>
                    <a:pt x="47" y="15"/>
                  </a:lnTo>
                  <a:lnTo>
                    <a:pt x="49" y="22"/>
                  </a:lnTo>
                  <a:lnTo>
                    <a:pt x="51" y="29"/>
                  </a:lnTo>
                  <a:lnTo>
                    <a:pt x="51" y="38"/>
                  </a:lnTo>
                  <a:lnTo>
                    <a:pt x="47" y="43"/>
                  </a:lnTo>
                  <a:lnTo>
                    <a:pt x="42" y="49"/>
                  </a:lnTo>
                  <a:lnTo>
                    <a:pt x="35" y="53"/>
                  </a:lnTo>
                  <a:lnTo>
                    <a:pt x="28" y="57"/>
                  </a:lnTo>
                  <a:lnTo>
                    <a:pt x="19" y="57"/>
                  </a:lnTo>
                  <a:lnTo>
                    <a:pt x="12" y="53"/>
                  </a:lnTo>
                  <a:lnTo>
                    <a:pt x="6" y="48"/>
                  </a:lnTo>
                  <a:lnTo>
                    <a:pt x="3" y="41"/>
                  </a:lnTo>
                  <a:lnTo>
                    <a:pt x="0" y="34"/>
                  </a:lnTo>
                  <a:lnTo>
                    <a:pt x="0" y="25"/>
                  </a:lnTo>
                  <a:lnTo>
                    <a:pt x="0" y="15"/>
                  </a:lnTo>
                  <a:lnTo>
                    <a:pt x="4" y="8"/>
                  </a:lnTo>
                  <a:lnTo>
                    <a:pt x="7" y="5"/>
                  </a:lnTo>
                  <a:lnTo>
                    <a:pt x="12" y="3"/>
                  </a:lnTo>
                  <a:lnTo>
                    <a:pt x="18" y="2"/>
                  </a:lnTo>
                  <a:lnTo>
                    <a:pt x="23" y="0"/>
                  </a:lnTo>
                  <a:lnTo>
                    <a:pt x="29" y="0"/>
                  </a:lnTo>
                  <a:lnTo>
                    <a:pt x="35" y="3"/>
                  </a:lnTo>
                  <a:lnTo>
                    <a:pt x="40" y="5"/>
                  </a:lnTo>
                  <a:lnTo>
                    <a:pt x="43"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86" name="Freeform 42"/>
            <p:cNvSpPr>
              <a:spLocks/>
            </p:cNvSpPr>
            <p:nvPr>
              <p:custDataLst>
                <p:tags r:id="rId43"/>
              </p:custDataLst>
            </p:nvPr>
          </p:nvSpPr>
          <p:spPr bwMode="auto">
            <a:xfrm>
              <a:off x="4022" y="2584"/>
              <a:ext cx="11" cy="8"/>
            </a:xfrm>
            <a:custGeom>
              <a:avLst/>
              <a:gdLst>
                <a:gd name="T0" fmla="*/ 22 w 22"/>
                <a:gd name="T1" fmla="*/ 7 h 17"/>
                <a:gd name="T2" fmla="*/ 20 w 22"/>
                <a:gd name="T3" fmla="*/ 10 h 17"/>
                <a:gd name="T4" fmla="*/ 18 w 22"/>
                <a:gd name="T5" fmla="*/ 14 h 17"/>
                <a:gd name="T6" fmla="*/ 15 w 22"/>
                <a:gd name="T7" fmla="*/ 16 h 17"/>
                <a:gd name="T8" fmla="*/ 9 w 22"/>
                <a:gd name="T9" fmla="*/ 17 h 17"/>
                <a:gd name="T10" fmla="*/ 6 w 22"/>
                <a:gd name="T11" fmla="*/ 16 h 17"/>
                <a:gd name="T12" fmla="*/ 3 w 22"/>
                <a:gd name="T13" fmla="*/ 15 h 17"/>
                <a:gd name="T14" fmla="*/ 0 w 22"/>
                <a:gd name="T15" fmla="*/ 12 h 17"/>
                <a:gd name="T16" fmla="*/ 1 w 22"/>
                <a:gd name="T17" fmla="*/ 7 h 17"/>
                <a:gd name="T18" fmla="*/ 1 w 22"/>
                <a:gd name="T19" fmla="*/ 5 h 17"/>
                <a:gd name="T20" fmla="*/ 4 w 22"/>
                <a:gd name="T21" fmla="*/ 2 h 17"/>
                <a:gd name="T22" fmla="*/ 6 w 22"/>
                <a:gd name="T23" fmla="*/ 1 h 17"/>
                <a:gd name="T24" fmla="*/ 8 w 22"/>
                <a:gd name="T25" fmla="*/ 0 h 17"/>
                <a:gd name="T26" fmla="*/ 13 w 22"/>
                <a:gd name="T27" fmla="*/ 0 h 17"/>
                <a:gd name="T28" fmla="*/ 18 w 22"/>
                <a:gd name="T29" fmla="*/ 0 h 17"/>
                <a:gd name="T30" fmla="*/ 21 w 22"/>
                <a:gd name="T31" fmla="*/ 2 h 17"/>
                <a:gd name="T32" fmla="*/ 22 w 22"/>
                <a:gd name="T33" fmla="*/ 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 h="17">
                  <a:moveTo>
                    <a:pt x="22" y="7"/>
                  </a:moveTo>
                  <a:lnTo>
                    <a:pt x="20" y="10"/>
                  </a:lnTo>
                  <a:lnTo>
                    <a:pt x="18" y="14"/>
                  </a:lnTo>
                  <a:lnTo>
                    <a:pt x="15" y="16"/>
                  </a:lnTo>
                  <a:lnTo>
                    <a:pt x="9" y="17"/>
                  </a:lnTo>
                  <a:lnTo>
                    <a:pt x="6" y="16"/>
                  </a:lnTo>
                  <a:lnTo>
                    <a:pt x="3" y="15"/>
                  </a:lnTo>
                  <a:lnTo>
                    <a:pt x="0" y="12"/>
                  </a:lnTo>
                  <a:lnTo>
                    <a:pt x="1" y="7"/>
                  </a:lnTo>
                  <a:lnTo>
                    <a:pt x="1" y="5"/>
                  </a:lnTo>
                  <a:lnTo>
                    <a:pt x="4" y="2"/>
                  </a:lnTo>
                  <a:lnTo>
                    <a:pt x="6" y="1"/>
                  </a:lnTo>
                  <a:lnTo>
                    <a:pt x="8" y="0"/>
                  </a:lnTo>
                  <a:lnTo>
                    <a:pt x="13" y="0"/>
                  </a:lnTo>
                  <a:lnTo>
                    <a:pt x="18" y="0"/>
                  </a:lnTo>
                  <a:lnTo>
                    <a:pt x="21" y="2"/>
                  </a:lnTo>
                  <a:lnTo>
                    <a:pt x="22" y="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87" name="Freeform 43"/>
            <p:cNvSpPr>
              <a:spLocks/>
            </p:cNvSpPr>
            <p:nvPr>
              <p:custDataLst>
                <p:tags r:id="rId44"/>
              </p:custDataLst>
            </p:nvPr>
          </p:nvSpPr>
          <p:spPr bwMode="auto">
            <a:xfrm>
              <a:off x="3820" y="2598"/>
              <a:ext cx="248" cy="122"/>
            </a:xfrm>
            <a:custGeom>
              <a:avLst/>
              <a:gdLst>
                <a:gd name="T0" fmla="*/ 109 w 497"/>
                <a:gd name="T1" fmla="*/ 16 h 244"/>
                <a:gd name="T2" fmla="*/ 88 w 497"/>
                <a:gd name="T3" fmla="*/ 24 h 244"/>
                <a:gd name="T4" fmla="*/ 72 w 497"/>
                <a:gd name="T5" fmla="*/ 38 h 244"/>
                <a:gd name="T6" fmla="*/ 66 w 497"/>
                <a:gd name="T7" fmla="*/ 66 h 244"/>
                <a:gd name="T8" fmla="*/ 64 w 497"/>
                <a:gd name="T9" fmla="*/ 85 h 244"/>
                <a:gd name="T10" fmla="*/ 60 w 497"/>
                <a:gd name="T11" fmla="*/ 99 h 244"/>
                <a:gd name="T12" fmla="*/ 66 w 497"/>
                <a:gd name="T13" fmla="*/ 114 h 244"/>
                <a:gd name="T14" fmla="*/ 72 w 497"/>
                <a:gd name="T15" fmla="*/ 125 h 244"/>
                <a:gd name="T16" fmla="*/ 86 w 497"/>
                <a:gd name="T17" fmla="*/ 123 h 244"/>
                <a:gd name="T18" fmla="*/ 100 w 497"/>
                <a:gd name="T19" fmla="*/ 120 h 244"/>
                <a:gd name="T20" fmla="*/ 113 w 497"/>
                <a:gd name="T21" fmla="*/ 122 h 244"/>
                <a:gd name="T22" fmla="*/ 127 w 497"/>
                <a:gd name="T23" fmla="*/ 126 h 244"/>
                <a:gd name="T24" fmla="*/ 148 w 497"/>
                <a:gd name="T25" fmla="*/ 126 h 244"/>
                <a:gd name="T26" fmla="*/ 187 w 497"/>
                <a:gd name="T27" fmla="*/ 121 h 244"/>
                <a:gd name="T28" fmla="*/ 228 w 497"/>
                <a:gd name="T29" fmla="*/ 116 h 244"/>
                <a:gd name="T30" fmla="*/ 268 w 497"/>
                <a:gd name="T31" fmla="*/ 114 h 244"/>
                <a:gd name="T32" fmla="*/ 308 w 497"/>
                <a:gd name="T33" fmla="*/ 114 h 244"/>
                <a:gd name="T34" fmla="*/ 347 w 497"/>
                <a:gd name="T35" fmla="*/ 118 h 244"/>
                <a:gd name="T36" fmla="*/ 366 w 497"/>
                <a:gd name="T37" fmla="*/ 100 h 244"/>
                <a:gd name="T38" fmla="*/ 390 w 497"/>
                <a:gd name="T39" fmla="*/ 77 h 244"/>
                <a:gd name="T40" fmla="*/ 425 w 497"/>
                <a:gd name="T41" fmla="*/ 56 h 244"/>
                <a:gd name="T42" fmla="*/ 468 w 497"/>
                <a:gd name="T43" fmla="*/ 44 h 244"/>
                <a:gd name="T44" fmla="*/ 485 w 497"/>
                <a:gd name="T45" fmla="*/ 48 h 244"/>
                <a:gd name="T46" fmla="*/ 485 w 497"/>
                <a:gd name="T47" fmla="*/ 60 h 244"/>
                <a:gd name="T48" fmla="*/ 469 w 497"/>
                <a:gd name="T49" fmla="*/ 63 h 244"/>
                <a:gd name="T50" fmla="*/ 468 w 497"/>
                <a:gd name="T51" fmla="*/ 75 h 244"/>
                <a:gd name="T52" fmla="*/ 488 w 497"/>
                <a:gd name="T53" fmla="*/ 75 h 244"/>
                <a:gd name="T54" fmla="*/ 486 w 497"/>
                <a:gd name="T55" fmla="*/ 89 h 244"/>
                <a:gd name="T56" fmla="*/ 470 w 497"/>
                <a:gd name="T57" fmla="*/ 92 h 244"/>
                <a:gd name="T58" fmla="*/ 484 w 497"/>
                <a:gd name="T59" fmla="*/ 100 h 244"/>
                <a:gd name="T60" fmla="*/ 497 w 497"/>
                <a:gd name="T61" fmla="*/ 117 h 244"/>
                <a:gd name="T62" fmla="*/ 433 w 497"/>
                <a:gd name="T63" fmla="*/ 156 h 244"/>
                <a:gd name="T64" fmla="*/ 368 w 497"/>
                <a:gd name="T65" fmla="*/ 193 h 244"/>
                <a:gd name="T66" fmla="*/ 313 w 497"/>
                <a:gd name="T67" fmla="*/ 222 h 244"/>
                <a:gd name="T68" fmla="*/ 270 w 497"/>
                <a:gd name="T69" fmla="*/ 233 h 244"/>
                <a:gd name="T70" fmla="*/ 224 w 497"/>
                <a:gd name="T71" fmla="*/ 240 h 244"/>
                <a:gd name="T72" fmla="*/ 177 w 497"/>
                <a:gd name="T73" fmla="*/ 244 h 244"/>
                <a:gd name="T74" fmla="*/ 128 w 497"/>
                <a:gd name="T75" fmla="*/ 243 h 244"/>
                <a:gd name="T76" fmla="*/ 82 w 497"/>
                <a:gd name="T77" fmla="*/ 240 h 244"/>
                <a:gd name="T78" fmla="*/ 52 w 497"/>
                <a:gd name="T79" fmla="*/ 230 h 244"/>
                <a:gd name="T80" fmla="*/ 25 w 497"/>
                <a:gd name="T81" fmla="*/ 216 h 244"/>
                <a:gd name="T82" fmla="*/ 6 w 497"/>
                <a:gd name="T83" fmla="*/ 185 h 244"/>
                <a:gd name="T84" fmla="*/ 2 w 497"/>
                <a:gd name="T85" fmla="*/ 155 h 244"/>
                <a:gd name="T86" fmla="*/ 4 w 497"/>
                <a:gd name="T87" fmla="*/ 120 h 244"/>
                <a:gd name="T88" fmla="*/ 21 w 497"/>
                <a:gd name="T89" fmla="*/ 41 h 244"/>
                <a:gd name="T90" fmla="*/ 53 w 497"/>
                <a:gd name="T91" fmla="*/ 6 h 244"/>
                <a:gd name="T92" fmla="*/ 92 w 497"/>
                <a:gd name="T93" fmla="*/ 0 h 244"/>
                <a:gd name="T94" fmla="*/ 124 w 497"/>
                <a:gd name="T95" fmla="*/ 14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97" h="244">
                  <a:moveTo>
                    <a:pt x="124" y="14"/>
                  </a:moveTo>
                  <a:lnTo>
                    <a:pt x="117" y="15"/>
                  </a:lnTo>
                  <a:lnTo>
                    <a:pt x="109" y="16"/>
                  </a:lnTo>
                  <a:lnTo>
                    <a:pt x="102" y="18"/>
                  </a:lnTo>
                  <a:lnTo>
                    <a:pt x="95" y="21"/>
                  </a:lnTo>
                  <a:lnTo>
                    <a:pt x="88" y="24"/>
                  </a:lnTo>
                  <a:lnTo>
                    <a:pt x="82" y="28"/>
                  </a:lnTo>
                  <a:lnTo>
                    <a:pt x="77" y="32"/>
                  </a:lnTo>
                  <a:lnTo>
                    <a:pt x="72" y="38"/>
                  </a:lnTo>
                  <a:lnTo>
                    <a:pt x="71" y="48"/>
                  </a:lnTo>
                  <a:lnTo>
                    <a:pt x="67" y="57"/>
                  </a:lnTo>
                  <a:lnTo>
                    <a:pt x="66" y="66"/>
                  </a:lnTo>
                  <a:lnTo>
                    <a:pt x="70" y="74"/>
                  </a:lnTo>
                  <a:lnTo>
                    <a:pt x="67" y="79"/>
                  </a:lnTo>
                  <a:lnTo>
                    <a:pt x="64" y="85"/>
                  </a:lnTo>
                  <a:lnTo>
                    <a:pt x="62" y="91"/>
                  </a:lnTo>
                  <a:lnTo>
                    <a:pt x="62" y="99"/>
                  </a:lnTo>
                  <a:lnTo>
                    <a:pt x="60" y="99"/>
                  </a:lnTo>
                  <a:lnTo>
                    <a:pt x="62" y="103"/>
                  </a:lnTo>
                  <a:lnTo>
                    <a:pt x="65" y="108"/>
                  </a:lnTo>
                  <a:lnTo>
                    <a:pt x="66" y="114"/>
                  </a:lnTo>
                  <a:lnTo>
                    <a:pt x="65" y="122"/>
                  </a:lnTo>
                  <a:lnTo>
                    <a:pt x="68" y="124"/>
                  </a:lnTo>
                  <a:lnTo>
                    <a:pt x="72" y="125"/>
                  </a:lnTo>
                  <a:lnTo>
                    <a:pt x="75" y="125"/>
                  </a:lnTo>
                  <a:lnTo>
                    <a:pt x="81" y="124"/>
                  </a:lnTo>
                  <a:lnTo>
                    <a:pt x="86" y="123"/>
                  </a:lnTo>
                  <a:lnTo>
                    <a:pt x="90" y="122"/>
                  </a:lnTo>
                  <a:lnTo>
                    <a:pt x="95" y="121"/>
                  </a:lnTo>
                  <a:lnTo>
                    <a:pt x="100" y="120"/>
                  </a:lnTo>
                  <a:lnTo>
                    <a:pt x="104" y="120"/>
                  </a:lnTo>
                  <a:lnTo>
                    <a:pt x="109" y="121"/>
                  </a:lnTo>
                  <a:lnTo>
                    <a:pt x="113" y="122"/>
                  </a:lnTo>
                  <a:lnTo>
                    <a:pt x="118" y="124"/>
                  </a:lnTo>
                  <a:lnTo>
                    <a:pt x="123" y="125"/>
                  </a:lnTo>
                  <a:lnTo>
                    <a:pt x="127" y="126"/>
                  </a:lnTo>
                  <a:lnTo>
                    <a:pt x="131" y="128"/>
                  </a:lnTo>
                  <a:lnTo>
                    <a:pt x="135" y="129"/>
                  </a:lnTo>
                  <a:lnTo>
                    <a:pt x="148" y="126"/>
                  </a:lnTo>
                  <a:lnTo>
                    <a:pt x="161" y="124"/>
                  </a:lnTo>
                  <a:lnTo>
                    <a:pt x="175" y="123"/>
                  </a:lnTo>
                  <a:lnTo>
                    <a:pt x="187" y="121"/>
                  </a:lnTo>
                  <a:lnTo>
                    <a:pt x="201" y="118"/>
                  </a:lnTo>
                  <a:lnTo>
                    <a:pt x="214" y="117"/>
                  </a:lnTo>
                  <a:lnTo>
                    <a:pt x="228" y="116"/>
                  </a:lnTo>
                  <a:lnTo>
                    <a:pt x="242" y="115"/>
                  </a:lnTo>
                  <a:lnTo>
                    <a:pt x="255" y="114"/>
                  </a:lnTo>
                  <a:lnTo>
                    <a:pt x="268" y="114"/>
                  </a:lnTo>
                  <a:lnTo>
                    <a:pt x="282" y="114"/>
                  </a:lnTo>
                  <a:lnTo>
                    <a:pt x="296" y="114"/>
                  </a:lnTo>
                  <a:lnTo>
                    <a:pt x="308" y="114"/>
                  </a:lnTo>
                  <a:lnTo>
                    <a:pt x="321" y="115"/>
                  </a:lnTo>
                  <a:lnTo>
                    <a:pt x="334" y="116"/>
                  </a:lnTo>
                  <a:lnTo>
                    <a:pt x="347" y="118"/>
                  </a:lnTo>
                  <a:lnTo>
                    <a:pt x="356" y="115"/>
                  </a:lnTo>
                  <a:lnTo>
                    <a:pt x="362" y="108"/>
                  </a:lnTo>
                  <a:lnTo>
                    <a:pt x="366" y="100"/>
                  </a:lnTo>
                  <a:lnTo>
                    <a:pt x="372" y="94"/>
                  </a:lnTo>
                  <a:lnTo>
                    <a:pt x="381" y="85"/>
                  </a:lnTo>
                  <a:lnTo>
                    <a:pt x="390" y="77"/>
                  </a:lnTo>
                  <a:lnTo>
                    <a:pt x="402" y="69"/>
                  </a:lnTo>
                  <a:lnTo>
                    <a:pt x="413" y="62"/>
                  </a:lnTo>
                  <a:lnTo>
                    <a:pt x="425" y="56"/>
                  </a:lnTo>
                  <a:lnTo>
                    <a:pt x="439" y="51"/>
                  </a:lnTo>
                  <a:lnTo>
                    <a:pt x="453" y="47"/>
                  </a:lnTo>
                  <a:lnTo>
                    <a:pt x="468" y="44"/>
                  </a:lnTo>
                  <a:lnTo>
                    <a:pt x="475" y="44"/>
                  </a:lnTo>
                  <a:lnTo>
                    <a:pt x="480" y="46"/>
                  </a:lnTo>
                  <a:lnTo>
                    <a:pt x="485" y="48"/>
                  </a:lnTo>
                  <a:lnTo>
                    <a:pt x="490" y="53"/>
                  </a:lnTo>
                  <a:lnTo>
                    <a:pt x="488" y="57"/>
                  </a:lnTo>
                  <a:lnTo>
                    <a:pt x="485" y="60"/>
                  </a:lnTo>
                  <a:lnTo>
                    <a:pt x="480" y="61"/>
                  </a:lnTo>
                  <a:lnTo>
                    <a:pt x="473" y="62"/>
                  </a:lnTo>
                  <a:lnTo>
                    <a:pt x="469" y="63"/>
                  </a:lnTo>
                  <a:lnTo>
                    <a:pt x="464" y="64"/>
                  </a:lnTo>
                  <a:lnTo>
                    <a:pt x="464" y="69"/>
                  </a:lnTo>
                  <a:lnTo>
                    <a:pt x="468" y="75"/>
                  </a:lnTo>
                  <a:lnTo>
                    <a:pt x="473" y="75"/>
                  </a:lnTo>
                  <a:lnTo>
                    <a:pt x="482" y="74"/>
                  </a:lnTo>
                  <a:lnTo>
                    <a:pt x="488" y="75"/>
                  </a:lnTo>
                  <a:lnTo>
                    <a:pt x="493" y="80"/>
                  </a:lnTo>
                  <a:lnTo>
                    <a:pt x="493" y="89"/>
                  </a:lnTo>
                  <a:lnTo>
                    <a:pt x="486" y="89"/>
                  </a:lnTo>
                  <a:lnTo>
                    <a:pt x="482" y="89"/>
                  </a:lnTo>
                  <a:lnTo>
                    <a:pt x="476" y="90"/>
                  </a:lnTo>
                  <a:lnTo>
                    <a:pt x="470" y="92"/>
                  </a:lnTo>
                  <a:lnTo>
                    <a:pt x="470" y="100"/>
                  </a:lnTo>
                  <a:lnTo>
                    <a:pt x="477" y="101"/>
                  </a:lnTo>
                  <a:lnTo>
                    <a:pt x="484" y="100"/>
                  </a:lnTo>
                  <a:lnTo>
                    <a:pt x="491" y="101"/>
                  </a:lnTo>
                  <a:lnTo>
                    <a:pt x="497" y="103"/>
                  </a:lnTo>
                  <a:lnTo>
                    <a:pt x="497" y="117"/>
                  </a:lnTo>
                  <a:lnTo>
                    <a:pt x="476" y="130"/>
                  </a:lnTo>
                  <a:lnTo>
                    <a:pt x="455" y="143"/>
                  </a:lnTo>
                  <a:lnTo>
                    <a:pt x="433" y="156"/>
                  </a:lnTo>
                  <a:lnTo>
                    <a:pt x="412" y="168"/>
                  </a:lnTo>
                  <a:lnTo>
                    <a:pt x="390" y="181"/>
                  </a:lnTo>
                  <a:lnTo>
                    <a:pt x="368" y="193"/>
                  </a:lnTo>
                  <a:lnTo>
                    <a:pt x="348" y="205"/>
                  </a:lnTo>
                  <a:lnTo>
                    <a:pt x="326" y="216"/>
                  </a:lnTo>
                  <a:lnTo>
                    <a:pt x="313" y="222"/>
                  </a:lnTo>
                  <a:lnTo>
                    <a:pt x="299" y="227"/>
                  </a:lnTo>
                  <a:lnTo>
                    <a:pt x="284" y="230"/>
                  </a:lnTo>
                  <a:lnTo>
                    <a:pt x="270" y="233"/>
                  </a:lnTo>
                  <a:lnTo>
                    <a:pt x="255" y="237"/>
                  </a:lnTo>
                  <a:lnTo>
                    <a:pt x="239" y="239"/>
                  </a:lnTo>
                  <a:lnTo>
                    <a:pt x="224" y="240"/>
                  </a:lnTo>
                  <a:lnTo>
                    <a:pt x="208" y="241"/>
                  </a:lnTo>
                  <a:lnTo>
                    <a:pt x="193" y="243"/>
                  </a:lnTo>
                  <a:lnTo>
                    <a:pt x="177" y="244"/>
                  </a:lnTo>
                  <a:lnTo>
                    <a:pt x="161" y="244"/>
                  </a:lnTo>
                  <a:lnTo>
                    <a:pt x="145" y="244"/>
                  </a:lnTo>
                  <a:lnTo>
                    <a:pt x="128" y="243"/>
                  </a:lnTo>
                  <a:lnTo>
                    <a:pt x="113" y="243"/>
                  </a:lnTo>
                  <a:lnTo>
                    <a:pt x="97" y="241"/>
                  </a:lnTo>
                  <a:lnTo>
                    <a:pt x="82" y="240"/>
                  </a:lnTo>
                  <a:lnTo>
                    <a:pt x="72" y="238"/>
                  </a:lnTo>
                  <a:lnTo>
                    <a:pt x="62" y="235"/>
                  </a:lnTo>
                  <a:lnTo>
                    <a:pt x="52" y="230"/>
                  </a:lnTo>
                  <a:lnTo>
                    <a:pt x="42" y="227"/>
                  </a:lnTo>
                  <a:lnTo>
                    <a:pt x="33" y="222"/>
                  </a:lnTo>
                  <a:lnTo>
                    <a:pt x="25" y="216"/>
                  </a:lnTo>
                  <a:lnTo>
                    <a:pt x="19" y="210"/>
                  </a:lnTo>
                  <a:lnTo>
                    <a:pt x="13" y="204"/>
                  </a:lnTo>
                  <a:lnTo>
                    <a:pt x="6" y="185"/>
                  </a:lnTo>
                  <a:lnTo>
                    <a:pt x="5" y="186"/>
                  </a:lnTo>
                  <a:lnTo>
                    <a:pt x="3" y="172"/>
                  </a:lnTo>
                  <a:lnTo>
                    <a:pt x="2" y="155"/>
                  </a:lnTo>
                  <a:lnTo>
                    <a:pt x="0" y="137"/>
                  </a:lnTo>
                  <a:lnTo>
                    <a:pt x="2" y="120"/>
                  </a:lnTo>
                  <a:lnTo>
                    <a:pt x="4" y="120"/>
                  </a:lnTo>
                  <a:lnTo>
                    <a:pt x="5" y="93"/>
                  </a:lnTo>
                  <a:lnTo>
                    <a:pt x="11" y="67"/>
                  </a:lnTo>
                  <a:lnTo>
                    <a:pt x="21" y="41"/>
                  </a:lnTo>
                  <a:lnTo>
                    <a:pt x="34" y="18"/>
                  </a:lnTo>
                  <a:lnTo>
                    <a:pt x="43" y="11"/>
                  </a:lnTo>
                  <a:lnTo>
                    <a:pt x="53" y="6"/>
                  </a:lnTo>
                  <a:lnTo>
                    <a:pt x="66" y="2"/>
                  </a:lnTo>
                  <a:lnTo>
                    <a:pt x="79" y="0"/>
                  </a:lnTo>
                  <a:lnTo>
                    <a:pt x="92" y="0"/>
                  </a:lnTo>
                  <a:lnTo>
                    <a:pt x="103" y="2"/>
                  </a:lnTo>
                  <a:lnTo>
                    <a:pt x="115" y="7"/>
                  </a:lnTo>
                  <a:lnTo>
                    <a:pt x="124" y="14"/>
                  </a:lnTo>
                  <a:close/>
                </a:path>
              </a:pathLst>
            </a:custGeom>
            <a:solidFill>
              <a:srgbClr val="B796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88" name="Freeform 44"/>
            <p:cNvSpPr>
              <a:spLocks/>
            </p:cNvSpPr>
            <p:nvPr>
              <p:custDataLst>
                <p:tags r:id="rId45"/>
              </p:custDataLst>
            </p:nvPr>
          </p:nvSpPr>
          <p:spPr bwMode="auto">
            <a:xfrm>
              <a:off x="4016" y="2610"/>
              <a:ext cx="122" cy="99"/>
            </a:xfrm>
            <a:custGeom>
              <a:avLst/>
              <a:gdLst>
                <a:gd name="T0" fmla="*/ 223 w 242"/>
                <a:gd name="T1" fmla="*/ 32 h 198"/>
                <a:gd name="T2" fmla="*/ 234 w 242"/>
                <a:gd name="T3" fmla="*/ 78 h 198"/>
                <a:gd name="T4" fmla="*/ 241 w 242"/>
                <a:gd name="T5" fmla="*/ 108 h 198"/>
                <a:gd name="T6" fmla="*/ 235 w 242"/>
                <a:gd name="T7" fmla="*/ 130 h 198"/>
                <a:gd name="T8" fmla="*/ 225 w 242"/>
                <a:gd name="T9" fmla="*/ 148 h 198"/>
                <a:gd name="T10" fmla="*/ 210 w 242"/>
                <a:gd name="T11" fmla="*/ 164 h 198"/>
                <a:gd name="T12" fmla="*/ 189 w 242"/>
                <a:gd name="T13" fmla="*/ 176 h 198"/>
                <a:gd name="T14" fmla="*/ 166 w 242"/>
                <a:gd name="T15" fmla="*/ 184 h 198"/>
                <a:gd name="T16" fmla="*/ 143 w 242"/>
                <a:gd name="T17" fmla="*/ 190 h 198"/>
                <a:gd name="T18" fmla="*/ 119 w 242"/>
                <a:gd name="T19" fmla="*/ 194 h 198"/>
                <a:gd name="T20" fmla="*/ 93 w 242"/>
                <a:gd name="T21" fmla="*/ 198 h 198"/>
                <a:gd name="T22" fmla="*/ 67 w 242"/>
                <a:gd name="T23" fmla="*/ 198 h 198"/>
                <a:gd name="T24" fmla="*/ 41 w 242"/>
                <a:gd name="T25" fmla="*/ 198 h 198"/>
                <a:gd name="T26" fmla="*/ 16 w 242"/>
                <a:gd name="T27" fmla="*/ 195 h 198"/>
                <a:gd name="T28" fmla="*/ 1 w 242"/>
                <a:gd name="T29" fmla="*/ 192 h 198"/>
                <a:gd name="T30" fmla="*/ 0 w 242"/>
                <a:gd name="T31" fmla="*/ 185 h 198"/>
                <a:gd name="T32" fmla="*/ 2 w 242"/>
                <a:gd name="T33" fmla="*/ 176 h 198"/>
                <a:gd name="T34" fmla="*/ 10 w 242"/>
                <a:gd name="T35" fmla="*/ 169 h 198"/>
                <a:gd name="T36" fmla="*/ 25 w 242"/>
                <a:gd name="T37" fmla="*/ 155 h 198"/>
                <a:gd name="T38" fmla="*/ 53 w 242"/>
                <a:gd name="T39" fmla="*/ 139 h 198"/>
                <a:gd name="T40" fmla="*/ 79 w 242"/>
                <a:gd name="T41" fmla="*/ 123 h 198"/>
                <a:gd name="T42" fmla="*/ 106 w 242"/>
                <a:gd name="T43" fmla="*/ 105 h 198"/>
                <a:gd name="T44" fmla="*/ 119 w 242"/>
                <a:gd name="T45" fmla="*/ 92 h 198"/>
                <a:gd name="T46" fmla="*/ 119 w 242"/>
                <a:gd name="T47" fmla="*/ 85 h 198"/>
                <a:gd name="T48" fmla="*/ 118 w 242"/>
                <a:gd name="T49" fmla="*/ 80 h 198"/>
                <a:gd name="T50" fmla="*/ 115 w 242"/>
                <a:gd name="T51" fmla="*/ 71 h 198"/>
                <a:gd name="T52" fmla="*/ 113 w 242"/>
                <a:gd name="T53" fmla="*/ 60 h 198"/>
                <a:gd name="T54" fmla="*/ 107 w 242"/>
                <a:gd name="T55" fmla="*/ 37 h 198"/>
                <a:gd name="T56" fmla="*/ 119 w 242"/>
                <a:gd name="T57" fmla="*/ 18 h 198"/>
                <a:gd name="T58" fmla="*/ 145 w 242"/>
                <a:gd name="T59" fmla="*/ 7 h 198"/>
                <a:gd name="T60" fmla="*/ 173 w 242"/>
                <a:gd name="T61" fmla="*/ 0 h 198"/>
                <a:gd name="T62" fmla="*/ 201 w 242"/>
                <a:gd name="T63" fmla="*/ 3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2" h="198">
                  <a:moveTo>
                    <a:pt x="213" y="11"/>
                  </a:moveTo>
                  <a:lnTo>
                    <a:pt x="223" y="32"/>
                  </a:lnTo>
                  <a:lnTo>
                    <a:pt x="229" y="55"/>
                  </a:lnTo>
                  <a:lnTo>
                    <a:pt x="234" y="78"/>
                  </a:lnTo>
                  <a:lnTo>
                    <a:pt x="242" y="95"/>
                  </a:lnTo>
                  <a:lnTo>
                    <a:pt x="241" y="108"/>
                  </a:lnTo>
                  <a:lnTo>
                    <a:pt x="239" y="118"/>
                  </a:lnTo>
                  <a:lnTo>
                    <a:pt x="235" y="130"/>
                  </a:lnTo>
                  <a:lnTo>
                    <a:pt x="231" y="139"/>
                  </a:lnTo>
                  <a:lnTo>
                    <a:pt x="225" y="148"/>
                  </a:lnTo>
                  <a:lnTo>
                    <a:pt x="218" y="156"/>
                  </a:lnTo>
                  <a:lnTo>
                    <a:pt x="210" y="164"/>
                  </a:lnTo>
                  <a:lnTo>
                    <a:pt x="199" y="171"/>
                  </a:lnTo>
                  <a:lnTo>
                    <a:pt x="189" y="176"/>
                  </a:lnTo>
                  <a:lnTo>
                    <a:pt x="178" y="181"/>
                  </a:lnTo>
                  <a:lnTo>
                    <a:pt x="166" y="184"/>
                  </a:lnTo>
                  <a:lnTo>
                    <a:pt x="154" y="187"/>
                  </a:lnTo>
                  <a:lnTo>
                    <a:pt x="143" y="190"/>
                  </a:lnTo>
                  <a:lnTo>
                    <a:pt x="130" y="192"/>
                  </a:lnTo>
                  <a:lnTo>
                    <a:pt x="119" y="194"/>
                  </a:lnTo>
                  <a:lnTo>
                    <a:pt x="106" y="195"/>
                  </a:lnTo>
                  <a:lnTo>
                    <a:pt x="93" y="198"/>
                  </a:lnTo>
                  <a:lnTo>
                    <a:pt x="81" y="198"/>
                  </a:lnTo>
                  <a:lnTo>
                    <a:pt x="67" y="198"/>
                  </a:lnTo>
                  <a:lnTo>
                    <a:pt x="54" y="198"/>
                  </a:lnTo>
                  <a:lnTo>
                    <a:pt x="41" y="198"/>
                  </a:lnTo>
                  <a:lnTo>
                    <a:pt x="29" y="197"/>
                  </a:lnTo>
                  <a:lnTo>
                    <a:pt x="16" y="195"/>
                  </a:lnTo>
                  <a:lnTo>
                    <a:pt x="3" y="193"/>
                  </a:lnTo>
                  <a:lnTo>
                    <a:pt x="1" y="192"/>
                  </a:lnTo>
                  <a:lnTo>
                    <a:pt x="0" y="189"/>
                  </a:lnTo>
                  <a:lnTo>
                    <a:pt x="0" y="185"/>
                  </a:lnTo>
                  <a:lnTo>
                    <a:pt x="0" y="182"/>
                  </a:lnTo>
                  <a:lnTo>
                    <a:pt x="2" y="176"/>
                  </a:lnTo>
                  <a:lnTo>
                    <a:pt x="7" y="172"/>
                  </a:lnTo>
                  <a:lnTo>
                    <a:pt x="10" y="169"/>
                  </a:lnTo>
                  <a:lnTo>
                    <a:pt x="11" y="163"/>
                  </a:lnTo>
                  <a:lnTo>
                    <a:pt x="25" y="155"/>
                  </a:lnTo>
                  <a:lnTo>
                    <a:pt x="39" y="147"/>
                  </a:lnTo>
                  <a:lnTo>
                    <a:pt x="53" y="139"/>
                  </a:lnTo>
                  <a:lnTo>
                    <a:pt x="67" y="131"/>
                  </a:lnTo>
                  <a:lnTo>
                    <a:pt x="79" y="123"/>
                  </a:lnTo>
                  <a:lnTo>
                    <a:pt x="93" y="114"/>
                  </a:lnTo>
                  <a:lnTo>
                    <a:pt x="106" y="105"/>
                  </a:lnTo>
                  <a:lnTo>
                    <a:pt x="119" y="95"/>
                  </a:lnTo>
                  <a:lnTo>
                    <a:pt x="119" y="92"/>
                  </a:lnTo>
                  <a:lnTo>
                    <a:pt x="119" y="87"/>
                  </a:lnTo>
                  <a:lnTo>
                    <a:pt x="119" y="85"/>
                  </a:lnTo>
                  <a:lnTo>
                    <a:pt x="116" y="84"/>
                  </a:lnTo>
                  <a:lnTo>
                    <a:pt x="118" y="80"/>
                  </a:lnTo>
                  <a:lnTo>
                    <a:pt x="116" y="76"/>
                  </a:lnTo>
                  <a:lnTo>
                    <a:pt x="115" y="71"/>
                  </a:lnTo>
                  <a:lnTo>
                    <a:pt x="115" y="69"/>
                  </a:lnTo>
                  <a:lnTo>
                    <a:pt x="113" y="60"/>
                  </a:lnTo>
                  <a:lnTo>
                    <a:pt x="109" y="49"/>
                  </a:lnTo>
                  <a:lnTo>
                    <a:pt x="107" y="37"/>
                  </a:lnTo>
                  <a:lnTo>
                    <a:pt x="107" y="24"/>
                  </a:lnTo>
                  <a:lnTo>
                    <a:pt x="119" y="18"/>
                  </a:lnTo>
                  <a:lnTo>
                    <a:pt x="131" y="13"/>
                  </a:lnTo>
                  <a:lnTo>
                    <a:pt x="145" y="7"/>
                  </a:lnTo>
                  <a:lnTo>
                    <a:pt x="159" y="2"/>
                  </a:lnTo>
                  <a:lnTo>
                    <a:pt x="173" y="0"/>
                  </a:lnTo>
                  <a:lnTo>
                    <a:pt x="187" y="0"/>
                  </a:lnTo>
                  <a:lnTo>
                    <a:pt x="201" y="3"/>
                  </a:lnTo>
                  <a:lnTo>
                    <a:pt x="213" y="11"/>
                  </a:lnTo>
                  <a:close/>
                </a:path>
              </a:pathLst>
            </a:custGeom>
            <a:solidFill>
              <a:srgbClr val="B796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89" name="Freeform 45"/>
            <p:cNvSpPr>
              <a:spLocks/>
            </p:cNvSpPr>
            <p:nvPr>
              <p:custDataLst>
                <p:tags r:id="rId46"/>
              </p:custDataLst>
            </p:nvPr>
          </p:nvSpPr>
          <p:spPr bwMode="auto">
            <a:xfrm>
              <a:off x="3857" y="2613"/>
              <a:ext cx="120" cy="44"/>
            </a:xfrm>
            <a:custGeom>
              <a:avLst/>
              <a:gdLst>
                <a:gd name="T0" fmla="*/ 163 w 241"/>
                <a:gd name="T1" fmla="*/ 47 h 86"/>
                <a:gd name="T2" fmla="*/ 185 w 241"/>
                <a:gd name="T3" fmla="*/ 52 h 86"/>
                <a:gd name="T4" fmla="*/ 208 w 241"/>
                <a:gd name="T5" fmla="*/ 57 h 86"/>
                <a:gd name="T6" fmla="*/ 230 w 241"/>
                <a:gd name="T7" fmla="*/ 64 h 86"/>
                <a:gd name="T8" fmla="*/ 241 w 241"/>
                <a:gd name="T9" fmla="*/ 71 h 86"/>
                <a:gd name="T10" fmla="*/ 195 w 241"/>
                <a:gd name="T11" fmla="*/ 72 h 86"/>
                <a:gd name="T12" fmla="*/ 150 w 241"/>
                <a:gd name="T13" fmla="*/ 75 h 86"/>
                <a:gd name="T14" fmla="*/ 106 w 241"/>
                <a:gd name="T15" fmla="*/ 79 h 86"/>
                <a:gd name="T16" fmla="*/ 64 w 241"/>
                <a:gd name="T17" fmla="*/ 86 h 86"/>
                <a:gd name="T18" fmla="*/ 50 w 241"/>
                <a:gd name="T19" fmla="*/ 82 h 86"/>
                <a:gd name="T20" fmla="*/ 35 w 241"/>
                <a:gd name="T21" fmla="*/ 79 h 86"/>
                <a:gd name="T22" fmla="*/ 20 w 241"/>
                <a:gd name="T23" fmla="*/ 79 h 86"/>
                <a:gd name="T24" fmla="*/ 6 w 241"/>
                <a:gd name="T25" fmla="*/ 79 h 86"/>
                <a:gd name="T26" fmla="*/ 3 w 241"/>
                <a:gd name="T27" fmla="*/ 71 h 86"/>
                <a:gd name="T28" fmla="*/ 0 w 241"/>
                <a:gd name="T29" fmla="*/ 62 h 86"/>
                <a:gd name="T30" fmla="*/ 21 w 241"/>
                <a:gd name="T31" fmla="*/ 57 h 86"/>
                <a:gd name="T32" fmla="*/ 44 w 241"/>
                <a:gd name="T33" fmla="*/ 59 h 86"/>
                <a:gd name="T34" fmla="*/ 65 w 241"/>
                <a:gd name="T35" fmla="*/ 64 h 86"/>
                <a:gd name="T36" fmla="*/ 81 w 241"/>
                <a:gd name="T37" fmla="*/ 71 h 86"/>
                <a:gd name="T38" fmla="*/ 86 w 241"/>
                <a:gd name="T39" fmla="*/ 67 h 86"/>
                <a:gd name="T40" fmla="*/ 82 w 241"/>
                <a:gd name="T41" fmla="*/ 60 h 86"/>
                <a:gd name="T42" fmla="*/ 67 w 241"/>
                <a:gd name="T43" fmla="*/ 53 h 86"/>
                <a:gd name="T44" fmla="*/ 50 w 241"/>
                <a:gd name="T45" fmla="*/ 48 h 86"/>
                <a:gd name="T46" fmla="*/ 31 w 241"/>
                <a:gd name="T47" fmla="*/ 45 h 86"/>
                <a:gd name="T48" fmla="*/ 13 w 241"/>
                <a:gd name="T49" fmla="*/ 45 h 86"/>
                <a:gd name="T50" fmla="*/ 12 w 241"/>
                <a:gd name="T51" fmla="*/ 40 h 86"/>
                <a:gd name="T52" fmla="*/ 9 w 241"/>
                <a:gd name="T53" fmla="*/ 36 h 86"/>
                <a:gd name="T54" fmla="*/ 26 w 241"/>
                <a:gd name="T55" fmla="*/ 30 h 86"/>
                <a:gd name="T56" fmla="*/ 46 w 241"/>
                <a:gd name="T57" fmla="*/ 30 h 86"/>
                <a:gd name="T58" fmla="*/ 67 w 241"/>
                <a:gd name="T59" fmla="*/ 33 h 86"/>
                <a:gd name="T60" fmla="*/ 86 w 241"/>
                <a:gd name="T61" fmla="*/ 39 h 86"/>
                <a:gd name="T62" fmla="*/ 91 w 241"/>
                <a:gd name="T63" fmla="*/ 45 h 86"/>
                <a:gd name="T64" fmla="*/ 99 w 241"/>
                <a:gd name="T65" fmla="*/ 45 h 86"/>
                <a:gd name="T66" fmla="*/ 101 w 241"/>
                <a:gd name="T67" fmla="*/ 37 h 86"/>
                <a:gd name="T68" fmla="*/ 97 w 241"/>
                <a:gd name="T69" fmla="*/ 32 h 86"/>
                <a:gd name="T70" fmla="*/ 76 w 241"/>
                <a:gd name="T71" fmla="*/ 24 h 86"/>
                <a:gd name="T72" fmla="*/ 54 w 241"/>
                <a:gd name="T73" fmla="*/ 18 h 86"/>
                <a:gd name="T74" fmla="*/ 33 w 241"/>
                <a:gd name="T75" fmla="*/ 16 h 86"/>
                <a:gd name="T76" fmla="*/ 12 w 241"/>
                <a:gd name="T77" fmla="*/ 16 h 86"/>
                <a:gd name="T78" fmla="*/ 16 w 241"/>
                <a:gd name="T79" fmla="*/ 7 h 86"/>
                <a:gd name="T80" fmla="*/ 27 w 241"/>
                <a:gd name="T81" fmla="*/ 2 h 86"/>
                <a:gd name="T82" fmla="*/ 61 w 241"/>
                <a:gd name="T83" fmla="*/ 0 h 86"/>
                <a:gd name="T84" fmla="*/ 96 w 241"/>
                <a:gd name="T85" fmla="*/ 6 h 86"/>
                <a:gd name="T86" fmla="*/ 126 w 241"/>
                <a:gd name="T87" fmla="*/ 19 h 86"/>
                <a:gd name="T88" fmla="*/ 148 w 241"/>
                <a:gd name="T89" fmla="*/ 40 h 86"/>
                <a:gd name="T90" fmla="*/ 149 w 241"/>
                <a:gd name="T91" fmla="*/ 44 h 86"/>
                <a:gd name="T92" fmla="*/ 153 w 241"/>
                <a:gd name="T93" fmla="*/ 4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41" h="86">
                  <a:moveTo>
                    <a:pt x="153" y="46"/>
                  </a:moveTo>
                  <a:lnTo>
                    <a:pt x="163" y="47"/>
                  </a:lnTo>
                  <a:lnTo>
                    <a:pt x="174" y="49"/>
                  </a:lnTo>
                  <a:lnTo>
                    <a:pt x="185" y="52"/>
                  </a:lnTo>
                  <a:lnTo>
                    <a:pt x="196" y="54"/>
                  </a:lnTo>
                  <a:lnTo>
                    <a:pt x="208" y="57"/>
                  </a:lnTo>
                  <a:lnTo>
                    <a:pt x="218" y="61"/>
                  </a:lnTo>
                  <a:lnTo>
                    <a:pt x="230" y="64"/>
                  </a:lnTo>
                  <a:lnTo>
                    <a:pt x="241" y="69"/>
                  </a:lnTo>
                  <a:lnTo>
                    <a:pt x="241" y="71"/>
                  </a:lnTo>
                  <a:lnTo>
                    <a:pt x="218" y="71"/>
                  </a:lnTo>
                  <a:lnTo>
                    <a:pt x="195" y="72"/>
                  </a:lnTo>
                  <a:lnTo>
                    <a:pt x="172" y="72"/>
                  </a:lnTo>
                  <a:lnTo>
                    <a:pt x="150" y="75"/>
                  </a:lnTo>
                  <a:lnTo>
                    <a:pt x="128" y="76"/>
                  </a:lnTo>
                  <a:lnTo>
                    <a:pt x="106" y="79"/>
                  </a:lnTo>
                  <a:lnTo>
                    <a:pt x="84" y="83"/>
                  </a:lnTo>
                  <a:lnTo>
                    <a:pt x="64" y="86"/>
                  </a:lnTo>
                  <a:lnTo>
                    <a:pt x="57" y="84"/>
                  </a:lnTo>
                  <a:lnTo>
                    <a:pt x="50" y="82"/>
                  </a:lnTo>
                  <a:lnTo>
                    <a:pt x="43" y="80"/>
                  </a:lnTo>
                  <a:lnTo>
                    <a:pt x="35" y="79"/>
                  </a:lnTo>
                  <a:lnTo>
                    <a:pt x="27" y="79"/>
                  </a:lnTo>
                  <a:lnTo>
                    <a:pt x="20" y="79"/>
                  </a:lnTo>
                  <a:lnTo>
                    <a:pt x="13" y="79"/>
                  </a:lnTo>
                  <a:lnTo>
                    <a:pt x="6" y="79"/>
                  </a:lnTo>
                  <a:lnTo>
                    <a:pt x="5" y="75"/>
                  </a:lnTo>
                  <a:lnTo>
                    <a:pt x="3" y="71"/>
                  </a:lnTo>
                  <a:lnTo>
                    <a:pt x="0" y="68"/>
                  </a:lnTo>
                  <a:lnTo>
                    <a:pt x="0" y="62"/>
                  </a:lnTo>
                  <a:lnTo>
                    <a:pt x="11" y="59"/>
                  </a:lnTo>
                  <a:lnTo>
                    <a:pt x="21" y="57"/>
                  </a:lnTo>
                  <a:lnTo>
                    <a:pt x="33" y="57"/>
                  </a:lnTo>
                  <a:lnTo>
                    <a:pt x="44" y="59"/>
                  </a:lnTo>
                  <a:lnTo>
                    <a:pt x="54" y="61"/>
                  </a:lnTo>
                  <a:lnTo>
                    <a:pt x="65" y="64"/>
                  </a:lnTo>
                  <a:lnTo>
                    <a:pt x="73" y="68"/>
                  </a:lnTo>
                  <a:lnTo>
                    <a:pt x="81" y="71"/>
                  </a:lnTo>
                  <a:lnTo>
                    <a:pt x="84" y="70"/>
                  </a:lnTo>
                  <a:lnTo>
                    <a:pt x="86" y="67"/>
                  </a:lnTo>
                  <a:lnTo>
                    <a:pt x="84" y="62"/>
                  </a:lnTo>
                  <a:lnTo>
                    <a:pt x="82" y="60"/>
                  </a:lnTo>
                  <a:lnTo>
                    <a:pt x="74" y="56"/>
                  </a:lnTo>
                  <a:lnTo>
                    <a:pt x="67" y="53"/>
                  </a:lnTo>
                  <a:lnTo>
                    <a:pt x="58" y="50"/>
                  </a:lnTo>
                  <a:lnTo>
                    <a:pt x="50" y="48"/>
                  </a:lnTo>
                  <a:lnTo>
                    <a:pt x="41" y="46"/>
                  </a:lnTo>
                  <a:lnTo>
                    <a:pt x="31" y="45"/>
                  </a:lnTo>
                  <a:lnTo>
                    <a:pt x="22" y="45"/>
                  </a:lnTo>
                  <a:lnTo>
                    <a:pt x="13" y="45"/>
                  </a:lnTo>
                  <a:lnTo>
                    <a:pt x="12" y="42"/>
                  </a:lnTo>
                  <a:lnTo>
                    <a:pt x="12" y="40"/>
                  </a:lnTo>
                  <a:lnTo>
                    <a:pt x="12" y="37"/>
                  </a:lnTo>
                  <a:lnTo>
                    <a:pt x="9" y="36"/>
                  </a:lnTo>
                  <a:lnTo>
                    <a:pt x="18" y="32"/>
                  </a:lnTo>
                  <a:lnTo>
                    <a:pt x="26" y="30"/>
                  </a:lnTo>
                  <a:lnTo>
                    <a:pt x="36" y="29"/>
                  </a:lnTo>
                  <a:lnTo>
                    <a:pt x="46" y="30"/>
                  </a:lnTo>
                  <a:lnTo>
                    <a:pt x="57" y="31"/>
                  </a:lnTo>
                  <a:lnTo>
                    <a:pt x="67" y="33"/>
                  </a:lnTo>
                  <a:lnTo>
                    <a:pt x="76" y="36"/>
                  </a:lnTo>
                  <a:lnTo>
                    <a:pt x="86" y="39"/>
                  </a:lnTo>
                  <a:lnTo>
                    <a:pt x="89" y="41"/>
                  </a:lnTo>
                  <a:lnTo>
                    <a:pt x="91" y="45"/>
                  </a:lnTo>
                  <a:lnTo>
                    <a:pt x="95" y="47"/>
                  </a:lnTo>
                  <a:lnTo>
                    <a:pt x="99" y="45"/>
                  </a:lnTo>
                  <a:lnTo>
                    <a:pt x="101" y="41"/>
                  </a:lnTo>
                  <a:lnTo>
                    <a:pt x="101" y="37"/>
                  </a:lnTo>
                  <a:lnTo>
                    <a:pt x="99" y="34"/>
                  </a:lnTo>
                  <a:lnTo>
                    <a:pt x="97" y="32"/>
                  </a:lnTo>
                  <a:lnTo>
                    <a:pt x="87" y="27"/>
                  </a:lnTo>
                  <a:lnTo>
                    <a:pt x="76" y="24"/>
                  </a:lnTo>
                  <a:lnTo>
                    <a:pt x="66" y="21"/>
                  </a:lnTo>
                  <a:lnTo>
                    <a:pt x="54" y="18"/>
                  </a:lnTo>
                  <a:lnTo>
                    <a:pt x="43" y="17"/>
                  </a:lnTo>
                  <a:lnTo>
                    <a:pt x="33" y="16"/>
                  </a:lnTo>
                  <a:lnTo>
                    <a:pt x="22" y="16"/>
                  </a:lnTo>
                  <a:lnTo>
                    <a:pt x="12" y="16"/>
                  </a:lnTo>
                  <a:lnTo>
                    <a:pt x="14" y="11"/>
                  </a:lnTo>
                  <a:lnTo>
                    <a:pt x="16" y="7"/>
                  </a:lnTo>
                  <a:lnTo>
                    <a:pt x="21" y="4"/>
                  </a:lnTo>
                  <a:lnTo>
                    <a:pt x="27" y="2"/>
                  </a:lnTo>
                  <a:lnTo>
                    <a:pt x="44" y="0"/>
                  </a:lnTo>
                  <a:lnTo>
                    <a:pt x="61" y="0"/>
                  </a:lnTo>
                  <a:lnTo>
                    <a:pt x="79" y="2"/>
                  </a:lnTo>
                  <a:lnTo>
                    <a:pt x="96" y="6"/>
                  </a:lnTo>
                  <a:lnTo>
                    <a:pt x="111" y="11"/>
                  </a:lnTo>
                  <a:lnTo>
                    <a:pt x="126" y="19"/>
                  </a:lnTo>
                  <a:lnTo>
                    <a:pt x="138" y="29"/>
                  </a:lnTo>
                  <a:lnTo>
                    <a:pt x="148" y="40"/>
                  </a:lnTo>
                  <a:lnTo>
                    <a:pt x="148" y="41"/>
                  </a:lnTo>
                  <a:lnTo>
                    <a:pt x="149" y="44"/>
                  </a:lnTo>
                  <a:lnTo>
                    <a:pt x="150" y="45"/>
                  </a:lnTo>
                  <a:lnTo>
                    <a:pt x="153" y="46"/>
                  </a:lnTo>
                  <a:close/>
                </a:path>
              </a:pathLst>
            </a:custGeom>
            <a:solidFill>
              <a:srgbClr val="B796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90" name="Freeform 46"/>
            <p:cNvSpPr>
              <a:spLocks/>
            </p:cNvSpPr>
            <p:nvPr>
              <p:custDataLst>
                <p:tags r:id="rId47"/>
              </p:custDataLst>
            </p:nvPr>
          </p:nvSpPr>
          <p:spPr bwMode="auto">
            <a:xfrm>
              <a:off x="4108" y="2702"/>
              <a:ext cx="15" cy="32"/>
            </a:xfrm>
            <a:custGeom>
              <a:avLst/>
              <a:gdLst>
                <a:gd name="T0" fmla="*/ 28 w 30"/>
                <a:gd name="T1" fmla="*/ 0 h 64"/>
                <a:gd name="T2" fmla="*/ 28 w 30"/>
                <a:gd name="T3" fmla="*/ 18 h 64"/>
                <a:gd name="T4" fmla="*/ 30 w 30"/>
                <a:gd name="T5" fmla="*/ 36 h 64"/>
                <a:gd name="T6" fmla="*/ 30 w 30"/>
                <a:gd name="T7" fmla="*/ 52 h 64"/>
                <a:gd name="T8" fmla="*/ 29 w 30"/>
                <a:gd name="T9" fmla="*/ 64 h 64"/>
                <a:gd name="T10" fmla="*/ 21 w 30"/>
                <a:gd name="T11" fmla="*/ 52 h 64"/>
                <a:gd name="T12" fmla="*/ 13 w 30"/>
                <a:gd name="T13" fmla="*/ 40 h 64"/>
                <a:gd name="T14" fmla="*/ 6 w 30"/>
                <a:gd name="T15" fmla="*/ 30 h 64"/>
                <a:gd name="T16" fmla="*/ 4 w 30"/>
                <a:gd name="T17" fmla="*/ 16 h 64"/>
                <a:gd name="T18" fmla="*/ 2 w 30"/>
                <a:gd name="T19" fmla="*/ 14 h 64"/>
                <a:gd name="T20" fmla="*/ 0 w 30"/>
                <a:gd name="T21" fmla="*/ 13 h 64"/>
                <a:gd name="T22" fmla="*/ 0 w 30"/>
                <a:gd name="T23" fmla="*/ 11 h 64"/>
                <a:gd name="T24" fmla="*/ 0 w 30"/>
                <a:gd name="T25" fmla="*/ 9 h 64"/>
                <a:gd name="T26" fmla="*/ 7 w 30"/>
                <a:gd name="T27" fmla="*/ 7 h 64"/>
                <a:gd name="T28" fmla="*/ 14 w 30"/>
                <a:gd name="T29" fmla="*/ 5 h 64"/>
                <a:gd name="T30" fmla="*/ 21 w 30"/>
                <a:gd name="T31" fmla="*/ 1 h 64"/>
                <a:gd name="T32" fmla="*/ 28 w 30"/>
                <a:gd name="T33"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 h="64">
                  <a:moveTo>
                    <a:pt x="28" y="0"/>
                  </a:moveTo>
                  <a:lnTo>
                    <a:pt x="28" y="18"/>
                  </a:lnTo>
                  <a:lnTo>
                    <a:pt x="30" y="36"/>
                  </a:lnTo>
                  <a:lnTo>
                    <a:pt x="30" y="52"/>
                  </a:lnTo>
                  <a:lnTo>
                    <a:pt x="29" y="64"/>
                  </a:lnTo>
                  <a:lnTo>
                    <a:pt x="21" y="52"/>
                  </a:lnTo>
                  <a:lnTo>
                    <a:pt x="13" y="40"/>
                  </a:lnTo>
                  <a:lnTo>
                    <a:pt x="6" y="30"/>
                  </a:lnTo>
                  <a:lnTo>
                    <a:pt x="4" y="16"/>
                  </a:lnTo>
                  <a:lnTo>
                    <a:pt x="2" y="14"/>
                  </a:lnTo>
                  <a:lnTo>
                    <a:pt x="0" y="13"/>
                  </a:lnTo>
                  <a:lnTo>
                    <a:pt x="0" y="11"/>
                  </a:lnTo>
                  <a:lnTo>
                    <a:pt x="0" y="9"/>
                  </a:lnTo>
                  <a:lnTo>
                    <a:pt x="7" y="7"/>
                  </a:lnTo>
                  <a:lnTo>
                    <a:pt x="14" y="5"/>
                  </a:lnTo>
                  <a:lnTo>
                    <a:pt x="21" y="1"/>
                  </a:lnTo>
                  <a:lnTo>
                    <a:pt x="2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91" name="Freeform 47"/>
            <p:cNvSpPr>
              <a:spLocks/>
            </p:cNvSpPr>
            <p:nvPr>
              <p:custDataLst>
                <p:tags r:id="rId48"/>
              </p:custDataLst>
            </p:nvPr>
          </p:nvSpPr>
          <p:spPr bwMode="auto">
            <a:xfrm>
              <a:off x="3831" y="2707"/>
              <a:ext cx="293" cy="95"/>
            </a:xfrm>
            <a:custGeom>
              <a:avLst/>
              <a:gdLst>
                <a:gd name="T0" fmla="*/ 567 w 585"/>
                <a:gd name="T1" fmla="*/ 53 h 191"/>
                <a:gd name="T2" fmla="*/ 579 w 585"/>
                <a:gd name="T3" fmla="*/ 77 h 191"/>
                <a:gd name="T4" fmla="*/ 583 w 585"/>
                <a:gd name="T5" fmla="*/ 93 h 191"/>
                <a:gd name="T6" fmla="*/ 585 w 585"/>
                <a:gd name="T7" fmla="*/ 114 h 191"/>
                <a:gd name="T8" fmla="*/ 577 w 585"/>
                <a:gd name="T9" fmla="*/ 135 h 191"/>
                <a:gd name="T10" fmla="*/ 559 w 585"/>
                <a:gd name="T11" fmla="*/ 152 h 191"/>
                <a:gd name="T12" fmla="*/ 535 w 585"/>
                <a:gd name="T13" fmla="*/ 162 h 191"/>
                <a:gd name="T14" fmla="*/ 508 w 585"/>
                <a:gd name="T15" fmla="*/ 170 h 191"/>
                <a:gd name="T16" fmla="*/ 469 w 585"/>
                <a:gd name="T17" fmla="*/ 176 h 191"/>
                <a:gd name="T18" fmla="*/ 412 w 585"/>
                <a:gd name="T19" fmla="*/ 182 h 191"/>
                <a:gd name="T20" fmla="*/ 355 w 585"/>
                <a:gd name="T21" fmla="*/ 188 h 191"/>
                <a:gd name="T22" fmla="*/ 296 w 585"/>
                <a:gd name="T23" fmla="*/ 191 h 191"/>
                <a:gd name="T24" fmla="*/ 237 w 585"/>
                <a:gd name="T25" fmla="*/ 191 h 191"/>
                <a:gd name="T26" fmla="*/ 178 w 585"/>
                <a:gd name="T27" fmla="*/ 189 h 191"/>
                <a:gd name="T28" fmla="*/ 123 w 585"/>
                <a:gd name="T29" fmla="*/ 181 h 191"/>
                <a:gd name="T30" fmla="*/ 70 w 585"/>
                <a:gd name="T31" fmla="*/ 166 h 191"/>
                <a:gd name="T32" fmla="*/ 34 w 585"/>
                <a:gd name="T33" fmla="*/ 151 h 191"/>
                <a:gd name="T34" fmla="*/ 17 w 585"/>
                <a:gd name="T35" fmla="*/ 137 h 191"/>
                <a:gd name="T36" fmla="*/ 5 w 585"/>
                <a:gd name="T37" fmla="*/ 121 h 191"/>
                <a:gd name="T38" fmla="*/ 0 w 585"/>
                <a:gd name="T39" fmla="*/ 100 h 191"/>
                <a:gd name="T40" fmla="*/ 2 w 585"/>
                <a:gd name="T41" fmla="*/ 89 h 191"/>
                <a:gd name="T42" fmla="*/ 5 w 585"/>
                <a:gd name="T43" fmla="*/ 82 h 191"/>
                <a:gd name="T44" fmla="*/ 9 w 585"/>
                <a:gd name="T45" fmla="*/ 75 h 191"/>
                <a:gd name="T46" fmla="*/ 19 w 585"/>
                <a:gd name="T47" fmla="*/ 69 h 191"/>
                <a:gd name="T48" fmla="*/ 28 w 585"/>
                <a:gd name="T49" fmla="*/ 61 h 191"/>
                <a:gd name="T50" fmla="*/ 37 w 585"/>
                <a:gd name="T51" fmla="*/ 52 h 191"/>
                <a:gd name="T52" fmla="*/ 49 w 585"/>
                <a:gd name="T53" fmla="*/ 46 h 191"/>
                <a:gd name="T54" fmla="*/ 81 w 585"/>
                <a:gd name="T55" fmla="*/ 42 h 191"/>
                <a:gd name="T56" fmla="*/ 115 w 585"/>
                <a:gd name="T57" fmla="*/ 39 h 191"/>
                <a:gd name="T58" fmla="*/ 148 w 585"/>
                <a:gd name="T59" fmla="*/ 38 h 191"/>
                <a:gd name="T60" fmla="*/ 182 w 585"/>
                <a:gd name="T61" fmla="*/ 37 h 191"/>
                <a:gd name="T62" fmla="*/ 215 w 585"/>
                <a:gd name="T63" fmla="*/ 35 h 191"/>
                <a:gd name="T64" fmla="*/ 246 w 585"/>
                <a:gd name="T65" fmla="*/ 31 h 191"/>
                <a:gd name="T66" fmla="*/ 277 w 585"/>
                <a:gd name="T67" fmla="*/ 24 h 191"/>
                <a:gd name="T68" fmla="*/ 305 w 585"/>
                <a:gd name="T69" fmla="*/ 13 h 191"/>
                <a:gd name="T70" fmla="*/ 319 w 585"/>
                <a:gd name="T71" fmla="*/ 8 h 191"/>
                <a:gd name="T72" fmla="*/ 333 w 585"/>
                <a:gd name="T73" fmla="*/ 0 h 191"/>
                <a:gd name="T74" fmla="*/ 360 w 585"/>
                <a:gd name="T75" fmla="*/ 9 h 191"/>
                <a:gd name="T76" fmla="*/ 389 w 585"/>
                <a:gd name="T77" fmla="*/ 14 h 191"/>
                <a:gd name="T78" fmla="*/ 418 w 585"/>
                <a:gd name="T79" fmla="*/ 16 h 191"/>
                <a:gd name="T80" fmla="*/ 448 w 585"/>
                <a:gd name="T81" fmla="*/ 17 h 191"/>
                <a:gd name="T82" fmla="*/ 478 w 585"/>
                <a:gd name="T83" fmla="*/ 19 h 191"/>
                <a:gd name="T84" fmla="*/ 506 w 585"/>
                <a:gd name="T85" fmla="*/ 22 h 191"/>
                <a:gd name="T86" fmla="*/ 534 w 585"/>
                <a:gd name="T87" fmla="*/ 30 h 191"/>
                <a:gd name="T88" fmla="*/ 559 w 585"/>
                <a:gd name="T89" fmla="*/ 43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85" h="191">
                  <a:moveTo>
                    <a:pt x="559" y="43"/>
                  </a:moveTo>
                  <a:lnTo>
                    <a:pt x="567" y="53"/>
                  </a:lnTo>
                  <a:lnTo>
                    <a:pt x="573" y="65"/>
                  </a:lnTo>
                  <a:lnTo>
                    <a:pt x="579" y="77"/>
                  </a:lnTo>
                  <a:lnTo>
                    <a:pt x="583" y="88"/>
                  </a:lnTo>
                  <a:lnTo>
                    <a:pt x="583" y="93"/>
                  </a:lnTo>
                  <a:lnTo>
                    <a:pt x="585" y="103"/>
                  </a:lnTo>
                  <a:lnTo>
                    <a:pt x="585" y="114"/>
                  </a:lnTo>
                  <a:lnTo>
                    <a:pt x="583" y="123"/>
                  </a:lnTo>
                  <a:lnTo>
                    <a:pt x="577" y="135"/>
                  </a:lnTo>
                  <a:lnTo>
                    <a:pt x="569" y="144"/>
                  </a:lnTo>
                  <a:lnTo>
                    <a:pt x="559" y="152"/>
                  </a:lnTo>
                  <a:lnTo>
                    <a:pt x="547" y="158"/>
                  </a:lnTo>
                  <a:lnTo>
                    <a:pt x="535" y="162"/>
                  </a:lnTo>
                  <a:lnTo>
                    <a:pt x="522" y="167"/>
                  </a:lnTo>
                  <a:lnTo>
                    <a:pt x="508" y="170"/>
                  </a:lnTo>
                  <a:lnTo>
                    <a:pt x="495" y="174"/>
                  </a:lnTo>
                  <a:lnTo>
                    <a:pt x="469" y="176"/>
                  </a:lnTo>
                  <a:lnTo>
                    <a:pt x="441" y="180"/>
                  </a:lnTo>
                  <a:lnTo>
                    <a:pt x="412" y="182"/>
                  </a:lnTo>
                  <a:lnTo>
                    <a:pt x="384" y="185"/>
                  </a:lnTo>
                  <a:lnTo>
                    <a:pt x="355" y="188"/>
                  </a:lnTo>
                  <a:lnTo>
                    <a:pt x="325" y="189"/>
                  </a:lnTo>
                  <a:lnTo>
                    <a:pt x="296" y="191"/>
                  </a:lnTo>
                  <a:lnTo>
                    <a:pt x="266" y="191"/>
                  </a:lnTo>
                  <a:lnTo>
                    <a:pt x="237" y="191"/>
                  </a:lnTo>
                  <a:lnTo>
                    <a:pt x="207" y="190"/>
                  </a:lnTo>
                  <a:lnTo>
                    <a:pt x="178" y="189"/>
                  </a:lnTo>
                  <a:lnTo>
                    <a:pt x="150" y="185"/>
                  </a:lnTo>
                  <a:lnTo>
                    <a:pt x="123" y="181"/>
                  </a:lnTo>
                  <a:lnTo>
                    <a:pt x="95" y="174"/>
                  </a:lnTo>
                  <a:lnTo>
                    <a:pt x="70" y="166"/>
                  </a:lnTo>
                  <a:lnTo>
                    <a:pt x="44" y="157"/>
                  </a:lnTo>
                  <a:lnTo>
                    <a:pt x="34" y="151"/>
                  </a:lnTo>
                  <a:lnTo>
                    <a:pt x="25" y="144"/>
                  </a:lnTo>
                  <a:lnTo>
                    <a:pt x="17" y="137"/>
                  </a:lnTo>
                  <a:lnTo>
                    <a:pt x="11" y="129"/>
                  </a:lnTo>
                  <a:lnTo>
                    <a:pt x="5" y="121"/>
                  </a:lnTo>
                  <a:lnTo>
                    <a:pt x="2" y="111"/>
                  </a:lnTo>
                  <a:lnTo>
                    <a:pt x="0" y="100"/>
                  </a:lnTo>
                  <a:lnTo>
                    <a:pt x="0" y="88"/>
                  </a:lnTo>
                  <a:lnTo>
                    <a:pt x="2" y="89"/>
                  </a:lnTo>
                  <a:lnTo>
                    <a:pt x="3" y="84"/>
                  </a:lnTo>
                  <a:lnTo>
                    <a:pt x="5" y="82"/>
                  </a:lnTo>
                  <a:lnTo>
                    <a:pt x="9" y="78"/>
                  </a:lnTo>
                  <a:lnTo>
                    <a:pt x="9" y="75"/>
                  </a:lnTo>
                  <a:lnTo>
                    <a:pt x="14" y="73"/>
                  </a:lnTo>
                  <a:lnTo>
                    <a:pt x="19" y="69"/>
                  </a:lnTo>
                  <a:lnTo>
                    <a:pt x="24" y="66"/>
                  </a:lnTo>
                  <a:lnTo>
                    <a:pt x="28" y="61"/>
                  </a:lnTo>
                  <a:lnTo>
                    <a:pt x="33" y="57"/>
                  </a:lnTo>
                  <a:lnTo>
                    <a:pt x="37" y="52"/>
                  </a:lnTo>
                  <a:lnTo>
                    <a:pt x="42" y="48"/>
                  </a:lnTo>
                  <a:lnTo>
                    <a:pt x="49" y="46"/>
                  </a:lnTo>
                  <a:lnTo>
                    <a:pt x="65" y="44"/>
                  </a:lnTo>
                  <a:lnTo>
                    <a:pt x="81" y="42"/>
                  </a:lnTo>
                  <a:lnTo>
                    <a:pt x="97" y="40"/>
                  </a:lnTo>
                  <a:lnTo>
                    <a:pt x="115" y="39"/>
                  </a:lnTo>
                  <a:lnTo>
                    <a:pt x="131" y="39"/>
                  </a:lnTo>
                  <a:lnTo>
                    <a:pt x="148" y="38"/>
                  </a:lnTo>
                  <a:lnTo>
                    <a:pt x="165" y="38"/>
                  </a:lnTo>
                  <a:lnTo>
                    <a:pt x="182" y="37"/>
                  </a:lnTo>
                  <a:lnTo>
                    <a:pt x="199" y="36"/>
                  </a:lnTo>
                  <a:lnTo>
                    <a:pt x="215" y="35"/>
                  </a:lnTo>
                  <a:lnTo>
                    <a:pt x="231" y="34"/>
                  </a:lnTo>
                  <a:lnTo>
                    <a:pt x="246" y="31"/>
                  </a:lnTo>
                  <a:lnTo>
                    <a:pt x="262" y="28"/>
                  </a:lnTo>
                  <a:lnTo>
                    <a:pt x="277" y="24"/>
                  </a:lnTo>
                  <a:lnTo>
                    <a:pt x="291" y="19"/>
                  </a:lnTo>
                  <a:lnTo>
                    <a:pt x="305" y="13"/>
                  </a:lnTo>
                  <a:lnTo>
                    <a:pt x="311" y="11"/>
                  </a:lnTo>
                  <a:lnTo>
                    <a:pt x="319" y="8"/>
                  </a:lnTo>
                  <a:lnTo>
                    <a:pt x="327" y="5"/>
                  </a:lnTo>
                  <a:lnTo>
                    <a:pt x="333" y="0"/>
                  </a:lnTo>
                  <a:lnTo>
                    <a:pt x="347" y="6"/>
                  </a:lnTo>
                  <a:lnTo>
                    <a:pt x="360" y="9"/>
                  </a:lnTo>
                  <a:lnTo>
                    <a:pt x="374" y="13"/>
                  </a:lnTo>
                  <a:lnTo>
                    <a:pt x="389" y="14"/>
                  </a:lnTo>
                  <a:lnTo>
                    <a:pt x="404" y="15"/>
                  </a:lnTo>
                  <a:lnTo>
                    <a:pt x="418" y="16"/>
                  </a:lnTo>
                  <a:lnTo>
                    <a:pt x="433" y="16"/>
                  </a:lnTo>
                  <a:lnTo>
                    <a:pt x="448" y="17"/>
                  </a:lnTo>
                  <a:lnTo>
                    <a:pt x="463" y="17"/>
                  </a:lnTo>
                  <a:lnTo>
                    <a:pt x="478" y="19"/>
                  </a:lnTo>
                  <a:lnTo>
                    <a:pt x="492" y="20"/>
                  </a:lnTo>
                  <a:lnTo>
                    <a:pt x="506" y="22"/>
                  </a:lnTo>
                  <a:lnTo>
                    <a:pt x="520" y="25"/>
                  </a:lnTo>
                  <a:lnTo>
                    <a:pt x="534" y="30"/>
                  </a:lnTo>
                  <a:lnTo>
                    <a:pt x="546" y="36"/>
                  </a:lnTo>
                  <a:lnTo>
                    <a:pt x="559" y="4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92" name="Freeform 48"/>
            <p:cNvSpPr>
              <a:spLocks/>
            </p:cNvSpPr>
            <p:nvPr>
              <p:custDataLst>
                <p:tags r:id="rId49"/>
              </p:custDataLst>
            </p:nvPr>
          </p:nvSpPr>
          <p:spPr bwMode="auto">
            <a:xfrm>
              <a:off x="4111" y="2777"/>
              <a:ext cx="40" cy="347"/>
            </a:xfrm>
            <a:custGeom>
              <a:avLst/>
              <a:gdLst>
                <a:gd name="T0" fmla="*/ 32 w 81"/>
                <a:gd name="T1" fmla="*/ 0 h 695"/>
                <a:gd name="T2" fmla="*/ 35 w 81"/>
                <a:gd name="T3" fmla="*/ 21 h 695"/>
                <a:gd name="T4" fmla="*/ 39 w 81"/>
                <a:gd name="T5" fmla="*/ 61 h 695"/>
                <a:gd name="T6" fmla="*/ 43 w 81"/>
                <a:gd name="T7" fmla="*/ 101 h 695"/>
                <a:gd name="T8" fmla="*/ 45 w 81"/>
                <a:gd name="T9" fmla="*/ 119 h 695"/>
                <a:gd name="T10" fmla="*/ 46 w 81"/>
                <a:gd name="T11" fmla="*/ 143 h 695"/>
                <a:gd name="T12" fmla="*/ 51 w 81"/>
                <a:gd name="T13" fmla="*/ 190 h 695"/>
                <a:gd name="T14" fmla="*/ 54 w 81"/>
                <a:gd name="T15" fmla="*/ 235 h 695"/>
                <a:gd name="T16" fmla="*/ 55 w 81"/>
                <a:gd name="T17" fmla="*/ 255 h 695"/>
                <a:gd name="T18" fmla="*/ 61 w 81"/>
                <a:gd name="T19" fmla="*/ 321 h 695"/>
                <a:gd name="T20" fmla="*/ 72 w 81"/>
                <a:gd name="T21" fmla="*/ 447 h 695"/>
                <a:gd name="T22" fmla="*/ 80 w 81"/>
                <a:gd name="T23" fmla="*/ 574 h 695"/>
                <a:gd name="T24" fmla="*/ 81 w 81"/>
                <a:gd name="T25" fmla="*/ 643 h 695"/>
                <a:gd name="T26" fmla="*/ 81 w 81"/>
                <a:gd name="T27" fmla="*/ 648 h 695"/>
                <a:gd name="T28" fmla="*/ 81 w 81"/>
                <a:gd name="T29" fmla="*/ 654 h 695"/>
                <a:gd name="T30" fmla="*/ 80 w 81"/>
                <a:gd name="T31" fmla="*/ 659 h 695"/>
                <a:gd name="T32" fmla="*/ 77 w 81"/>
                <a:gd name="T33" fmla="*/ 663 h 695"/>
                <a:gd name="T34" fmla="*/ 74 w 81"/>
                <a:gd name="T35" fmla="*/ 674 h 695"/>
                <a:gd name="T36" fmla="*/ 70 w 81"/>
                <a:gd name="T37" fmla="*/ 685 h 695"/>
                <a:gd name="T38" fmla="*/ 64 w 81"/>
                <a:gd name="T39" fmla="*/ 693 h 695"/>
                <a:gd name="T40" fmla="*/ 52 w 81"/>
                <a:gd name="T41" fmla="*/ 695 h 695"/>
                <a:gd name="T42" fmla="*/ 46 w 81"/>
                <a:gd name="T43" fmla="*/ 692 h 695"/>
                <a:gd name="T44" fmla="*/ 45 w 81"/>
                <a:gd name="T45" fmla="*/ 686 h 695"/>
                <a:gd name="T46" fmla="*/ 44 w 81"/>
                <a:gd name="T47" fmla="*/ 678 h 695"/>
                <a:gd name="T48" fmla="*/ 42 w 81"/>
                <a:gd name="T49" fmla="*/ 673 h 695"/>
                <a:gd name="T50" fmla="*/ 36 w 81"/>
                <a:gd name="T51" fmla="*/ 590 h 695"/>
                <a:gd name="T52" fmla="*/ 27 w 81"/>
                <a:gd name="T53" fmla="*/ 459 h 695"/>
                <a:gd name="T54" fmla="*/ 19 w 81"/>
                <a:gd name="T55" fmla="*/ 337 h 695"/>
                <a:gd name="T56" fmla="*/ 15 w 81"/>
                <a:gd name="T57" fmla="*/ 280 h 695"/>
                <a:gd name="T58" fmla="*/ 12 w 81"/>
                <a:gd name="T59" fmla="*/ 239 h 695"/>
                <a:gd name="T60" fmla="*/ 5 w 81"/>
                <a:gd name="T61" fmla="*/ 158 h 695"/>
                <a:gd name="T62" fmla="*/ 0 w 81"/>
                <a:gd name="T63" fmla="*/ 75 h 695"/>
                <a:gd name="T64" fmla="*/ 0 w 81"/>
                <a:gd name="T65" fmla="*/ 26 h 695"/>
                <a:gd name="T66" fmla="*/ 9 w 81"/>
                <a:gd name="T67" fmla="*/ 21 h 695"/>
                <a:gd name="T68" fmla="*/ 16 w 81"/>
                <a:gd name="T69" fmla="*/ 13 h 695"/>
                <a:gd name="T70" fmla="*/ 24 w 81"/>
                <a:gd name="T71" fmla="*/ 6 h 695"/>
                <a:gd name="T72" fmla="*/ 32 w 81"/>
                <a:gd name="T73" fmla="*/ 0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1" h="695">
                  <a:moveTo>
                    <a:pt x="32" y="0"/>
                  </a:moveTo>
                  <a:lnTo>
                    <a:pt x="35" y="21"/>
                  </a:lnTo>
                  <a:lnTo>
                    <a:pt x="39" y="61"/>
                  </a:lnTo>
                  <a:lnTo>
                    <a:pt x="43" y="101"/>
                  </a:lnTo>
                  <a:lnTo>
                    <a:pt x="45" y="119"/>
                  </a:lnTo>
                  <a:lnTo>
                    <a:pt x="46" y="143"/>
                  </a:lnTo>
                  <a:lnTo>
                    <a:pt x="51" y="190"/>
                  </a:lnTo>
                  <a:lnTo>
                    <a:pt x="54" y="235"/>
                  </a:lnTo>
                  <a:lnTo>
                    <a:pt x="55" y="255"/>
                  </a:lnTo>
                  <a:lnTo>
                    <a:pt x="61" y="321"/>
                  </a:lnTo>
                  <a:lnTo>
                    <a:pt x="72" y="447"/>
                  </a:lnTo>
                  <a:lnTo>
                    <a:pt x="80" y="574"/>
                  </a:lnTo>
                  <a:lnTo>
                    <a:pt x="81" y="643"/>
                  </a:lnTo>
                  <a:lnTo>
                    <a:pt x="81" y="648"/>
                  </a:lnTo>
                  <a:lnTo>
                    <a:pt x="81" y="654"/>
                  </a:lnTo>
                  <a:lnTo>
                    <a:pt x="80" y="659"/>
                  </a:lnTo>
                  <a:lnTo>
                    <a:pt x="77" y="663"/>
                  </a:lnTo>
                  <a:lnTo>
                    <a:pt x="74" y="674"/>
                  </a:lnTo>
                  <a:lnTo>
                    <a:pt x="70" y="685"/>
                  </a:lnTo>
                  <a:lnTo>
                    <a:pt x="64" y="693"/>
                  </a:lnTo>
                  <a:lnTo>
                    <a:pt x="52" y="695"/>
                  </a:lnTo>
                  <a:lnTo>
                    <a:pt x="46" y="692"/>
                  </a:lnTo>
                  <a:lnTo>
                    <a:pt x="45" y="686"/>
                  </a:lnTo>
                  <a:lnTo>
                    <a:pt x="44" y="678"/>
                  </a:lnTo>
                  <a:lnTo>
                    <a:pt x="42" y="673"/>
                  </a:lnTo>
                  <a:lnTo>
                    <a:pt x="36" y="590"/>
                  </a:lnTo>
                  <a:lnTo>
                    <a:pt x="27" y="459"/>
                  </a:lnTo>
                  <a:lnTo>
                    <a:pt x="19" y="337"/>
                  </a:lnTo>
                  <a:lnTo>
                    <a:pt x="15" y="280"/>
                  </a:lnTo>
                  <a:lnTo>
                    <a:pt x="12" y="239"/>
                  </a:lnTo>
                  <a:lnTo>
                    <a:pt x="5" y="158"/>
                  </a:lnTo>
                  <a:lnTo>
                    <a:pt x="0" y="75"/>
                  </a:lnTo>
                  <a:lnTo>
                    <a:pt x="0" y="26"/>
                  </a:lnTo>
                  <a:lnTo>
                    <a:pt x="9" y="21"/>
                  </a:lnTo>
                  <a:lnTo>
                    <a:pt x="16" y="13"/>
                  </a:lnTo>
                  <a:lnTo>
                    <a:pt x="24" y="6"/>
                  </a:lnTo>
                  <a:lnTo>
                    <a:pt x="32" y="0"/>
                  </a:lnTo>
                  <a:close/>
                </a:path>
              </a:pathLst>
            </a:custGeom>
            <a:solidFill>
              <a:srgbClr val="F4EF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93" name="Freeform 49"/>
            <p:cNvSpPr>
              <a:spLocks/>
            </p:cNvSpPr>
            <p:nvPr>
              <p:custDataLst>
                <p:tags r:id="rId50"/>
              </p:custDataLst>
            </p:nvPr>
          </p:nvSpPr>
          <p:spPr bwMode="auto">
            <a:xfrm>
              <a:off x="4093" y="2793"/>
              <a:ext cx="31" cy="319"/>
            </a:xfrm>
            <a:custGeom>
              <a:avLst/>
              <a:gdLst>
                <a:gd name="T0" fmla="*/ 56 w 62"/>
                <a:gd name="T1" fmla="*/ 483 h 637"/>
                <a:gd name="T2" fmla="*/ 57 w 62"/>
                <a:gd name="T3" fmla="*/ 515 h 637"/>
                <a:gd name="T4" fmla="*/ 61 w 62"/>
                <a:gd name="T5" fmla="*/ 545 h 637"/>
                <a:gd name="T6" fmla="*/ 62 w 62"/>
                <a:gd name="T7" fmla="*/ 574 h 637"/>
                <a:gd name="T8" fmla="*/ 59 w 62"/>
                <a:gd name="T9" fmla="*/ 604 h 637"/>
                <a:gd name="T10" fmla="*/ 54 w 62"/>
                <a:gd name="T11" fmla="*/ 613 h 637"/>
                <a:gd name="T12" fmla="*/ 51 w 62"/>
                <a:gd name="T13" fmla="*/ 621 h 637"/>
                <a:gd name="T14" fmla="*/ 45 w 62"/>
                <a:gd name="T15" fmla="*/ 629 h 637"/>
                <a:gd name="T16" fmla="*/ 36 w 62"/>
                <a:gd name="T17" fmla="*/ 632 h 637"/>
                <a:gd name="T18" fmla="*/ 22 w 62"/>
                <a:gd name="T19" fmla="*/ 637 h 637"/>
                <a:gd name="T20" fmla="*/ 23 w 62"/>
                <a:gd name="T21" fmla="*/ 632 h 637"/>
                <a:gd name="T22" fmla="*/ 26 w 62"/>
                <a:gd name="T23" fmla="*/ 628 h 637"/>
                <a:gd name="T24" fmla="*/ 28 w 62"/>
                <a:gd name="T25" fmla="*/ 624 h 637"/>
                <a:gd name="T26" fmla="*/ 32 w 62"/>
                <a:gd name="T27" fmla="*/ 623 h 637"/>
                <a:gd name="T28" fmla="*/ 38 w 62"/>
                <a:gd name="T29" fmla="*/ 598 h 637"/>
                <a:gd name="T30" fmla="*/ 41 w 62"/>
                <a:gd name="T31" fmla="*/ 569 h 637"/>
                <a:gd name="T32" fmla="*/ 38 w 62"/>
                <a:gd name="T33" fmla="*/ 539 h 637"/>
                <a:gd name="T34" fmla="*/ 35 w 62"/>
                <a:gd name="T35" fmla="*/ 509 h 637"/>
                <a:gd name="T36" fmla="*/ 30 w 62"/>
                <a:gd name="T37" fmla="*/ 482 h 637"/>
                <a:gd name="T38" fmla="*/ 24 w 62"/>
                <a:gd name="T39" fmla="*/ 459 h 637"/>
                <a:gd name="T40" fmla="*/ 21 w 62"/>
                <a:gd name="T41" fmla="*/ 440 h 637"/>
                <a:gd name="T42" fmla="*/ 19 w 62"/>
                <a:gd name="T43" fmla="*/ 431 h 637"/>
                <a:gd name="T44" fmla="*/ 15 w 62"/>
                <a:gd name="T45" fmla="*/ 426 h 637"/>
                <a:gd name="T46" fmla="*/ 15 w 62"/>
                <a:gd name="T47" fmla="*/ 420 h 637"/>
                <a:gd name="T48" fmla="*/ 14 w 62"/>
                <a:gd name="T49" fmla="*/ 413 h 637"/>
                <a:gd name="T50" fmla="*/ 12 w 62"/>
                <a:gd name="T51" fmla="*/ 408 h 637"/>
                <a:gd name="T52" fmla="*/ 17 w 62"/>
                <a:gd name="T53" fmla="*/ 392 h 637"/>
                <a:gd name="T54" fmla="*/ 19 w 62"/>
                <a:gd name="T55" fmla="*/ 366 h 637"/>
                <a:gd name="T56" fmla="*/ 19 w 62"/>
                <a:gd name="T57" fmla="*/ 341 h 637"/>
                <a:gd name="T58" fmla="*/ 17 w 62"/>
                <a:gd name="T59" fmla="*/ 330 h 637"/>
                <a:gd name="T60" fmla="*/ 15 w 62"/>
                <a:gd name="T61" fmla="*/ 309 h 637"/>
                <a:gd name="T62" fmla="*/ 14 w 62"/>
                <a:gd name="T63" fmla="*/ 285 h 637"/>
                <a:gd name="T64" fmla="*/ 15 w 62"/>
                <a:gd name="T65" fmla="*/ 262 h 637"/>
                <a:gd name="T66" fmla="*/ 17 w 62"/>
                <a:gd name="T67" fmla="*/ 241 h 637"/>
                <a:gd name="T68" fmla="*/ 17 w 62"/>
                <a:gd name="T69" fmla="*/ 217 h 637"/>
                <a:gd name="T70" fmla="*/ 13 w 62"/>
                <a:gd name="T71" fmla="*/ 184 h 637"/>
                <a:gd name="T72" fmla="*/ 6 w 62"/>
                <a:gd name="T73" fmla="*/ 150 h 637"/>
                <a:gd name="T74" fmla="*/ 0 w 62"/>
                <a:gd name="T75" fmla="*/ 124 h 637"/>
                <a:gd name="T76" fmla="*/ 0 w 62"/>
                <a:gd name="T77" fmla="*/ 11 h 637"/>
                <a:gd name="T78" fmla="*/ 2 w 62"/>
                <a:gd name="T79" fmla="*/ 7 h 637"/>
                <a:gd name="T80" fmla="*/ 7 w 62"/>
                <a:gd name="T81" fmla="*/ 3 h 637"/>
                <a:gd name="T82" fmla="*/ 13 w 62"/>
                <a:gd name="T83" fmla="*/ 2 h 637"/>
                <a:gd name="T84" fmla="*/ 19 w 62"/>
                <a:gd name="T85" fmla="*/ 0 h 637"/>
                <a:gd name="T86" fmla="*/ 22 w 62"/>
                <a:gd name="T87" fmla="*/ 21 h 637"/>
                <a:gd name="T88" fmla="*/ 28 w 62"/>
                <a:gd name="T89" fmla="*/ 73 h 637"/>
                <a:gd name="T90" fmla="*/ 34 w 62"/>
                <a:gd name="T91" fmla="*/ 147 h 637"/>
                <a:gd name="T92" fmla="*/ 39 w 62"/>
                <a:gd name="T93" fmla="*/ 232 h 637"/>
                <a:gd name="T94" fmla="*/ 45 w 62"/>
                <a:gd name="T95" fmla="*/ 318 h 637"/>
                <a:gd name="T96" fmla="*/ 51 w 62"/>
                <a:gd name="T97" fmla="*/ 395 h 637"/>
                <a:gd name="T98" fmla="*/ 54 w 62"/>
                <a:gd name="T99" fmla="*/ 454 h 637"/>
                <a:gd name="T100" fmla="*/ 56 w 62"/>
                <a:gd name="T101" fmla="*/ 483 h 6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2" h="637">
                  <a:moveTo>
                    <a:pt x="56" y="483"/>
                  </a:moveTo>
                  <a:lnTo>
                    <a:pt x="57" y="515"/>
                  </a:lnTo>
                  <a:lnTo>
                    <a:pt x="61" y="545"/>
                  </a:lnTo>
                  <a:lnTo>
                    <a:pt x="62" y="574"/>
                  </a:lnTo>
                  <a:lnTo>
                    <a:pt x="59" y="604"/>
                  </a:lnTo>
                  <a:lnTo>
                    <a:pt x="54" y="613"/>
                  </a:lnTo>
                  <a:lnTo>
                    <a:pt x="51" y="621"/>
                  </a:lnTo>
                  <a:lnTo>
                    <a:pt x="45" y="629"/>
                  </a:lnTo>
                  <a:lnTo>
                    <a:pt x="36" y="632"/>
                  </a:lnTo>
                  <a:lnTo>
                    <a:pt x="22" y="637"/>
                  </a:lnTo>
                  <a:lnTo>
                    <a:pt x="23" y="632"/>
                  </a:lnTo>
                  <a:lnTo>
                    <a:pt x="26" y="628"/>
                  </a:lnTo>
                  <a:lnTo>
                    <a:pt x="28" y="624"/>
                  </a:lnTo>
                  <a:lnTo>
                    <a:pt x="32" y="623"/>
                  </a:lnTo>
                  <a:lnTo>
                    <a:pt x="38" y="598"/>
                  </a:lnTo>
                  <a:lnTo>
                    <a:pt x="41" y="569"/>
                  </a:lnTo>
                  <a:lnTo>
                    <a:pt x="38" y="539"/>
                  </a:lnTo>
                  <a:lnTo>
                    <a:pt x="35" y="509"/>
                  </a:lnTo>
                  <a:lnTo>
                    <a:pt x="30" y="482"/>
                  </a:lnTo>
                  <a:lnTo>
                    <a:pt x="24" y="459"/>
                  </a:lnTo>
                  <a:lnTo>
                    <a:pt x="21" y="440"/>
                  </a:lnTo>
                  <a:lnTo>
                    <a:pt x="19" y="431"/>
                  </a:lnTo>
                  <a:lnTo>
                    <a:pt x="15" y="426"/>
                  </a:lnTo>
                  <a:lnTo>
                    <a:pt x="15" y="420"/>
                  </a:lnTo>
                  <a:lnTo>
                    <a:pt x="14" y="413"/>
                  </a:lnTo>
                  <a:lnTo>
                    <a:pt x="12" y="408"/>
                  </a:lnTo>
                  <a:lnTo>
                    <a:pt x="17" y="392"/>
                  </a:lnTo>
                  <a:lnTo>
                    <a:pt x="19" y="366"/>
                  </a:lnTo>
                  <a:lnTo>
                    <a:pt x="19" y="341"/>
                  </a:lnTo>
                  <a:lnTo>
                    <a:pt x="17" y="330"/>
                  </a:lnTo>
                  <a:lnTo>
                    <a:pt x="15" y="309"/>
                  </a:lnTo>
                  <a:lnTo>
                    <a:pt x="14" y="285"/>
                  </a:lnTo>
                  <a:lnTo>
                    <a:pt x="15" y="262"/>
                  </a:lnTo>
                  <a:lnTo>
                    <a:pt x="17" y="241"/>
                  </a:lnTo>
                  <a:lnTo>
                    <a:pt x="17" y="217"/>
                  </a:lnTo>
                  <a:lnTo>
                    <a:pt x="13" y="184"/>
                  </a:lnTo>
                  <a:lnTo>
                    <a:pt x="6" y="150"/>
                  </a:lnTo>
                  <a:lnTo>
                    <a:pt x="0" y="124"/>
                  </a:lnTo>
                  <a:lnTo>
                    <a:pt x="0" y="11"/>
                  </a:lnTo>
                  <a:lnTo>
                    <a:pt x="2" y="7"/>
                  </a:lnTo>
                  <a:lnTo>
                    <a:pt x="7" y="3"/>
                  </a:lnTo>
                  <a:lnTo>
                    <a:pt x="13" y="2"/>
                  </a:lnTo>
                  <a:lnTo>
                    <a:pt x="19" y="0"/>
                  </a:lnTo>
                  <a:lnTo>
                    <a:pt x="22" y="21"/>
                  </a:lnTo>
                  <a:lnTo>
                    <a:pt x="28" y="73"/>
                  </a:lnTo>
                  <a:lnTo>
                    <a:pt x="34" y="147"/>
                  </a:lnTo>
                  <a:lnTo>
                    <a:pt x="39" y="232"/>
                  </a:lnTo>
                  <a:lnTo>
                    <a:pt x="45" y="318"/>
                  </a:lnTo>
                  <a:lnTo>
                    <a:pt x="51" y="395"/>
                  </a:lnTo>
                  <a:lnTo>
                    <a:pt x="54" y="454"/>
                  </a:lnTo>
                  <a:lnTo>
                    <a:pt x="56" y="483"/>
                  </a:lnTo>
                  <a:close/>
                </a:path>
              </a:pathLst>
            </a:custGeom>
            <a:solidFill>
              <a:srgbClr val="F4EF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94" name="Freeform 50"/>
            <p:cNvSpPr>
              <a:spLocks/>
            </p:cNvSpPr>
            <p:nvPr>
              <p:custDataLst>
                <p:tags r:id="rId51"/>
              </p:custDataLst>
            </p:nvPr>
          </p:nvSpPr>
          <p:spPr bwMode="auto">
            <a:xfrm>
              <a:off x="3980" y="2803"/>
              <a:ext cx="125" cy="311"/>
            </a:xfrm>
            <a:custGeom>
              <a:avLst/>
              <a:gdLst>
                <a:gd name="T0" fmla="*/ 174 w 252"/>
                <a:gd name="T1" fmla="*/ 12 h 623"/>
                <a:gd name="T2" fmla="*/ 186 w 252"/>
                <a:gd name="T3" fmla="*/ 16 h 623"/>
                <a:gd name="T4" fmla="*/ 194 w 252"/>
                <a:gd name="T5" fmla="*/ 23 h 623"/>
                <a:gd name="T6" fmla="*/ 201 w 252"/>
                <a:gd name="T7" fmla="*/ 33 h 623"/>
                <a:gd name="T8" fmla="*/ 203 w 252"/>
                <a:gd name="T9" fmla="*/ 52 h 623"/>
                <a:gd name="T10" fmla="*/ 210 w 252"/>
                <a:gd name="T11" fmla="*/ 83 h 623"/>
                <a:gd name="T12" fmla="*/ 215 w 252"/>
                <a:gd name="T13" fmla="*/ 107 h 623"/>
                <a:gd name="T14" fmla="*/ 227 w 252"/>
                <a:gd name="T15" fmla="*/ 188 h 623"/>
                <a:gd name="T16" fmla="*/ 230 w 252"/>
                <a:gd name="T17" fmla="*/ 210 h 623"/>
                <a:gd name="T18" fmla="*/ 232 w 252"/>
                <a:gd name="T19" fmla="*/ 217 h 623"/>
                <a:gd name="T20" fmla="*/ 228 w 252"/>
                <a:gd name="T21" fmla="*/ 229 h 623"/>
                <a:gd name="T22" fmla="*/ 217 w 252"/>
                <a:gd name="T23" fmla="*/ 260 h 623"/>
                <a:gd name="T24" fmla="*/ 215 w 252"/>
                <a:gd name="T25" fmla="*/ 309 h 623"/>
                <a:gd name="T26" fmla="*/ 223 w 252"/>
                <a:gd name="T27" fmla="*/ 372 h 623"/>
                <a:gd name="T28" fmla="*/ 234 w 252"/>
                <a:gd name="T29" fmla="*/ 421 h 623"/>
                <a:gd name="T30" fmla="*/ 247 w 252"/>
                <a:gd name="T31" fmla="*/ 499 h 623"/>
                <a:gd name="T32" fmla="*/ 249 w 252"/>
                <a:gd name="T33" fmla="*/ 536 h 623"/>
                <a:gd name="T34" fmla="*/ 252 w 252"/>
                <a:gd name="T35" fmla="*/ 577 h 623"/>
                <a:gd name="T36" fmla="*/ 242 w 252"/>
                <a:gd name="T37" fmla="*/ 603 h 623"/>
                <a:gd name="T38" fmla="*/ 227 w 252"/>
                <a:gd name="T39" fmla="*/ 612 h 623"/>
                <a:gd name="T40" fmla="*/ 209 w 252"/>
                <a:gd name="T41" fmla="*/ 616 h 623"/>
                <a:gd name="T42" fmla="*/ 189 w 252"/>
                <a:gd name="T43" fmla="*/ 618 h 623"/>
                <a:gd name="T44" fmla="*/ 160 w 252"/>
                <a:gd name="T45" fmla="*/ 620 h 623"/>
                <a:gd name="T46" fmla="*/ 121 w 252"/>
                <a:gd name="T47" fmla="*/ 621 h 623"/>
                <a:gd name="T48" fmla="*/ 83 w 252"/>
                <a:gd name="T49" fmla="*/ 623 h 623"/>
                <a:gd name="T50" fmla="*/ 46 w 252"/>
                <a:gd name="T51" fmla="*/ 621 h 623"/>
                <a:gd name="T52" fmla="*/ 14 w 252"/>
                <a:gd name="T53" fmla="*/ 612 h 623"/>
                <a:gd name="T54" fmla="*/ 3 w 252"/>
                <a:gd name="T55" fmla="*/ 593 h 623"/>
                <a:gd name="T56" fmla="*/ 3 w 252"/>
                <a:gd name="T57" fmla="*/ 579 h 623"/>
                <a:gd name="T58" fmla="*/ 2 w 252"/>
                <a:gd name="T59" fmla="*/ 573 h 623"/>
                <a:gd name="T60" fmla="*/ 0 w 252"/>
                <a:gd name="T61" fmla="*/ 439 h 623"/>
                <a:gd name="T62" fmla="*/ 3 w 252"/>
                <a:gd name="T63" fmla="*/ 393 h 623"/>
                <a:gd name="T64" fmla="*/ 6 w 252"/>
                <a:gd name="T65" fmla="*/ 343 h 623"/>
                <a:gd name="T66" fmla="*/ 10 w 252"/>
                <a:gd name="T67" fmla="*/ 203 h 623"/>
                <a:gd name="T68" fmla="*/ 15 w 252"/>
                <a:gd name="T69" fmla="*/ 59 h 623"/>
                <a:gd name="T70" fmla="*/ 14 w 252"/>
                <a:gd name="T71" fmla="*/ 38 h 623"/>
                <a:gd name="T72" fmla="*/ 22 w 252"/>
                <a:gd name="T73" fmla="*/ 21 h 623"/>
                <a:gd name="T74" fmla="*/ 30 w 252"/>
                <a:gd name="T75" fmla="*/ 15 h 623"/>
                <a:gd name="T76" fmla="*/ 37 w 252"/>
                <a:gd name="T77" fmla="*/ 10 h 623"/>
                <a:gd name="T78" fmla="*/ 58 w 252"/>
                <a:gd name="T79" fmla="*/ 6 h 623"/>
                <a:gd name="T80" fmla="*/ 78 w 252"/>
                <a:gd name="T81" fmla="*/ 5 h 623"/>
                <a:gd name="T82" fmla="*/ 98 w 252"/>
                <a:gd name="T83" fmla="*/ 4 h 623"/>
                <a:gd name="T84" fmla="*/ 119 w 252"/>
                <a:gd name="T85" fmla="*/ 0 h 623"/>
                <a:gd name="T86" fmla="*/ 129 w 252"/>
                <a:gd name="T87" fmla="*/ 6 h 623"/>
                <a:gd name="T88" fmla="*/ 141 w 252"/>
                <a:gd name="T89" fmla="*/ 7 h 623"/>
                <a:gd name="T90" fmla="*/ 155 w 252"/>
                <a:gd name="T91" fmla="*/ 8 h 623"/>
                <a:gd name="T92" fmla="*/ 167 w 252"/>
                <a:gd name="T93" fmla="*/ 11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52" h="623">
                  <a:moveTo>
                    <a:pt x="167" y="11"/>
                  </a:moveTo>
                  <a:lnTo>
                    <a:pt x="174" y="12"/>
                  </a:lnTo>
                  <a:lnTo>
                    <a:pt x="180" y="13"/>
                  </a:lnTo>
                  <a:lnTo>
                    <a:pt x="186" y="16"/>
                  </a:lnTo>
                  <a:lnTo>
                    <a:pt x="190" y="20"/>
                  </a:lnTo>
                  <a:lnTo>
                    <a:pt x="194" y="23"/>
                  </a:lnTo>
                  <a:lnTo>
                    <a:pt x="197" y="28"/>
                  </a:lnTo>
                  <a:lnTo>
                    <a:pt x="201" y="33"/>
                  </a:lnTo>
                  <a:lnTo>
                    <a:pt x="203" y="37"/>
                  </a:lnTo>
                  <a:lnTo>
                    <a:pt x="203" y="52"/>
                  </a:lnTo>
                  <a:lnTo>
                    <a:pt x="207" y="69"/>
                  </a:lnTo>
                  <a:lnTo>
                    <a:pt x="210" y="83"/>
                  </a:lnTo>
                  <a:lnTo>
                    <a:pt x="211" y="89"/>
                  </a:lnTo>
                  <a:lnTo>
                    <a:pt x="215" y="107"/>
                  </a:lnTo>
                  <a:lnTo>
                    <a:pt x="220" y="148"/>
                  </a:lnTo>
                  <a:lnTo>
                    <a:pt x="227" y="188"/>
                  </a:lnTo>
                  <a:lnTo>
                    <a:pt x="230" y="206"/>
                  </a:lnTo>
                  <a:lnTo>
                    <a:pt x="230" y="210"/>
                  </a:lnTo>
                  <a:lnTo>
                    <a:pt x="231" y="213"/>
                  </a:lnTo>
                  <a:lnTo>
                    <a:pt x="232" y="217"/>
                  </a:lnTo>
                  <a:lnTo>
                    <a:pt x="230" y="220"/>
                  </a:lnTo>
                  <a:lnTo>
                    <a:pt x="228" y="229"/>
                  </a:lnTo>
                  <a:lnTo>
                    <a:pt x="224" y="242"/>
                  </a:lnTo>
                  <a:lnTo>
                    <a:pt x="217" y="260"/>
                  </a:lnTo>
                  <a:lnTo>
                    <a:pt x="213" y="284"/>
                  </a:lnTo>
                  <a:lnTo>
                    <a:pt x="215" y="309"/>
                  </a:lnTo>
                  <a:lnTo>
                    <a:pt x="218" y="340"/>
                  </a:lnTo>
                  <a:lnTo>
                    <a:pt x="223" y="372"/>
                  </a:lnTo>
                  <a:lnTo>
                    <a:pt x="228" y="397"/>
                  </a:lnTo>
                  <a:lnTo>
                    <a:pt x="234" y="421"/>
                  </a:lnTo>
                  <a:lnTo>
                    <a:pt x="241" y="462"/>
                  </a:lnTo>
                  <a:lnTo>
                    <a:pt x="247" y="499"/>
                  </a:lnTo>
                  <a:lnTo>
                    <a:pt x="249" y="517"/>
                  </a:lnTo>
                  <a:lnTo>
                    <a:pt x="249" y="536"/>
                  </a:lnTo>
                  <a:lnTo>
                    <a:pt x="252" y="557"/>
                  </a:lnTo>
                  <a:lnTo>
                    <a:pt x="252" y="577"/>
                  </a:lnTo>
                  <a:lnTo>
                    <a:pt x="247" y="595"/>
                  </a:lnTo>
                  <a:lnTo>
                    <a:pt x="242" y="603"/>
                  </a:lnTo>
                  <a:lnTo>
                    <a:pt x="235" y="609"/>
                  </a:lnTo>
                  <a:lnTo>
                    <a:pt x="227" y="612"/>
                  </a:lnTo>
                  <a:lnTo>
                    <a:pt x="219" y="614"/>
                  </a:lnTo>
                  <a:lnTo>
                    <a:pt x="209" y="616"/>
                  </a:lnTo>
                  <a:lnTo>
                    <a:pt x="198" y="617"/>
                  </a:lnTo>
                  <a:lnTo>
                    <a:pt x="189" y="618"/>
                  </a:lnTo>
                  <a:lnTo>
                    <a:pt x="180" y="620"/>
                  </a:lnTo>
                  <a:lnTo>
                    <a:pt x="160" y="620"/>
                  </a:lnTo>
                  <a:lnTo>
                    <a:pt x="141" y="620"/>
                  </a:lnTo>
                  <a:lnTo>
                    <a:pt x="121" y="621"/>
                  </a:lnTo>
                  <a:lnTo>
                    <a:pt x="103" y="623"/>
                  </a:lnTo>
                  <a:lnTo>
                    <a:pt x="83" y="623"/>
                  </a:lnTo>
                  <a:lnTo>
                    <a:pt x="65" y="623"/>
                  </a:lnTo>
                  <a:lnTo>
                    <a:pt x="46" y="621"/>
                  </a:lnTo>
                  <a:lnTo>
                    <a:pt x="27" y="618"/>
                  </a:lnTo>
                  <a:lnTo>
                    <a:pt x="14" y="612"/>
                  </a:lnTo>
                  <a:lnTo>
                    <a:pt x="7" y="604"/>
                  </a:lnTo>
                  <a:lnTo>
                    <a:pt x="3" y="593"/>
                  </a:lnTo>
                  <a:lnTo>
                    <a:pt x="1" y="580"/>
                  </a:lnTo>
                  <a:lnTo>
                    <a:pt x="3" y="579"/>
                  </a:lnTo>
                  <a:lnTo>
                    <a:pt x="3" y="575"/>
                  </a:lnTo>
                  <a:lnTo>
                    <a:pt x="2" y="573"/>
                  </a:lnTo>
                  <a:lnTo>
                    <a:pt x="1" y="572"/>
                  </a:lnTo>
                  <a:lnTo>
                    <a:pt x="0" y="439"/>
                  </a:lnTo>
                  <a:lnTo>
                    <a:pt x="3" y="418"/>
                  </a:lnTo>
                  <a:lnTo>
                    <a:pt x="3" y="393"/>
                  </a:lnTo>
                  <a:lnTo>
                    <a:pt x="3" y="366"/>
                  </a:lnTo>
                  <a:lnTo>
                    <a:pt x="6" y="343"/>
                  </a:lnTo>
                  <a:lnTo>
                    <a:pt x="7" y="299"/>
                  </a:lnTo>
                  <a:lnTo>
                    <a:pt x="10" y="203"/>
                  </a:lnTo>
                  <a:lnTo>
                    <a:pt x="14" y="105"/>
                  </a:lnTo>
                  <a:lnTo>
                    <a:pt x="15" y="59"/>
                  </a:lnTo>
                  <a:lnTo>
                    <a:pt x="15" y="50"/>
                  </a:lnTo>
                  <a:lnTo>
                    <a:pt x="14" y="38"/>
                  </a:lnTo>
                  <a:lnTo>
                    <a:pt x="15" y="28"/>
                  </a:lnTo>
                  <a:lnTo>
                    <a:pt x="22" y="21"/>
                  </a:lnTo>
                  <a:lnTo>
                    <a:pt x="25" y="18"/>
                  </a:lnTo>
                  <a:lnTo>
                    <a:pt x="30" y="15"/>
                  </a:lnTo>
                  <a:lnTo>
                    <a:pt x="35" y="13"/>
                  </a:lnTo>
                  <a:lnTo>
                    <a:pt x="37" y="10"/>
                  </a:lnTo>
                  <a:lnTo>
                    <a:pt x="47" y="7"/>
                  </a:lnTo>
                  <a:lnTo>
                    <a:pt x="58" y="6"/>
                  </a:lnTo>
                  <a:lnTo>
                    <a:pt x="68" y="6"/>
                  </a:lnTo>
                  <a:lnTo>
                    <a:pt x="78" y="5"/>
                  </a:lnTo>
                  <a:lnTo>
                    <a:pt x="88" y="5"/>
                  </a:lnTo>
                  <a:lnTo>
                    <a:pt x="98" y="4"/>
                  </a:lnTo>
                  <a:lnTo>
                    <a:pt x="108" y="3"/>
                  </a:lnTo>
                  <a:lnTo>
                    <a:pt x="119" y="0"/>
                  </a:lnTo>
                  <a:lnTo>
                    <a:pt x="123" y="4"/>
                  </a:lnTo>
                  <a:lnTo>
                    <a:pt x="129" y="6"/>
                  </a:lnTo>
                  <a:lnTo>
                    <a:pt x="135" y="7"/>
                  </a:lnTo>
                  <a:lnTo>
                    <a:pt x="141" y="7"/>
                  </a:lnTo>
                  <a:lnTo>
                    <a:pt x="148" y="7"/>
                  </a:lnTo>
                  <a:lnTo>
                    <a:pt x="155" y="8"/>
                  </a:lnTo>
                  <a:lnTo>
                    <a:pt x="160" y="8"/>
                  </a:lnTo>
                  <a:lnTo>
                    <a:pt x="167" y="1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95" name="Freeform 51"/>
            <p:cNvSpPr>
              <a:spLocks/>
            </p:cNvSpPr>
            <p:nvPr>
              <p:custDataLst>
                <p:tags r:id="rId52"/>
              </p:custDataLst>
            </p:nvPr>
          </p:nvSpPr>
          <p:spPr bwMode="auto">
            <a:xfrm>
              <a:off x="3829" y="2807"/>
              <a:ext cx="150" cy="295"/>
            </a:xfrm>
            <a:custGeom>
              <a:avLst/>
              <a:gdLst>
                <a:gd name="T0" fmla="*/ 285 w 300"/>
                <a:gd name="T1" fmla="*/ 7 h 591"/>
                <a:gd name="T2" fmla="*/ 293 w 300"/>
                <a:gd name="T3" fmla="*/ 12 h 591"/>
                <a:gd name="T4" fmla="*/ 300 w 300"/>
                <a:gd name="T5" fmla="*/ 28 h 591"/>
                <a:gd name="T6" fmla="*/ 295 w 300"/>
                <a:gd name="T7" fmla="*/ 54 h 591"/>
                <a:gd name="T8" fmla="*/ 293 w 300"/>
                <a:gd name="T9" fmla="*/ 80 h 591"/>
                <a:gd name="T10" fmla="*/ 285 w 300"/>
                <a:gd name="T11" fmla="*/ 129 h 591"/>
                <a:gd name="T12" fmla="*/ 279 w 300"/>
                <a:gd name="T13" fmla="*/ 162 h 591"/>
                <a:gd name="T14" fmla="*/ 273 w 300"/>
                <a:gd name="T15" fmla="*/ 215 h 591"/>
                <a:gd name="T16" fmla="*/ 269 w 300"/>
                <a:gd name="T17" fmla="*/ 252 h 591"/>
                <a:gd name="T18" fmla="*/ 264 w 300"/>
                <a:gd name="T19" fmla="*/ 290 h 591"/>
                <a:gd name="T20" fmla="*/ 259 w 300"/>
                <a:gd name="T21" fmla="*/ 313 h 591"/>
                <a:gd name="T22" fmla="*/ 258 w 300"/>
                <a:gd name="T23" fmla="*/ 338 h 591"/>
                <a:gd name="T24" fmla="*/ 254 w 300"/>
                <a:gd name="T25" fmla="*/ 372 h 591"/>
                <a:gd name="T26" fmla="*/ 246 w 300"/>
                <a:gd name="T27" fmla="*/ 472 h 591"/>
                <a:gd name="T28" fmla="*/ 242 w 300"/>
                <a:gd name="T29" fmla="*/ 512 h 591"/>
                <a:gd name="T30" fmla="*/ 238 w 300"/>
                <a:gd name="T31" fmla="*/ 534 h 591"/>
                <a:gd name="T32" fmla="*/ 229 w 300"/>
                <a:gd name="T33" fmla="*/ 565 h 591"/>
                <a:gd name="T34" fmla="*/ 210 w 300"/>
                <a:gd name="T35" fmla="*/ 589 h 591"/>
                <a:gd name="T36" fmla="*/ 186 w 300"/>
                <a:gd name="T37" fmla="*/ 590 h 591"/>
                <a:gd name="T38" fmla="*/ 161 w 300"/>
                <a:gd name="T39" fmla="*/ 591 h 591"/>
                <a:gd name="T40" fmla="*/ 137 w 300"/>
                <a:gd name="T41" fmla="*/ 591 h 591"/>
                <a:gd name="T42" fmla="*/ 114 w 300"/>
                <a:gd name="T43" fmla="*/ 590 h 591"/>
                <a:gd name="T44" fmla="*/ 90 w 300"/>
                <a:gd name="T45" fmla="*/ 589 h 591"/>
                <a:gd name="T46" fmla="*/ 67 w 300"/>
                <a:gd name="T47" fmla="*/ 588 h 591"/>
                <a:gd name="T48" fmla="*/ 45 w 300"/>
                <a:gd name="T49" fmla="*/ 586 h 591"/>
                <a:gd name="T50" fmla="*/ 22 w 300"/>
                <a:gd name="T51" fmla="*/ 582 h 591"/>
                <a:gd name="T52" fmla="*/ 8 w 300"/>
                <a:gd name="T53" fmla="*/ 565 h 591"/>
                <a:gd name="T54" fmla="*/ 0 w 300"/>
                <a:gd name="T55" fmla="*/ 552 h 591"/>
                <a:gd name="T56" fmla="*/ 7 w 300"/>
                <a:gd name="T57" fmla="*/ 489 h 591"/>
                <a:gd name="T58" fmla="*/ 14 w 300"/>
                <a:gd name="T59" fmla="*/ 453 h 591"/>
                <a:gd name="T60" fmla="*/ 51 w 300"/>
                <a:gd name="T61" fmla="*/ 303 h 591"/>
                <a:gd name="T62" fmla="*/ 59 w 300"/>
                <a:gd name="T63" fmla="*/ 243 h 591"/>
                <a:gd name="T64" fmla="*/ 45 w 300"/>
                <a:gd name="T65" fmla="*/ 199 h 591"/>
                <a:gd name="T66" fmla="*/ 55 w 300"/>
                <a:gd name="T67" fmla="*/ 166 h 591"/>
                <a:gd name="T68" fmla="*/ 64 w 300"/>
                <a:gd name="T69" fmla="*/ 135 h 591"/>
                <a:gd name="T70" fmla="*/ 84 w 300"/>
                <a:gd name="T71" fmla="*/ 62 h 591"/>
                <a:gd name="T72" fmla="*/ 92 w 300"/>
                <a:gd name="T73" fmla="*/ 37 h 591"/>
                <a:gd name="T74" fmla="*/ 101 w 300"/>
                <a:gd name="T75" fmla="*/ 28 h 591"/>
                <a:gd name="T76" fmla="*/ 109 w 300"/>
                <a:gd name="T77" fmla="*/ 19 h 591"/>
                <a:gd name="T78" fmla="*/ 121 w 300"/>
                <a:gd name="T79" fmla="*/ 11 h 591"/>
                <a:gd name="T80" fmla="*/ 137 w 300"/>
                <a:gd name="T81" fmla="*/ 5 h 591"/>
                <a:gd name="T82" fmla="*/ 153 w 300"/>
                <a:gd name="T83" fmla="*/ 3 h 591"/>
                <a:gd name="T84" fmla="*/ 169 w 300"/>
                <a:gd name="T85" fmla="*/ 1 h 591"/>
                <a:gd name="T86" fmla="*/ 187 w 300"/>
                <a:gd name="T87" fmla="*/ 0 h 591"/>
                <a:gd name="T88" fmla="*/ 206 w 300"/>
                <a:gd name="T89" fmla="*/ 1 h 591"/>
                <a:gd name="T90" fmla="*/ 225 w 300"/>
                <a:gd name="T91" fmla="*/ 3 h 591"/>
                <a:gd name="T92" fmla="*/ 281 w 300"/>
                <a:gd name="T93" fmla="*/ 4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00" h="591">
                  <a:moveTo>
                    <a:pt x="281" y="4"/>
                  </a:moveTo>
                  <a:lnTo>
                    <a:pt x="285" y="7"/>
                  </a:lnTo>
                  <a:lnTo>
                    <a:pt x="288" y="9"/>
                  </a:lnTo>
                  <a:lnTo>
                    <a:pt x="293" y="12"/>
                  </a:lnTo>
                  <a:lnTo>
                    <a:pt x="298" y="13"/>
                  </a:lnTo>
                  <a:lnTo>
                    <a:pt x="300" y="28"/>
                  </a:lnTo>
                  <a:lnTo>
                    <a:pt x="299" y="43"/>
                  </a:lnTo>
                  <a:lnTo>
                    <a:pt x="295" y="54"/>
                  </a:lnTo>
                  <a:lnTo>
                    <a:pt x="294" y="59"/>
                  </a:lnTo>
                  <a:lnTo>
                    <a:pt x="293" y="80"/>
                  </a:lnTo>
                  <a:lnTo>
                    <a:pt x="289" y="105"/>
                  </a:lnTo>
                  <a:lnTo>
                    <a:pt x="285" y="129"/>
                  </a:lnTo>
                  <a:lnTo>
                    <a:pt x="279" y="144"/>
                  </a:lnTo>
                  <a:lnTo>
                    <a:pt x="279" y="162"/>
                  </a:lnTo>
                  <a:lnTo>
                    <a:pt x="277" y="190"/>
                  </a:lnTo>
                  <a:lnTo>
                    <a:pt x="273" y="215"/>
                  </a:lnTo>
                  <a:lnTo>
                    <a:pt x="271" y="227"/>
                  </a:lnTo>
                  <a:lnTo>
                    <a:pt x="269" y="252"/>
                  </a:lnTo>
                  <a:lnTo>
                    <a:pt x="266" y="272"/>
                  </a:lnTo>
                  <a:lnTo>
                    <a:pt x="264" y="290"/>
                  </a:lnTo>
                  <a:lnTo>
                    <a:pt x="261" y="313"/>
                  </a:lnTo>
                  <a:lnTo>
                    <a:pt x="259" y="313"/>
                  </a:lnTo>
                  <a:lnTo>
                    <a:pt x="259" y="321"/>
                  </a:lnTo>
                  <a:lnTo>
                    <a:pt x="258" y="338"/>
                  </a:lnTo>
                  <a:lnTo>
                    <a:pt x="256" y="359"/>
                  </a:lnTo>
                  <a:lnTo>
                    <a:pt x="254" y="372"/>
                  </a:lnTo>
                  <a:lnTo>
                    <a:pt x="248" y="429"/>
                  </a:lnTo>
                  <a:lnTo>
                    <a:pt x="246" y="472"/>
                  </a:lnTo>
                  <a:lnTo>
                    <a:pt x="244" y="491"/>
                  </a:lnTo>
                  <a:lnTo>
                    <a:pt x="242" y="512"/>
                  </a:lnTo>
                  <a:lnTo>
                    <a:pt x="239" y="528"/>
                  </a:lnTo>
                  <a:lnTo>
                    <a:pt x="238" y="534"/>
                  </a:lnTo>
                  <a:lnTo>
                    <a:pt x="234" y="549"/>
                  </a:lnTo>
                  <a:lnTo>
                    <a:pt x="229" y="565"/>
                  </a:lnTo>
                  <a:lnTo>
                    <a:pt x="223" y="579"/>
                  </a:lnTo>
                  <a:lnTo>
                    <a:pt x="210" y="589"/>
                  </a:lnTo>
                  <a:lnTo>
                    <a:pt x="197" y="590"/>
                  </a:lnTo>
                  <a:lnTo>
                    <a:pt x="186" y="590"/>
                  </a:lnTo>
                  <a:lnTo>
                    <a:pt x="173" y="591"/>
                  </a:lnTo>
                  <a:lnTo>
                    <a:pt x="161" y="591"/>
                  </a:lnTo>
                  <a:lnTo>
                    <a:pt x="149" y="591"/>
                  </a:lnTo>
                  <a:lnTo>
                    <a:pt x="137" y="591"/>
                  </a:lnTo>
                  <a:lnTo>
                    <a:pt x="126" y="591"/>
                  </a:lnTo>
                  <a:lnTo>
                    <a:pt x="114" y="590"/>
                  </a:lnTo>
                  <a:lnTo>
                    <a:pt x="101" y="590"/>
                  </a:lnTo>
                  <a:lnTo>
                    <a:pt x="90" y="589"/>
                  </a:lnTo>
                  <a:lnTo>
                    <a:pt x="78" y="589"/>
                  </a:lnTo>
                  <a:lnTo>
                    <a:pt x="67" y="588"/>
                  </a:lnTo>
                  <a:lnTo>
                    <a:pt x="55" y="587"/>
                  </a:lnTo>
                  <a:lnTo>
                    <a:pt x="45" y="586"/>
                  </a:lnTo>
                  <a:lnTo>
                    <a:pt x="33" y="583"/>
                  </a:lnTo>
                  <a:lnTo>
                    <a:pt x="22" y="582"/>
                  </a:lnTo>
                  <a:lnTo>
                    <a:pt x="14" y="574"/>
                  </a:lnTo>
                  <a:lnTo>
                    <a:pt x="8" y="565"/>
                  </a:lnTo>
                  <a:lnTo>
                    <a:pt x="3" y="557"/>
                  </a:lnTo>
                  <a:lnTo>
                    <a:pt x="0" y="552"/>
                  </a:lnTo>
                  <a:lnTo>
                    <a:pt x="2" y="521"/>
                  </a:lnTo>
                  <a:lnTo>
                    <a:pt x="7" y="489"/>
                  </a:lnTo>
                  <a:lnTo>
                    <a:pt x="11" y="464"/>
                  </a:lnTo>
                  <a:lnTo>
                    <a:pt x="14" y="453"/>
                  </a:lnTo>
                  <a:lnTo>
                    <a:pt x="44" y="335"/>
                  </a:lnTo>
                  <a:lnTo>
                    <a:pt x="51" y="303"/>
                  </a:lnTo>
                  <a:lnTo>
                    <a:pt x="58" y="272"/>
                  </a:lnTo>
                  <a:lnTo>
                    <a:pt x="59" y="243"/>
                  </a:lnTo>
                  <a:lnTo>
                    <a:pt x="44" y="215"/>
                  </a:lnTo>
                  <a:lnTo>
                    <a:pt x="45" y="199"/>
                  </a:lnTo>
                  <a:lnTo>
                    <a:pt x="49" y="182"/>
                  </a:lnTo>
                  <a:lnTo>
                    <a:pt x="55" y="166"/>
                  </a:lnTo>
                  <a:lnTo>
                    <a:pt x="60" y="150"/>
                  </a:lnTo>
                  <a:lnTo>
                    <a:pt x="64" y="135"/>
                  </a:lnTo>
                  <a:lnTo>
                    <a:pt x="74" y="99"/>
                  </a:lnTo>
                  <a:lnTo>
                    <a:pt x="84" y="62"/>
                  </a:lnTo>
                  <a:lnTo>
                    <a:pt x="90" y="42"/>
                  </a:lnTo>
                  <a:lnTo>
                    <a:pt x="92" y="37"/>
                  </a:lnTo>
                  <a:lnTo>
                    <a:pt x="97" y="32"/>
                  </a:lnTo>
                  <a:lnTo>
                    <a:pt x="101" y="28"/>
                  </a:lnTo>
                  <a:lnTo>
                    <a:pt x="105" y="22"/>
                  </a:lnTo>
                  <a:lnTo>
                    <a:pt x="109" y="19"/>
                  </a:lnTo>
                  <a:lnTo>
                    <a:pt x="115" y="14"/>
                  </a:lnTo>
                  <a:lnTo>
                    <a:pt x="121" y="11"/>
                  </a:lnTo>
                  <a:lnTo>
                    <a:pt x="129" y="7"/>
                  </a:lnTo>
                  <a:lnTo>
                    <a:pt x="137" y="5"/>
                  </a:lnTo>
                  <a:lnTo>
                    <a:pt x="145" y="3"/>
                  </a:lnTo>
                  <a:lnTo>
                    <a:pt x="153" y="3"/>
                  </a:lnTo>
                  <a:lnTo>
                    <a:pt x="161" y="4"/>
                  </a:lnTo>
                  <a:lnTo>
                    <a:pt x="169" y="1"/>
                  </a:lnTo>
                  <a:lnTo>
                    <a:pt x="178" y="0"/>
                  </a:lnTo>
                  <a:lnTo>
                    <a:pt x="187" y="0"/>
                  </a:lnTo>
                  <a:lnTo>
                    <a:pt x="196" y="0"/>
                  </a:lnTo>
                  <a:lnTo>
                    <a:pt x="206" y="1"/>
                  </a:lnTo>
                  <a:lnTo>
                    <a:pt x="216" y="3"/>
                  </a:lnTo>
                  <a:lnTo>
                    <a:pt x="225" y="3"/>
                  </a:lnTo>
                  <a:lnTo>
                    <a:pt x="234" y="4"/>
                  </a:lnTo>
                  <a:lnTo>
                    <a:pt x="281"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96" name="Freeform 52"/>
            <p:cNvSpPr>
              <a:spLocks/>
            </p:cNvSpPr>
            <p:nvPr>
              <p:custDataLst>
                <p:tags r:id="rId53"/>
              </p:custDataLst>
            </p:nvPr>
          </p:nvSpPr>
          <p:spPr bwMode="auto">
            <a:xfrm>
              <a:off x="3967" y="2874"/>
              <a:ext cx="12" cy="158"/>
            </a:xfrm>
            <a:custGeom>
              <a:avLst/>
              <a:gdLst>
                <a:gd name="T0" fmla="*/ 23 w 23"/>
                <a:gd name="T1" fmla="*/ 42 h 316"/>
                <a:gd name="T2" fmla="*/ 19 w 23"/>
                <a:gd name="T3" fmla="*/ 148 h 316"/>
                <a:gd name="T4" fmla="*/ 19 w 23"/>
                <a:gd name="T5" fmla="*/ 161 h 316"/>
                <a:gd name="T6" fmla="*/ 18 w 23"/>
                <a:gd name="T7" fmla="*/ 179 h 316"/>
                <a:gd name="T8" fmla="*/ 18 w 23"/>
                <a:gd name="T9" fmla="*/ 201 h 316"/>
                <a:gd name="T10" fmla="*/ 18 w 23"/>
                <a:gd name="T11" fmla="*/ 219 h 316"/>
                <a:gd name="T12" fmla="*/ 14 w 23"/>
                <a:gd name="T13" fmla="*/ 295 h 316"/>
                <a:gd name="T14" fmla="*/ 12 w 23"/>
                <a:gd name="T15" fmla="*/ 295 h 316"/>
                <a:gd name="T16" fmla="*/ 12 w 23"/>
                <a:gd name="T17" fmla="*/ 300 h 316"/>
                <a:gd name="T18" fmla="*/ 14 w 23"/>
                <a:gd name="T19" fmla="*/ 306 h 316"/>
                <a:gd name="T20" fmla="*/ 14 w 23"/>
                <a:gd name="T21" fmla="*/ 310 h 316"/>
                <a:gd name="T22" fmla="*/ 11 w 23"/>
                <a:gd name="T23" fmla="*/ 315 h 316"/>
                <a:gd name="T24" fmla="*/ 8 w 23"/>
                <a:gd name="T25" fmla="*/ 315 h 316"/>
                <a:gd name="T26" fmla="*/ 4 w 23"/>
                <a:gd name="T27" fmla="*/ 316 h 316"/>
                <a:gd name="T28" fmla="*/ 1 w 23"/>
                <a:gd name="T29" fmla="*/ 315 h 316"/>
                <a:gd name="T30" fmla="*/ 0 w 23"/>
                <a:gd name="T31" fmla="*/ 313 h 316"/>
                <a:gd name="T32" fmla="*/ 3 w 23"/>
                <a:gd name="T33" fmla="*/ 280 h 316"/>
                <a:gd name="T34" fmla="*/ 6 w 23"/>
                <a:gd name="T35" fmla="*/ 236 h 316"/>
                <a:gd name="T36" fmla="*/ 8 w 23"/>
                <a:gd name="T37" fmla="*/ 196 h 316"/>
                <a:gd name="T38" fmla="*/ 8 w 23"/>
                <a:gd name="T39" fmla="*/ 178 h 316"/>
                <a:gd name="T40" fmla="*/ 10 w 23"/>
                <a:gd name="T41" fmla="*/ 136 h 316"/>
                <a:gd name="T42" fmla="*/ 14 w 23"/>
                <a:gd name="T43" fmla="*/ 79 h 316"/>
                <a:gd name="T44" fmla="*/ 16 w 23"/>
                <a:gd name="T45" fmla="*/ 27 h 316"/>
                <a:gd name="T46" fmla="*/ 19 w 23"/>
                <a:gd name="T47" fmla="*/ 0 h 316"/>
                <a:gd name="T48" fmla="*/ 23 w 23"/>
                <a:gd name="T49" fmla="*/ 11 h 316"/>
                <a:gd name="T50" fmla="*/ 22 w 23"/>
                <a:gd name="T51" fmla="*/ 22 h 316"/>
                <a:gd name="T52" fmla="*/ 19 w 23"/>
                <a:gd name="T53" fmla="*/ 32 h 316"/>
                <a:gd name="T54" fmla="*/ 23 w 23"/>
                <a:gd name="T55" fmla="*/ 42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 h="316">
                  <a:moveTo>
                    <a:pt x="23" y="42"/>
                  </a:moveTo>
                  <a:lnTo>
                    <a:pt x="19" y="148"/>
                  </a:lnTo>
                  <a:lnTo>
                    <a:pt x="19" y="161"/>
                  </a:lnTo>
                  <a:lnTo>
                    <a:pt x="18" y="179"/>
                  </a:lnTo>
                  <a:lnTo>
                    <a:pt x="18" y="201"/>
                  </a:lnTo>
                  <a:lnTo>
                    <a:pt x="18" y="219"/>
                  </a:lnTo>
                  <a:lnTo>
                    <a:pt x="14" y="295"/>
                  </a:lnTo>
                  <a:lnTo>
                    <a:pt x="12" y="295"/>
                  </a:lnTo>
                  <a:lnTo>
                    <a:pt x="12" y="300"/>
                  </a:lnTo>
                  <a:lnTo>
                    <a:pt x="14" y="306"/>
                  </a:lnTo>
                  <a:lnTo>
                    <a:pt x="14" y="310"/>
                  </a:lnTo>
                  <a:lnTo>
                    <a:pt x="11" y="315"/>
                  </a:lnTo>
                  <a:lnTo>
                    <a:pt x="8" y="315"/>
                  </a:lnTo>
                  <a:lnTo>
                    <a:pt x="4" y="316"/>
                  </a:lnTo>
                  <a:lnTo>
                    <a:pt x="1" y="315"/>
                  </a:lnTo>
                  <a:lnTo>
                    <a:pt x="0" y="313"/>
                  </a:lnTo>
                  <a:lnTo>
                    <a:pt x="3" y="280"/>
                  </a:lnTo>
                  <a:lnTo>
                    <a:pt x="6" y="236"/>
                  </a:lnTo>
                  <a:lnTo>
                    <a:pt x="8" y="196"/>
                  </a:lnTo>
                  <a:lnTo>
                    <a:pt x="8" y="178"/>
                  </a:lnTo>
                  <a:lnTo>
                    <a:pt x="10" y="136"/>
                  </a:lnTo>
                  <a:lnTo>
                    <a:pt x="14" y="79"/>
                  </a:lnTo>
                  <a:lnTo>
                    <a:pt x="16" y="27"/>
                  </a:lnTo>
                  <a:lnTo>
                    <a:pt x="19" y="0"/>
                  </a:lnTo>
                  <a:lnTo>
                    <a:pt x="23" y="11"/>
                  </a:lnTo>
                  <a:lnTo>
                    <a:pt x="22" y="22"/>
                  </a:lnTo>
                  <a:lnTo>
                    <a:pt x="19" y="32"/>
                  </a:lnTo>
                  <a:lnTo>
                    <a:pt x="23" y="42"/>
                  </a:lnTo>
                  <a:close/>
                </a:path>
              </a:pathLst>
            </a:custGeom>
            <a:solidFill>
              <a:srgbClr val="F4EF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97" name="Freeform 53"/>
            <p:cNvSpPr>
              <a:spLocks/>
            </p:cNvSpPr>
            <p:nvPr>
              <p:custDataLst>
                <p:tags r:id="rId54"/>
              </p:custDataLst>
            </p:nvPr>
          </p:nvSpPr>
          <p:spPr bwMode="auto">
            <a:xfrm>
              <a:off x="3798" y="3103"/>
              <a:ext cx="130" cy="31"/>
            </a:xfrm>
            <a:custGeom>
              <a:avLst/>
              <a:gdLst>
                <a:gd name="T0" fmla="*/ 231 w 260"/>
                <a:gd name="T1" fmla="*/ 15 h 62"/>
                <a:gd name="T2" fmla="*/ 241 w 260"/>
                <a:gd name="T3" fmla="*/ 18 h 62"/>
                <a:gd name="T4" fmla="*/ 248 w 260"/>
                <a:gd name="T5" fmla="*/ 23 h 62"/>
                <a:gd name="T6" fmla="*/ 255 w 260"/>
                <a:gd name="T7" fmla="*/ 27 h 62"/>
                <a:gd name="T8" fmla="*/ 260 w 260"/>
                <a:gd name="T9" fmla="*/ 34 h 62"/>
                <a:gd name="T10" fmla="*/ 256 w 260"/>
                <a:gd name="T11" fmla="*/ 40 h 62"/>
                <a:gd name="T12" fmla="*/ 251 w 260"/>
                <a:gd name="T13" fmla="*/ 45 h 62"/>
                <a:gd name="T14" fmla="*/ 244 w 260"/>
                <a:gd name="T15" fmla="*/ 47 h 62"/>
                <a:gd name="T16" fmla="*/ 238 w 260"/>
                <a:gd name="T17" fmla="*/ 48 h 62"/>
                <a:gd name="T18" fmla="*/ 28 w 260"/>
                <a:gd name="T19" fmla="*/ 62 h 62"/>
                <a:gd name="T20" fmla="*/ 19 w 260"/>
                <a:gd name="T21" fmla="*/ 59 h 62"/>
                <a:gd name="T22" fmla="*/ 10 w 260"/>
                <a:gd name="T23" fmla="*/ 58 h 62"/>
                <a:gd name="T24" fmla="*/ 3 w 260"/>
                <a:gd name="T25" fmla="*/ 55 h 62"/>
                <a:gd name="T26" fmla="*/ 0 w 260"/>
                <a:gd name="T27" fmla="*/ 47 h 62"/>
                <a:gd name="T28" fmla="*/ 1 w 260"/>
                <a:gd name="T29" fmla="*/ 48 h 62"/>
                <a:gd name="T30" fmla="*/ 4 w 260"/>
                <a:gd name="T31" fmla="*/ 39 h 62"/>
                <a:gd name="T32" fmla="*/ 9 w 260"/>
                <a:gd name="T33" fmla="*/ 32 h 62"/>
                <a:gd name="T34" fmla="*/ 15 w 260"/>
                <a:gd name="T35" fmla="*/ 25 h 62"/>
                <a:gd name="T36" fmla="*/ 21 w 260"/>
                <a:gd name="T37" fmla="*/ 19 h 62"/>
                <a:gd name="T38" fmla="*/ 28 w 260"/>
                <a:gd name="T39" fmla="*/ 15 h 62"/>
                <a:gd name="T40" fmla="*/ 35 w 260"/>
                <a:gd name="T41" fmla="*/ 10 h 62"/>
                <a:gd name="T42" fmla="*/ 42 w 260"/>
                <a:gd name="T43" fmla="*/ 7 h 62"/>
                <a:gd name="T44" fmla="*/ 49 w 260"/>
                <a:gd name="T45" fmla="*/ 2 h 62"/>
                <a:gd name="T46" fmla="*/ 54 w 260"/>
                <a:gd name="T47" fmla="*/ 3 h 62"/>
                <a:gd name="T48" fmla="*/ 58 w 260"/>
                <a:gd name="T49" fmla="*/ 3 h 62"/>
                <a:gd name="T50" fmla="*/ 63 w 260"/>
                <a:gd name="T51" fmla="*/ 2 h 62"/>
                <a:gd name="T52" fmla="*/ 69 w 260"/>
                <a:gd name="T53" fmla="*/ 1 h 62"/>
                <a:gd name="T54" fmla="*/ 73 w 260"/>
                <a:gd name="T55" fmla="*/ 0 h 62"/>
                <a:gd name="T56" fmla="*/ 78 w 260"/>
                <a:gd name="T57" fmla="*/ 0 h 62"/>
                <a:gd name="T58" fmla="*/ 83 w 260"/>
                <a:gd name="T59" fmla="*/ 0 h 62"/>
                <a:gd name="T60" fmla="*/ 87 w 260"/>
                <a:gd name="T61" fmla="*/ 2 h 62"/>
                <a:gd name="T62" fmla="*/ 106 w 260"/>
                <a:gd name="T63" fmla="*/ 3 h 62"/>
                <a:gd name="T64" fmla="*/ 124 w 260"/>
                <a:gd name="T65" fmla="*/ 5 h 62"/>
                <a:gd name="T66" fmla="*/ 143 w 260"/>
                <a:gd name="T67" fmla="*/ 7 h 62"/>
                <a:gd name="T68" fmla="*/ 161 w 260"/>
                <a:gd name="T69" fmla="*/ 8 h 62"/>
                <a:gd name="T70" fmla="*/ 178 w 260"/>
                <a:gd name="T71" fmla="*/ 9 h 62"/>
                <a:gd name="T72" fmla="*/ 197 w 260"/>
                <a:gd name="T73" fmla="*/ 11 h 62"/>
                <a:gd name="T74" fmla="*/ 214 w 260"/>
                <a:gd name="T75" fmla="*/ 12 h 62"/>
                <a:gd name="T76" fmla="*/ 231 w 260"/>
                <a:gd name="T77" fmla="*/ 1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60" h="62">
                  <a:moveTo>
                    <a:pt x="231" y="15"/>
                  </a:moveTo>
                  <a:lnTo>
                    <a:pt x="241" y="18"/>
                  </a:lnTo>
                  <a:lnTo>
                    <a:pt x="248" y="23"/>
                  </a:lnTo>
                  <a:lnTo>
                    <a:pt x="255" y="27"/>
                  </a:lnTo>
                  <a:lnTo>
                    <a:pt x="260" y="34"/>
                  </a:lnTo>
                  <a:lnTo>
                    <a:pt x="256" y="40"/>
                  </a:lnTo>
                  <a:lnTo>
                    <a:pt x="251" y="45"/>
                  </a:lnTo>
                  <a:lnTo>
                    <a:pt x="244" y="47"/>
                  </a:lnTo>
                  <a:lnTo>
                    <a:pt x="238" y="48"/>
                  </a:lnTo>
                  <a:lnTo>
                    <a:pt x="28" y="62"/>
                  </a:lnTo>
                  <a:lnTo>
                    <a:pt x="19" y="59"/>
                  </a:lnTo>
                  <a:lnTo>
                    <a:pt x="10" y="58"/>
                  </a:lnTo>
                  <a:lnTo>
                    <a:pt x="3" y="55"/>
                  </a:lnTo>
                  <a:lnTo>
                    <a:pt x="0" y="47"/>
                  </a:lnTo>
                  <a:lnTo>
                    <a:pt x="1" y="48"/>
                  </a:lnTo>
                  <a:lnTo>
                    <a:pt x="4" y="39"/>
                  </a:lnTo>
                  <a:lnTo>
                    <a:pt x="9" y="32"/>
                  </a:lnTo>
                  <a:lnTo>
                    <a:pt x="15" y="25"/>
                  </a:lnTo>
                  <a:lnTo>
                    <a:pt x="21" y="19"/>
                  </a:lnTo>
                  <a:lnTo>
                    <a:pt x="28" y="15"/>
                  </a:lnTo>
                  <a:lnTo>
                    <a:pt x="35" y="10"/>
                  </a:lnTo>
                  <a:lnTo>
                    <a:pt x="42" y="7"/>
                  </a:lnTo>
                  <a:lnTo>
                    <a:pt x="49" y="2"/>
                  </a:lnTo>
                  <a:lnTo>
                    <a:pt x="54" y="3"/>
                  </a:lnTo>
                  <a:lnTo>
                    <a:pt x="58" y="3"/>
                  </a:lnTo>
                  <a:lnTo>
                    <a:pt x="63" y="2"/>
                  </a:lnTo>
                  <a:lnTo>
                    <a:pt x="69" y="1"/>
                  </a:lnTo>
                  <a:lnTo>
                    <a:pt x="73" y="0"/>
                  </a:lnTo>
                  <a:lnTo>
                    <a:pt x="78" y="0"/>
                  </a:lnTo>
                  <a:lnTo>
                    <a:pt x="83" y="0"/>
                  </a:lnTo>
                  <a:lnTo>
                    <a:pt x="87" y="2"/>
                  </a:lnTo>
                  <a:lnTo>
                    <a:pt x="106" y="3"/>
                  </a:lnTo>
                  <a:lnTo>
                    <a:pt x="124" y="5"/>
                  </a:lnTo>
                  <a:lnTo>
                    <a:pt x="143" y="7"/>
                  </a:lnTo>
                  <a:lnTo>
                    <a:pt x="161" y="8"/>
                  </a:lnTo>
                  <a:lnTo>
                    <a:pt x="178" y="9"/>
                  </a:lnTo>
                  <a:lnTo>
                    <a:pt x="197" y="11"/>
                  </a:lnTo>
                  <a:lnTo>
                    <a:pt x="214" y="12"/>
                  </a:lnTo>
                  <a:lnTo>
                    <a:pt x="231" y="1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98" name="Freeform 54"/>
            <p:cNvSpPr>
              <a:spLocks/>
            </p:cNvSpPr>
            <p:nvPr>
              <p:custDataLst>
                <p:tags r:id="rId55"/>
              </p:custDataLst>
            </p:nvPr>
          </p:nvSpPr>
          <p:spPr bwMode="auto">
            <a:xfrm>
              <a:off x="3996" y="3118"/>
              <a:ext cx="130" cy="38"/>
            </a:xfrm>
            <a:custGeom>
              <a:avLst/>
              <a:gdLst>
                <a:gd name="T0" fmla="*/ 234 w 260"/>
                <a:gd name="T1" fmla="*/ 22 h 77"/>
                <a:gd name="T2" fmla="*/ 244 w 260"/>
                <a:gd name="T3" fmla="*/ 27 h 77"/>
                <a:gd name="T4" fmla="*/ 251 w 260"/>
                <a:gd name="T5" fmla="*/ 35 h 77"/>
                <a:gd name="T6" fmla="*/ 255 w 260"/>
                <a:gd name="T7" fmla="*/ 44 h 77"/>
                <a:gd name="T8" fmla="*/ 260 w 260"/>
                <a:gd name="T9" fmla="*/ 52 h 77"/>
                <a:gd name="T10" fmla="*/ 260 w 260"/>
                <a:gd name="T11" fmla="*/ 58 h 77"/>
                <a:gd name="T12" fmla="*/ 260 w 260"/>
                <a:gd name="T13" fmla="*/ 66 h 77"/>
                <a:gd name="T14" fmla="*/ 258 w 260"/>
                <a:gd name="T15" fmla="*/ 73 h 77"/>
                <a:gd name="T16" fmla="*/ 252 w 260"/>
                <a:gd name="T17" fmla="*/ 77 h 77"/>
                <a:gd name="T18" fmla="*/ 237 w 260"/>
                <a:gd name="T19" fmla="*/ 75 h 77"/>
                <a:gd name="T20" fmla="*/ 222 w 260"/>
                <a:gd name="T21" fmla="*/ 73 h 77"/>
                <a:gd name="T22" fmla="*/ 207 w 260"/>
                <a:gd name="T23" fmla="*/ 73 h 77"/>
                <a:gd name="T24" fmla="*/ 191 w 260"/>
                <a:gd name="T25" fmla="*/ 73 h 77"/>
                <a:gd name="T26" fmla="*/ 176 w 260"/>
                <a:gd name="T27" fmla="*/ 72 h 77"/>
                <a:gd name="T28" fmla="*/ 161 w 260"/>
                <a:gd name="T29" fmla="*/ 71 h 77"/>
                <a:gd name="T30" fmla="*/ 146 w 260"/>
                <a:gd name="T31" fmla="*/ 68 h 77"/>
                <a:gd name="T32" fmla="*/ 131 w 260"/>
                <a:gd name="T33" fmla="*/ 65 h 77"/>
                <a:gd name="T34" fmla="*/ 115 w 260"/>
                <a:gd name="T35" fmla="*/ 61 h 77"/>
                <a:gd name="T36" fmla="*/ 97 w 260"/>
                <a:gd name="T37" fmla="*/ 59 h 77"/>
                <a:gd name="T38" fmla="*/ 80 w 260"/>
                <a:gd name="T39" fmla="*/ 56 h 77"/>
                <a:gd name="T40" fmla="*/ 64 w 260"/>
                <a:gd name="T41" fmla="*/ 52 h 77"/>
                <a:gd name="T42" fmla="*/ 47 w 260"/>
                <a:gd name="T43" fmla="*/ 49 h 77"/>
                <a:gd name="T44" fmla="*/ 30 w 260"/>
                <a:gd name="T45" fmla="*/ 44 h 77"/>
                <a:gd name="T46" fmla="*/ 15 w 260"/>
                <a:gd name="T47" fmla="*/ 37 h 77"/>
                <a:gd name="T48" fmla="*/ 0 w 260"/>
                <a:gd name="T49" fmla="*/ 29 h 77"/>
                <a:gd name="T50" fmla="*/ 3 w 260"/>
                <a:gd name="T51" fmla="*/ 26 h 77"/>
                <a:gd name="T52" fmla="*/ 6 w 260"/>
                <a:gd name="T53" fmla="*/ 22 h 77"/>
                <a:gd name="T54" fmla="*/ 12 w 260"/>
                <a:gd name="T55" fmla="*/ 18 h 77"/>
                <a:gd name="T56" fmla="*/ 18 w 260"/>
                <a:gd name="T57" fmla="*/ 14 h 77"/>
                <a:gd name="T58" fmla="*/ 26 w 260"/>
                <a:gd name="T59" fmla="*/ 11 h 77"/>
                <a:gd name="T60" fmla="*/ 34 w 260"/>
                <a:gd name="T61" fmla="*/ 8 h 77"/>
                <a:gd name="T62" fmla="*/ 44 w 260"/>
                <a:gd name="T63" fmla="*/ 6 h 77"/>
                <a:gd name="T64" fmla="*/ 55 w 260"/>
                <a:gd name="T65" fmla="*/ 5 h 77"/>
                <a:gd name="T66" fmla="*/ 78 w 260"/>
                <a:gd name="T67" fmla="*/ 6 h 77"/>
                <a:gd name="T68" fmla="*/ 101 w 260"/>
                <a:gd name="T69" fmla="*/ 5 h 77"/>
                <a:gd name="T70" fmla="*/ 124 w 260"/>
                <a:gd name="T71" fmla="*/ 3 h 77"/>
                <a:gd name="T72" fmla="*/ 146 w 260"/>
                <a:gd name="T73" fmla="*/ 2 h 77"/>
                <a:gd name="T74" fmla="*/ 168 w 260"/>
                <a:gd name="T75" fmla="*/ 0 h 77"/>
                <a:gd name="T76" fmla="*/ 190 w 260"/>
                <a:gd name="T77" fmla="*/ 4 h 77"/>
                <a:gd name="T78" fmla="*/ 212 w 260"/>
                <a:gd name="T79" fmla="*/ 11 h 77"/>
                <a:gd name="T80" fmla="*/ 234 w 260"/>
                <a:gd name="T81" fmla="*/ 22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60" h="77">
                  <a:moveTo>
                    <a:pt x="234" y="22"/>
                  </a:moveTo>
                  <a:lnTo>
                    <a:pt x="244" y="27"/>
                  </a:lnTo>
                  <a:lnTo>
                    <a:pt x="251" y="35"/>
                  </a:lnTo>
                  <a:lnTo>
                    <a:pt x="255" y="44"/>
                  </a:lnTo>
                  <a:lnTo>
                    <a:pt x="260" y="52"/>
                  </a:lnTo>
                  <a:lnTo>
                    <a:pt x="260" y="58"/>
                  </a:lnTo>
                  <a:lnTo>
                    <a:pt x="260" y="66"/>
                  </a:lnTo>
                  <a:lnTo>
                    <a:pt x="258" y="73"/>
                  </a:lnTo>
                  <a:lnTo>
                    <a:pt x="252" y="77"/>
                  </a:lnTo>
                  <a:lnTo>
                    <a:pt x="237" y="75"/>
                  </a:lnTo>
                  <a:lnTo>
                    <a:pt x="222" y="73"/>
                  </a:lnTo>
                  <a:lnTo>
                    <a:pt x="207" y="73"/>
                  </a:lnTo>
                  <a:lnTo>
                    <a:pt x="191" y="73"/>
                  </a:lnTo>
                  <a:lnTo>
                    <a:pt x="176" y="72"/>
                  </a:lnTo>
                  <a:lnTo>
                    <a:pt x="161" y="71"/>
                  </a:lnTo>
                  <a:lnTo>
                    <a:pt x="146" y="68"/>
                  </a:lnTo>
                  <a:lnTo>
                    <a:pt x="131" y="65"/>
                  </a:lnTo>
                  <a:lnTo>
                    <a:pt x="115" y="61"/>
                  </a:lnTo>
                  <a:lnTo>
                    <a:pt x="97" y="59"/>
                  </a:lnTo>
                  <a:lnTo>
                    <a:pt x="80" y="56"/>
                  </a:lnTo>
                  <a:lnTo>
                    <a:pt x="64" y="52"/>
                  </a:lnTo>
                  <a:lnTo>
                    <a:pt x="47" y="49"/>
                  </a:lnTo>
                  <a:lnTo>
                    <a:pt x="30" y="44"/>
                  </a:lnTo>
                  <a:lnTo>
                    <a:pt x="15" y="37"/>
                  </a:lnTo>
                  <a:lnTo>
                    <a:pt x="0" y="29"/>
                  </a:lnTo>
                  <a:lnTo>
                    <a:pt x="3" y="26"/>
                  </a:lnTo>
                  <a:lnTo>
                    <a:pt x="6" y="22"/>
                  </a:lnTo>
                  <a:lnTo>
                    <a:pt x="12" y="18"/>
                  </a:lnTo>
                  <a:lnTo>
                    <a:pt x="18" y="14"/>
                  </a:lnTo>
                  <a:lnTo>
                    <a:pt x="26" y="11"/>
                  </a:lnTo>
                  <a:lnTo>
                    <a:pt x="34" y="8"/>
                  </a:lnTo>
                  <a:lnTo>
                    <a:pt x="44" y="6"/>
                  </a:lnTo>
                  <a:lnTo>
                    <a:pt x="55" y="5"/>
                  </a:lnTo>
                  <a:lnTo>
                    <a:pt x="78" y="6"/>
                  </a:lnTo>
                  <a:lnTo>
                    <a:pt x="101" y="5"/>
                  </a:lnTo>
                  <a:lnTo>
                    <a:pt x="124" y="3"/>
                  </a:lnTo>
                  <a:lnTo>
                    <a:pt x="146" y="2"/>
                  </a:lnTo>
                  <a:lnTo>
                    <a:pt x="168" y="0"/>
                  </a:lnTo>
                  <a:lnTo>
                    <a:pt x="190" y="4"/>
                  </a:lnTo>
                  <a:lnTo>
                    <a:pt x="212" y="11"/>
                  </a:lnTo>
                  <a:lnTo>
                    <a:pt x="234" y="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custDataLst>
      <p:tags r:id="rId1"/>
    </p:custDataLst>
    <p:extLst>
      <p:ext uri="{BB962C8B-B14F-4D97-AF65-F5344CB8AC3E}">
        <p14:creationId xmlns:p14="http://schemas.microsoft.com/office/powerpoint/2010/main" val="202324300"/>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668172" y="152400"/>
            <a:ext cx="8475828" cy="1066800"/>
          </a:xfrm>
        </p:spPr>
        <p:txBody>
          <a:bodyPr>
            <a:normAutofit fontScale="90000"/>
          </a:bodyPr>
          <a:lstStyle/>
          <a:p>
            <a:r>
              <a:rPr lang="en-US" sz="4000" b="1" dirty="0" smtClean="0"/>
              <a:t>PREVENTING/REPORTING MEDICATION ERRORS</a:t>
            </a:r>
            <a:endParaRPr lang="en-US" sz="4000" dirty="0"/>
          </a:p>
        </p:txBody>
      </p:sp>
      <p:sp>
        <p:nvSpPr>
          <p:cNvPr id="4" name="Slide Number Placeholder 3"/>
          <p:cNvSpPr>
            <a:spLocks noGrp="1"/>
          </p:cNvSpPr>
          <p:nvPr>
            <p:ph type="sldNum" sz="quarter" idx="12"/>
            <p:custDataLst>
              <p:tags r:id="rId3"/>
            </p:custDataLst>
          </p:nvPr>
        </p:nvSpPr>
        <p:spPr/>
        <p:txBody>
          <a:bodyPr>
            <a:normAutofit fontScale="85000" lnSpcReduction="20000"/>
          </a:bodyPr>
          <a:lstStyle/>
          <a:p>
            <a:fld id="{1B0E86D6-327F-4F08-B17E-DE33D4E5F0C2}" type="slidenum">
              <a:rPr lang="en-US" smtClean="0"/>
              <a:pPr/>
              <a:t>66</a:t>
            </a:fld>
            <a:endParaRPr lang="en-US" dirty="0"/>
          </a:p>
        </p:txBody>
      </p:sp>
      <p:sp>
        <p:nvSpPr>
          <p:cNvPr id="3" name="Content Placeholder 2"/>
          <p:cNvSpPr>
            <a:spLocks noGrp="1"/>
          </p:cNvSpPr>
          <p:nvPr>
            <p:ph sz="quarter" idx="1"/>
            <p:custDataLst>
              <p:tags r:id="rId4"/>
            </p:custDataLst>
          </p:nvPr>
        </p:nvSpPr>
        <p:spPr/>
        <p:txBody>
          <a:bodyPr>
            <a:normAutofit fontScale="85000" lnSpcReduction="10000"/>
          </a:bodyPr>
          <a:lstStyle/>
          <a:p>
            <a:pPr marL="0" lvl="0" indent="0">
              <a:buNone/>
            </a:pPr>
            <a:r>
              <a:rPr lang="en-US" b="1" dirty="0"/>
              <a:t>Errors occur when a staff </a:t>
            </a:r>
            <a:r>
              <a:rPr lang="en-US" b="1" dirty="0" smtClean="0"/>
              <a:t>person does </a:t>
            </a:r>
            <a:r>
              <a:rPr lang="en-US" b="1" u="sng" dirty="0" smtClean="0">
                <a:solidFill>
                  <a:srgbClr val="FF0000"/>
                </a:solidFill>
              </a:rPr>
              <a:t>not</a:t>
            </a:r>
            <a:r>
              <a:rPr lang="en-US" b="1" dirty="0" smtClean="0"/>
              <a:t> follow: </a:t>
            </a:r>
          </a:p>
          <a:p>
            <a:r>
              <a:rPr lang="en-US" dirty="0" smtClean="0"/>
              <a:t>The doctor’s orders exactly </a:t>
            </a:r>
          </a:p>
          <a:p>
            <a:pPr lvl="0"/>
            <a:r>
              <a:rPr lang="en-US" dirty="0" smtClean="0"/>
              <a:t>Manufacturer’s directions </a:t>
            </a:r>
          </a:p>
          <a:p>
            <a:pPr lvl="0"/>
            <a:r>
              <a:rPr lang="en-US" dirty="0" smtClean="0"/>
              <a:t>The six rights and triple check of medication administration</a:t>
            </a:r>
          </a:p>
          <a:p>
            <a:pPr marL="0" lvl="0" indent="0">
              <a:buNone/>
            </a:pPr>
            <a:endParaRPr lang="en-US" dirty="0" smtClean="0"/>
          </a:p>
          <a:p>
            <a:pPr marL="0" indent="0">
              <a:buNone/>
            </a:pPr>
            <a:r>
              <a:rPr lang="en-US" b="1" dirty="0" smtClean="0"/>
              <a:t>When </a:t>
            </a:r>
            <a:r>
              <a:rPr lang="en-US" b="1" dirty="0"/>
              <a:t>an error occurs: </a:t>
            </a:r>
          </a:p>
          <a:p>
            <a:pPr lvl="0"/>
            <a:r>
              <a:rPr lang="en-US" dirty="0" smtClean="0"/>
              <a:t>Follow </a:t>
            </a:r>
            <a:r>
              <a:rPr lang="en-US" dirty="0"/>
              <a:t>agency policy to notify appropriate professionals </a:t>
            </a:r>
          </a:p>
          <a:p>
            <a:pPr lvl="0"/>
            <a:r>
              <a:rPr lang="en-US" dirty="0"/>
              <a:t>Complete appropriate reporting and documentation processes per SCL regulations. </a:t>
            </a:r>
          </a:p>
          <a:p>
            <a:pPr marL="0" indent="0">
              <a:buNone/>
            </a:pPr>
            <a:endParaRPr lang="en-US" dirty="0"/>
          </a:p>
        </p:txBody>
      </p:sp>
      <p:pic>
        <p:nvPicPr>
          <p:cNvPr id="15362" name="Picture 2" descr="C:\Users\Benita.jackie\AppData\Local\Microsoft\Windows\Temporary Internet Files\Content.IE5\1PJMD8ZG\rules-1r06q8m[1].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483642" y="3733800"/>
            <a:ext cx="1371600" cy="13716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4278337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362"/>
                                        </p:tgtEl>
                                        <p:attrNameLst>
                                          <p:attrName>style.visibility</p:attrName>
                                        </p:attrNameLst>
                                      </p:cBhvr>
                                      <p:to>
                                        <p:strVal val="visible"/>
                                      </p:to>
                                    </p:set>
                                    <p:anim calcmode="lin" valueType="num">
                                      <p:cBhvr additive="base">
                                        <p:cTn id="7" dur="500" fill="hold"/>
                                        <p:tgtEl>
                                          <p:spTgt spid="15362"/>
                                        </p:tgtEl>
                                        <p:attrNameLst>
                                          <p:attrName>ppt_x</p:attrName>
                                        </p:attrNameLst>
                                      </p:cBhvr>
                                      <p:tavLst>
                                        <p:tav tm="0">
                                          <p:val>
                                            <p:strVal val="#ppt_x"/>
                                          </p:val>
                                        </p:tav>
                                        <p:tav tm="100000">
                                          <p:val>
                                            <p:strVal val="#ppt_x"/>
                                          </p:val>
                                        </p:tav>
                                      </p:tavLst>
                                    </p:anim>
                                    <p:anim calcmode="lin" valueType="num">
                                      <p:cBhvr additive="base">
                                        <p:cTn id="8" dur="500" fill="hold"/>
                                        <p:tgtEl>
                                          <p:spTgt spid="1536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612648" y="228600"/>
            <a:ext cx="8153400" cy="1143000"/>
          </a:xfrm>
        </p:spPr>
        <p:txBody>
          <a:bodyPr>
            <a:noAutofit/>
          </a:bodyPr>
          <a:lstStyle/>
          <a:p>
            <a:pPr algn="ctr"/>
            <a:r>
              <a:rPr lang="en-US" sz="3200" b="1" dirty="0" smtClean="0">
                <a:effectLst/>
              </a:rPr>
              <a:t>CHALLENGING FACTORS THAT CONTRIBUTE TO MEDICATION ERRORS</a:t>
            </a:r>
            <a:endParaRPr lang="en-US" sz="2800" dirty="0"/>
          </a:p>
        </p:txBody>
      </p:sp>
      <p:sp>
        <p:nvSpPr>
          <p:cNvPr id="4" name="Slide Number Placeholder 3"/>
          <p:cNvSpPr>
            <a:spLocks noGrp="1"/>
          </p:cNvSpPr>
          <p:nvPr>
            <p:ph type="sldNum" sz="quarter" idx="12"/>
            <p:custDataLst>
              <p:tags r:id="rId3"/>
            </p:custDataLst>
          </p:nvPr>
        </p:nvSpPr>
        <p:spPr/>
        <p:txBody>
          <a:bodyPr>
            <a:normAutofit fontScale="85000" lnSpcReduction="20000"/>
          </a:bodyPr>
          <a:lstStyle/>
          <a:p>
            <a:fld id="{1B0E86D6-327F-4F08-B17E-DE33D4E5F0C2}" type="slidenum">
              <a:rPr lang="en-US" smtClean="0"/>
              <a:pPr/>
              <a:t>67</a:t>
            </a:fld>
            <a:endParaRPr lang="en-US" dirty="0"/>
          </a:p>
        </p:txBody>
      </p:sp>
      <p:sp>
        <p:nvSpPr>
          <p:cNvPr id="3" name="Content Placeholder 2"/>
          <p:cNvSpPr>
            <a:spLocks noGrp="1"/>
          </p:cNvSpPr>
          <p:nvPr>
            <p:ph sz="quarter" idx="1"/>
            <p:custDataLst>
              <p:tags r:id="rId4"/>
            </p:custDataLst>
          </p:nvPr>
        </p:nvSpPr>
        <p:spPr/>
        <p:txBody>
          <a:bodyPr>
            <a:normAutofit/>
          </a:bodyPr>
          <a:lstStyle/>
          <a:p>
            <a:pPr marL="0" lvl="0" indent="0">
              <a:buNone/>
            </a:pPr>
            <a:r>
              <a:rPr lang="en-US" b="1" dirty="0"/>
              <a:t>Environmental </a:t>
            </a:r>
            <a:r>
              <a:rPr lang="en-US" b="1" dirty="0" smtClean="0"/>
              <a:t>Factors</a:t>
            </a:r>
            <a:r>
              <a:rPr lang="en-US" dirty="0" smtClean="0"/>
              <a:t>  </a:t>
            </a:r>
            <a:endParaRPr lang="en-US" dirty="0"/>
          </a:p>
          <a:p>
            <a:r>
              <a:rPr lang="en-US" sz="2400" dirty="0" smtClean="0"/>
              <a:t>Distraction is a significant contributing factor leading to medication errors. </a:t>
            </a:r>
          </a:p>
          <a:p>
            <a:pPr lvl="1"/>
            <a:r>
              <a:rPr lang="en-US" sz="2100" dirty="0" smtClean="0"/>
              <a:t>Shift changes </a:t>
            </a:r>
          </a:p>
          <a:p>
            <a:pPr lvl="1"/>
            <a:r>
              <a:rPr lang="en-US" sz="2100" dirty="0" smtClean="0"/>
              <a:t>Staff turnover </a:t>
            </a:r>
          </a:p>
          <a:p>
            <a:pPr lvl="1"/>
            <a:r>
              <a:rPr lang="en-US" sz="2100" dirty="0" smtClean="0"/>
              <a:t>Transporting residents  </a:t>
            </a:r>
          </a:p>
          <a:p>
            <a:pPr lvl="1"/>
            <a:r>
              <a:rPr lang="en-US" sz="2100" dirty="0" smtClean="0"/>
              <a:t>Constant interruptions </a:t>
            </a:r>
          </a:p>
          <a:p>
            <a:pPr lvl="1"/>
            <a:r>
              <a:rPr lang="en-US" sz="2100" dirty="0" smtClean="0"/>
              <a:t>Expectation to create a calm, comfortable, home like environment despite all the distractions around you.</a:t>
            </a:r>
          </a:p>
          <a:p>
            <a:endParaRPr lang="en-US" dirty="0"/>
          </a:p>
        </p:txBody>
      </p:sp>
      <p:pic>
        <p:nvPicPr>
          <p:cNvPr id="14339" name="Picture 3" descr="C:\Users\Benita.jackie\AppData\Local\Microsoft\Windows\Temporary Internet Files\Content.IE5\09Y6GNT6\yoga_girl_cartoon_jpg_w180h244[1].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239000" y="5257800"/>
            <a:ext cx="1219200" cy="12192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361324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14339"/>
                                        </p:tgtEl>
                                        <p:attrNameLst>
                                          <p:attrName>style.visibility</p:attrName>
                                        </p:attrNameLst>
                                      </p:cBhvr>
                                      <p:to>
                                        <p:strVal val="visible"/>
                                      </p:to>
                                    </p:set>
                                    <p:animEffect transition="in" filter="fade">
                                      <p:cBhvr>
                                        <p:cTn id="7" dur="2000"/>
                                        <p:tgtEl>
                                          <p:spTgt spid="14339"/>
                                        </p:tgtEl>
                                      </p:cBhvr>
                                    </p:animEffect>
                                    <p:anim calcmode="lin" valueType="num">
                                      <p:cBhvr>
                                        <p:cTn id="8" dur="2000" fill="hold"/>
                                        <p:tgtEl>
                                          <p:spTgt spid="14339"/>
                                        </p:tgtEl>
                                        <p:attrNameLst>
                                          <p:attrName>ppt_w</p:attrName>
                                        </p:attrNameLst>
                                      </p:cBhvr>
                                      <p:tavLst>
                                        <p:tav tm="0" fmla="#ppt_w*sin(2.5*pi*$)">
                                          <p:val>
                                            <p:fltVal val="0"/>
                                          </p:val>
                                        </p:tav>
                                        <p:tav tm="100000">
                                          <p:val>
                                            <p:fltVal val="1"/>
                                          </p:val>
                                        </p:tav>
                                      </p:tavLst>
                                    </p:anim>
                                    <p:anim calcmode="lin" valueType="num">
                                      <p:cBhvr>
                                        <p:cTn id="9" dur="2000" fill="hold"/>
                                        <p:tgtEl>
                                          <p:spTgt spid="1433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normAutofit/>
          </a:bodyPr>
          <a:lstStyle/>
          <a:p>
            <a:r>
              <a:rPr lang="en-US" b="1" dirty="0" smtClean="0"/>
              <a:t>Error Prevention</a:t>
            </a:r>
            <a:endParaRPr lang="en-US" i="1" dirty="0"/>
          </a:p>
        </p:txBody>
      </p:sp>
      <p:sp>
        <p:nvSpPr>
          <p:cNvPr id="4" name="Slide Number Placeholder 3"/>
          <p:cNvSpPr>
            <a:spLocks noGrp="1"/>
          </p:cNvSpPr>
          <p:nvPr>
            <p:ph type="sldNum" sz="quarter" idx="12"/>
            <p:custDataLst>
              <p:tags r:id="rId3"/>
            </p:custDataLst>
          </p:nvPr>
        </p:nvSpPr>
        <p:spPr/>
        <p:txBody>
          <a:bodyPr>
            <a:normAutofit fontScale="85000" lnSpcReduction="20000"/>
          </a:bodyPr>
          <a:lstStyle/>
          <a:p>
            <a:fld id="{1B0E86D6-327F-4F08-B17E-DE33D4E5F0C2}" type="slidenum">
              <a:rPr lang="en-US" smtClean="0"/>
              <a:pPr/>
              <a:t>68</a:t>
            </a:fld>
            <a:endParaRPr lang="en-US" dirty="0"/>
          </a:p>
        </p:txBody>
      </p:sp>
      <p:sp>
        <p:nvSpPr>
          <p:cNvPr id="3" name="Content Placeholder 2"/>
          <p:cNvSpPr>
            <a:spLocks noGrp="1"/>
          </p:cNvSpPr>
          <p:nvPr>
            <p:ph sz="quarter" idx="1"/>
            <p:custDataLst>
              <p:tags r:id="rId4"/>
            </p:custDataLst>
          </p:nvPr>
        </p:nvSpPr>
        <p:spPr>
          <a:xfrm>
            <a:off x="457200" y="1600200"/>
            <a:ext cx="8229600" cy="4800600"/>
          </a:xfrm>
        </p:spPr>
        <p:txBody>
          <a:bodyPr>
            <a:normAutofit/>
          </a:bodyPr>
          <a:lstStyle/>
          <a:p>
            <a:pPr lvl="0"/>
            <a:r>
              <a:rPr lang="en-US" dirty="0" smtClean="0"/>
              <a:t>Acknowledge </a:t>
            </a:r>
            <a:r>
              <a:rPr lang="en-US" dirty="0"/>
              <a:t>the fact that you are distracted</a:t>
            </a:r>
            <a:r>
              <a:rPr lang="en-US" dirty="0" smtClean="0"/>
              <a:t>:</a:t>
            </a:r>
          </a:p>
          <a:p>
            <a:pPr lvl="1"/>
            <a:r>
              <a:rPr lang="en-US" dirty="0" smtClean="0"/>
              <a:t>Be </a:t>
            </a:r>
            <a:r>
              <a:rPr lang="en-US" dirty="0"/>
              <a:t>aware that there is increased potential for error. </a:t>
            </a:r>
            <a:endParaRPr lang="en-US" dirty="0" smtClean="0"/>
          </a:p>
          <a:p>
            <a:pPr lvl="1"/>
            <a:r>
              <a:rPr lang="en-US" dirty="0" smtClean="0"/>
              <a:t>Take </a:t>
            </a:r>
            <a:r>
              <a:rPr lang="en-US" dirty="0"/>
              <a:t>a deep breath, slow down and focus on one individual’s medications at a time.  </a:t>
            </a:r>
            <a:endParaRPr lang="en-US" dirty="0" smtClean="0"/>
          </a:p>
          <a:p>
            <a:pPr lvl="1"/>
            <a:r>
              <a:rPr lang="en-US" dirty="0" smtClean="0"/>
              <a:t>Complete </a:t>
            </a:r>
            <a:r>
              <a:rPr lang="en-US" dirty="0"/>
              <a:t>one </a:t>
            </a:r>
            <a:r>
              <a:rPr lang="en-US" dirty="0" smtClean="0"/>
              <a:t>individual’s </a:t>
            </a:r>
            <a:r>
              <a:rPr lang="en-US" dirty="0"/>
              <a:t>medication administration at a time.  </a:t>
            </a:r>
            <a:endParaRPr lang="en-US" dirty="0" smtClean="0"/>
          </a:p>
          <a:p>
            <a:pPr lvl="2"/>
            <a:r>
              <a:rPr lang="en-US" dirty="0" smtClean="0"/>
              <a:t>Never </a:t>
            </a:r>
            <a:r>
              <a:rPr lang="en-US" dirty="0"/>
              <a:t>set up medications prior to administration</a:t>
            </a:r>
            <a:r>
              <a:rPr lang="en-US" dirty="0" smtClean="0"/>
              <a:t>.</a:t>
            </a:r>
          </a:p>
          <a:p>
            <a:pPr marL="1097280" lvl="3" indent="0">
              <a:buNone/>
            </a:pPr>
            <a:r>
              <a:rPr lang="en-US" b="1" dirty="0" smtClean="0"/>
              <a:t> </a:t>
            </a:r>
            <a:r>
              <a:rPr lang="en-US" b="1" u="sng" dirty="0"/>
              <a:t>THIS IS INVITING ERRORS</a:t>
            </a:r>
            <a:r>
              <a:rPr lang="en-US" b="1" dirty="0"/>
              <a:t>.</a:t>
            </a:r>
          </a:p>
          <a:p>
            <a:pPr lvl="1"/>
            <a:endParaRPr lang="en-US" dirty="0"/>
          </a:p>
          <a:p>
            <a:endParaRPr lang="en-US" dirty="0"/>
          </a:p>
        </p:txBody>
      </p:sp>
      <p:pic>
        <p:nvPicPr>
          <p:cNvPr id="12292" name="Picture 4" descr="C:\Users\Benita.jackie\AppData\Local\Microsoft\Windows\Temporary Internet Files\Content.IE5\HV4P2TBS\14508503-vector-cartoon-of-overworked-executive[1].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645384" y="5562600"/>
            <a:ext cx="2270016" cy="11430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628483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2292"/>
                                        </p:tgtEl>
                                        <p:attrNameLst>
                                          <p:attrName>style.visibility</p:attrName>
                                        </p:attrNameLst>
                                      </p:cBhvr>
                                      <p:to>
                                        <p:strVal val="visible"/>
                                      </p:to>
                                    </p:set>
                                    <p:anim calcmode="lin" valueType="num">
                                      <p:cBhvr>
                                        <p:cTn id="7" dur="500" fill="hold"/>
                                        <p:tgtEl>
                                          <p:spTgt spid="12292"/>
                                        </p:tgtEl>
                                        <p:attrNameLst>
                                          <p:attrName>ppt_w</p:attrName>
                                        </p:attrNameLst>
                                      </p:cBhvr>
                                      <p:tavLst>
                                        <p:tav tm="0">
                                          <p:val>
                                            <p:fltVal val="0"/>
                                          </p:val>
                                        </p:tav>
                                        <p:tav tm="100000">
                                          <p:val>
                                            <p:strVal val="#ppt_w"/>
                                          </p:val>
                                        </p:tav>
                                      </p:tavLst>
                                    </p:anim>
                                    <p:anim calcmode="lin" valueType="num">
                                      <p:cBhvr>
                                        <p:cTn id="8" dur="500" fill="hold"/>
                                        <p:tgtEl>
                                          <p:spTgt spid="12292"/>
                                        </p:tgtEl>
                                        <p:attrNameLst>
                                          <p:attrName>ppt_h</p:attrName>
                                        </p:attrNameLst>
                                      </p:cBhvr>
                                      <p:tavLst>
                                        <p:tav tm="0">
                                          <p:val>
                                            <p:fltVal val="0"/>
                                          </p:val>
                                        </p:tav>
                                        <p:tav tm="100000">
                                          <p:val>
                                            <p:strVal val="#ppt_h"/>
                                          </p:val>
                                        </p:tav>
                                      </p:tavLst>
                                    </p:anim>
                                    <p:animEffect transition="in" filter="fade">
                                      <p:cBhvr>
                                        <p:cTn id="9" dur="500"/>
                                        <p:tgtEl>
                                          <p:spTgt spid="122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normAutofit/>
          </a:bodyPr>
          <a:lstStyle/>
          <a:p>
            <a:r>
              <a:rPr lang="en-US" sz="4000" b="1" dirty="0" smtClean="0"/>
              <a:t>Error Prevention</a:t>
            </a:r>
            <a:endParaRPr lang="en-US" sz="4000" dirty="0"/>
          </a:p>
        </p:txBody>
      </p:sp>
      <p:sp>
        <p:nvSpPr>
          <p:cNvPr id="3" name="Slide Number Placeholder 2"/>
          <p:cNvSpPr>
            <a:spLocks noGrp="1"/>
          </p:cNvSpPr>
          <p:nvPr>
            <p:ph type="sldNum" sz="quarter" idx="12"/>
            <p:custDataLst>
              <p:tags r:id="rId3"/>
            </p:custDataLst>
          </p:nvPr>
        </p:nvSpPr>
        <p:spPr/>
        <p:txBody>
          <a:bodyPr>
            <a:normAutofit fontScale="85000" lnSpcReduction="20000"/>
          </a:bodyPr>
          <a:lstStyle/>
          <a:p>
            <a:fld id="{1B0E86D6-327F-4F08-B17E-DE33D4E5F0C2}" type="slidenum">
              <a:rPr lang="en-US" smtClean="0"/>
              <a:pPr/>
              <a:t>69</a:t>
            </a:fld>
            <a:endParaRPr lang="en-US" dirty="0"/>
          </a:p>
        </p:txBody>
      </p:sp>
      <p:sp>
        <p:nvSpPr>
          <p:cNvPr id="4" name="Content Placeholder 3"/>
          <p:cNvSpPr>
            <a:spLocks noGrp="1"/>
          </p:cNvSpPr>
          <p:nvPr>
            <p:ph sz="quarter" idx="1"/>
            <p:custDataLst>
              <p:tags r:id="rId4"/>
            </p:custDataLst>
          </p:nvPr>
        </p:nvSpPr>
        <p:spPr>
          <a:xfrm>
            <a:off x="612648" y="1600200"/>
            <a:ext cx="8153400" cy="4953000"/>
          </a:xfrm>
        </p:spPr>
        <p:txBody>
          <a:bodyPr/>
          <a:lstStyle/>
          <a:p>
            <a:pPr lvl="0">
              <a:buClr>
                <a:srgbClr val="CCB400"/>
              </a:buClr>
            </a:pPr>
            <a:r>
              <a:rPr lang="en-US" sz="2400" dirty="0">
                <a:solidFill>
                  <a:prstClr val="black"/>
                </a:solidFill>
              </a:rPr>
              <a:t>Never make careless assumptions when you are </a:t>
            </a:r>
            <a:r>
              <a:rPr lang="en-US" sz="2400" dirty="0" smtClean="0">
                <a:solidFill>
                  <a:prstClr val="black"/>
                </a:solidFill>
              </a:rPr>
              <a:t>distracted </a:t>
            </a:r>
          </a:p>
          <a:p>
            <a:pPr lvl="1">
              <a:buClr>
                <a:srgbClr val="CCB400"/>
              </a:buClr>
            </a:pPr>
            <a:r>
              <a:rPr lang="en-US" sz="1800" dirty="0" smtClean="0">
                <a:solidFill>
                  <a:prstClr val="black"/>
                </a:solidFill>
              </a:rPr>
              <a:t>Follow </a:t>
            </a:r>
            <a:r>
              <a:rPr lang="en-US" sz="1800" dirty="0">
                <a:solidFill>
                  <a:prstClr val="black"/>
                </a:solidFill>
              </a:rPr>
              <a:t>a set of standardized steps when administering medications.   </a:t>
            </a:r>
            <a:endParaRPr lang="en-US" sz="1800" dirty="0" smtClean="0">
              <a:solidFill>
                <a:prstClr val="black"/>
              </a:solidFill>
            </a:endParaRPr>
          </a:p>
          <a:p>
            <a:pPr lvl="1">
              <a:buClr>
                <a:srgbClr val="CCB400"/>
              </a:buClr>
            </a:pPr>
            <a:r>
              <a:rPr lang="en-US" sz="1800" dirty="0" smtClean="0">
                <a:solidFill>
                  <a:prstClr val="black"/>
                </a:solidFill>
              </a:rPr>
              <a:t>Always</a:t>
            </a:r>
            <a:r>
              <a:rPr lang="en-US" sz="1800" dirty="0">
                <a:solidFill>
                  <a:prstClr val="black"/>
                </a:solidFill>
              </a:rPr>
              <a:t>, without exception, follow the six rights and triple check.  </a:t>
            </a:r>
            <a:endParaRPr lang="en-US" sz="1800" dirty="0" smtClean="0">
              <a:solidFill>
                <a:prstClr val="black"/>
              </a:solidFill>
            </a:endParaRPr>
          </a:p>
          <a:p>
            <a:pPr lvl="1">
              <a:buClr>
                <a:srgbClr val="CCB400"/>
              </a:buClr>
            </a:pPr>
            <a:r>
              <a:rPr lang="en-US" sz="1800" dirty="0" smtClean="0">
                <a:solidFill>
                  <a:prstClr val="black"/>
                </a:solidFill>
              </a:rPr>
              <a:t>If </a:t>
            </a:r>
            <a:r>
              <a:rPr lang="en-US" sz="1800" dirty="0">
                <a:solidFill>
                  <a:prstClr val="black"/>
                </a:solidFill>
              </a:rPr>
              <a:t>you are interrupted during medication administration, do not try to save time by assuming you can pick up where you left off without error.  </a:t>
            </a:r>
            <a:endParaRPr lang="en-US" sz="1800" dirty="0" smtClean="0">
              <a:solidFill>
                <a:prstClr val="black"/>
              </a:solidFill>
            </a:endParaRPr>
          </a:p>
          <a:p>
            <a:pPr lvl="1">
              <a:buClr>
                <a:srgbClr val="CCB400"/>
              </a:buClr>
            </a:pPr>
            <a:r>
              <a:rPr lang="en-US" sz="1800" dirty="0" smtClean="0">
                <a:solidFill>
                  <a:prstClr val="black"/>
                </a:solidFill>
              </a:rPr>
              <a:t>Do </a:t>
            </a:r>
            <a:r>
              <a:rPr lang="en-US" sz="1800" dirty="0">
                <a:solidFill>
                  <a:prstClr val="black"/>
                </a:solidFill>
              </a:rPr>
              <a:t>not </a:t>
            </a:r>
            <a:r>
              <a:rPr lang="en-US" sz="1800" dirty="0" smtClean="0">
                <a:solidFill>
                  <a:prstClr val="black"/>
                </a:solidFill>
              </a:rPr>
              <a:t>assume:</a:t>
            </a:r>
          </a:p>
          <a:p>
            <a:pPr lvl="2">
              <a:buClr>
                <a:srgbClr val="CCB400"/>
              </a:buClr>
            </a:pPr>
            <a:r>
              <a:rPr lang="en-US" sz="1800" dirty="0" smtClean="0">
                <a:solidFill>
                  <a:prstClr val="black"/>
                </a:solidFill>
              </a:rPr>
              <a:t>That an order has not changed since the last time you looked at the MAR; </a:t>
            </a:r>
          </a:p>
          <a:p>
            <a:pPr lvl="2">
              <a:buClr>
                <a:srgbClr val="CCB400"/>
              </a:buClr>
            </a:pPr>
            <a:r>
              <a:rPr lang="en-US" sz="1800" dirty="0" smtClean="0">
                <a:solidFill>
                  <a:prstClr val="black"/>
                </a:solidFill>
              </a:rPr>
              <a:t>That pharmacies always deliver the correct medications for each individual; or</a:t>
            </a:r>
          </a:p>
          <a:p>
            <a:pPr lvl="2">
              <a:buClr>
                <a:srgbClr val="CCB400"/>
              </a:buClr>
            </a:pPr>
            <a:r>
              <a:rPr lang="en-US" sz="1800" dirty="0" smtClean="0">
                <a:solidFill>
                  <a:prstClr val="black"/>
                </a:solidFill>
              </a:rPr>
              <a:t>That a licensed practitioner has not prescribed a medication for which a person is allergic.</a:t>
            </a:r>
          </a:p>
          <a:p>
            <a:endParaRPr lang="en-US" dirty="0"/>
          </a:p>
        </p:txBody>
      </p:sp>
      <p:pic>
        <p:nvPicPr>
          <p:cNvPr id="13315" name="Picture 3" descr="C:\Users\Benita.jackie\AppData\Local\Microsoft\Windows\Temporary Internet Files\Content.IE5\QA4639G0\119565481[1].jpg"/>
          <p:cNvPicPr>
            <a:picLocks noChangeAspect="1" noChangeArrowheads="1"/>
          </p:cNvPicPr>
          <p:nvPr>
            <p:custDataLst>
              <p:tags r:id="rId5"/>
            </p:custDataLst>
          </p:nvPr>
        </p:nvPicPr>
        <p:blipFill>
          <a:blip r:embed="rId8">
            <a:extLst>
              <a:ext uri="{28A0092B-C50C-407E-A947-70E740481C1C}">
                <a14:useLocalDpi xmlns:a14="http://schemas.microsoft.com/office/drawing/2010/main" val="0"/>
              </a:ext>
            </a:extLst>
          </a:blip>
          <a:srcRect/>
          <a:stretch>
            <a:fillRect/>
          </a:stretch>
        </p:blipFill>
        <p:spPr bwMode="auto">
          <a:xfrm>
            <a:off x="5444359" y="5638800"/>
            <a:ext cx="3200400" cy="10668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403532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3315"/>
                                        </p:tgtEl>
                                        <p:attrNameLst>
                                          <p:attrName>style.visibility</p:attrName>
                                        </p:attrNameLst>
                                      </p:cBhvr>
                                      <p:to>
                                        <p:strVal val="visible"/>
                                      </p:to>
                                    </p:set>
                                    <p:animEffect transition="in" filter="wipe(down)">
                                      <p:cBhvr>
                                        <p:cTn id="7" dur="580">
                                          <p:stCondLst>
                                            <p:cond delay="0"/>
                                          </p:stCondLst>
                                        </p:cTn>
                                        <p:tgtEl>
                                          <p:spTgt spid="13315"/>
                                        </p:tgtEl>
                                      </p:cBhvr>
                                    </p:animEffect>
                                    <p:anim calcmode="lin" valueType="num">
                                      <p:cBhvr>
                                        <p:cTn id="8" dur="1822" tmFilter="0,0; 0.14,0.36; 0.43,0.73; 0.71,0.91; 1.0,1.0">
                                          <p:stCondLst>
                                            <p:cond delay="0"/>
                                          </p:stCondLst>
                                        </p:cTn>
                                        <p:tgtEl>
                                          <p:spTgt spid="1331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331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331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331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3315"/>
                                        </p:tgtEl>
                                        <p:attrNameLst>
                                          <p:attrName>ppt_y</p:attrName>
                                        </p:attrNameLst>
                                      </p:cBhvr>
                                      <p:tavLst>
                                        <p:tav tm="0" fmla="#ppt_y-sin(pi*$)/81">
                                          <p:val>
                                            <p:fltVal val="0"/>
                                          </p:val>
                                        </p:tav>
                                        <p:tav tm="100000">
                                          <p:val>
                                            <p:fltVal val="1"/>
                                          </p:val>
                                        </p:tav>
                                      </p:tavLst>
                                    </p:anim>
                                    <p:animScale>
                                      <p:cBhvr>
                                        <p:cTn id="13" dur="26">
                                          <p:stCondLst>
                                            <p:cond delay="650"/>
                                          </p:stCondLst>
                                        </p:cTn>
                                        <p:tgtEl>
                                          <p:spTgt spid="13315"/>
                                        </p:tgtEl>
                                      </p:cBhvr>
                                      <p:to x="100000" y="60000"/>
                                    </p:animScale>
                                    <p:animScale>
                                      <p:cBhvr>
                                        <p:cTn id="14" dur="166" decel="50000">
                                          <p:stCondLst>
                                            <p:cond delay="676"/>
                                          </p:stCondLst>
                                        </p:cTn>
                                        <p:tgtEl>
                                          <p:spTgt spid="13315"/>
                                        </p:tgtEl>
                                      </p:cBhvr>
                                      <p:to x="100000" y="100000"/>
                                    </p:animScale>
                                    <p:animScale>
                                      <p:cBhvr>
                                        <p:cTn id="15" dur="26">
                                          <p:stCondLst>
                                            <p:cond delay="1312"/>
                                          </p:stCondLst>
                                        </p:cTn>
                                        <p:tgtEl>
                                          <p:spTgt spid="13315"/>
                                        </p:tgtEl>
                                      </p:cBhvr>
                                      <p:to x="100000" y="80000"/>
                                    </p:animScale>
                                    <p:animScale>
                                      <p:cBhvr>
                                        <p:cTn id="16" dur="166" decel="50000">
                                          <p:stCondLst>
                                            <p:cond delay="1338"/>
                                          </p:stCondLst>
                                        </p:cTn>
                                        <p:tgtEl>
                                          <p:spTgt spid="13315"/>
                                        </p:tgtEl>
                                      </p:cBhvr>
                                      <p:to x="100000" y="100000"/>
                                    </p:animScale>
                                    <p:animScale>
                                      <p:cBhvr>
                                        <p:cTn id="17" dur="26">
                                          <p:stCondLst>
                                            <p:cond delay="1642"/>
                                          </p:stCondLst>
                                        </p:cTn>
                                        <p:tgtEl>
                                          <p:spTgt spid="13315"/>
                                        </p:tgtEl>
                                      </p:cBhvr>
                                      <p:to x="100000" y="90000"/>
                                    </p:animScale>
                                    <p:animScale>
                                      <p:cBhvr>
                                        <p:cTn id="18" dur="166" decel="50000">
                                          <p:stCondLst>
                                            <p:cond delay="1668"/>
                                          </p:stCondLst>
                                        </p:cTn>
                                        <p:tgtEl>
                                          <p:spTgt spid="13315"/>
                                        </p:tgtEl>
                                      </p:cBhvr>
                                      <p:to x="100000" y="100000"/>
                                    </p:animScale>
                                    <p:animScale>
                                      <p:cBhvr>
                                        <p:cTn id="19" dur="26">
                                          <p:stCondLst>
                                            <p:cond delay="1808"/>
                                          </p:stCondLst>
                                        </p:cTn>
                                        <p:tgtEl>
                                          <p:spTgt spid="13315"/>
                                        </p:tgtEl>
                                      </p:cBhvr>
                                      <p:to x="100000" y="95000"/>
                                    </p:animScale>
                                    <p:animScale>
                                      <p:cBhvr>
                                        <p:cTn id="20" dur="166" decel="50000">
                                          <p:stCondLst>
                                            <p:cond delay="1834"/>
                                          </p:stCondLst>
                                        </p:cTn>
                                        <p:tgtEl>
                                          <p:spTgt spid="1331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normAutofit/>
          </a:bodyPr>
          <a:lstStyle/>
          <a:p>
            <a:r>
              <a:rPr lang="en-US" sz="4000" b="1" dirty="0" smtClean="0"/>
              <a:t>Error Prevention</a:t>
            </a:r>
            <a:endParaRPr lang="en-US" sz="4000" dirty="0"/>
          </a:p>
        </p:txBody>
      </p:sp>
      <p:sp>
        <p:nvSpPr>
          <p:cNvPr id="4" name="Slide Number Placeholder 3"/>
          <p:cNvSpPr>
            <a:spLocks noGrp="1"/>
          </p:cNvSpPr>
          <p:nvPr>
            <p:ph type="sldNum" sz="quarter" idx="12"/>
            <p:custDataLst>
              <p:tags r:id="rId3"/>
            </p:custDataLst>
          </p:nvPr>
        </p:nvSpPr>
        <p:spPr/>
        <p:txBody>
          <a:bodyPr>
            <a:normAutofit fontScale="85000" lnSpcReduction="20000"/>
          </a:bodyPr>
          <a:lstStyle/>
          <a:p>
            <a:fld id="{1B0E86D6-327F-4F08-B17E-DE33D4E5F0C2}" type="slidenum">
              <a:rPr lang="en-US" smtClean="0"/>
              <a:pPr/>
              <a:t>70</a:t>
            </a:fld>
            <a:endParaRPr lang="en-US" dirty="0"/>
          </a:p>
        </p:txBody>
      </p:sp>
      <p:sp>
        <p:nvSpPr>
          <p:cNvPr id="3" name="Content Placeholder 2"/>
          <p:cNvSpPr>
            <a:spLocks noGrp="1"/>
          </p:cNvSpPr>
          <p:nvPr>
            <p:ph sz="quarter" idx="1"/>
            <p:custDataLst>
              <p:tags r:id="rId4"/>
            </p:custDataLst>
          </p:nvPr>
        </p:nvSpPr>
        <p:spPr>
          <a:xfrm>
            <a:off x="612648" y="1600199"/>
            <a:ext cx="8153400" cy="4648201"/>
          </a:xfrm>
        </p:spPr>
        <p:txBody>
          <a:bodyPr>
            <a:normAutofit fontScale="85000" lnSpcReduction="20000"/>
          </a:bodyPr>
          <a:lstStyle/>
          <a:p>
            <a:pPr lvl="0"/>
            <a:r>
              <a:rPr lang="en-US" dirty="0"/>
              <a:t>Communicate with other staff: </a:t>
            </a:r>
            <a:endParaRPr lang="en-US" dirty="0" smtClean="0"/>
          </a:p>
          <a:p>
            <a:pPr lvl="1"/>
            <a:r>
              <a:rPr lang="en-US" dirty="0" smtClean="0"/>
              <a:t>If </a:t>
            </a:r>
            <a:r>
              <a:rPr lang="en-US" dirty="0"/>
              <a:t>you did not administer a medication properly, follow your agency’s procedures for reporting it, and complete the required  medication error documentation. </a:t>
            </a:r>
            <a:endParaRPr lang="en-US" dirty="0" smtClean="0"/>
          </a:p>
          <a:p>
            <a:pPr lvl="1"/>
            <a:r>
              <a:rPr lang="en-US" dirty="0" smtClean="0"/>
              <a:t>If </a:t>
            </a:r>
            <a:r>
              <a:rPr lang="en-US" dirty="0"/>
              <a:t>you notice something about a medication, a medication order, or the MAR that does not seem right to you, bring it to the attention of other staff.  </a:t>
            </a:r>
            <a:endParaRPr lang="en-US" dirty="0" smtClean="0"/>
          </a:p>
          <a:p>
            <a:pPr lvl="1"/>
            <a:r>
              <a:rPr lang="en-US" dirty="0" smtClean="0"/>
              <a:t>Advocate </a:t>
            </a:r>
            <a:r>
              <a:rPr lang="en-US" dirty="0"/>
              <a:t>for people to receive their medications when under the care of others by ensuring meds are given when away from their </a:t>
            </a:r>
            <a:r>
              <a:rPr lang="en-US" dirty="0" smtClean="0"/>
              <a:t>house (e.g., attending day training or during </a:t>
            </a:r>
            <a:r>
              <a:rPr lang="en-US" dirty="0"/>
              <a:t>home </a:t>
            </a:r>
            <a:r>
              <a:rPr lang="en-US" dirty="0" smtClean="0"/>
              <a:t>visits). </a:t>
            </a:r>
          </a:p>
          <a:p>
            <a:pPr lvl="1"/>
            <a:r>
              <a:rPr lang="en-US" dirty="0" smtClean="0"/>
              <a:t>Maintaining </a:t>
            </a:r>
            <a:r>
              <a:rPr lang="en-US" dirty="0"/>
              <a:t>open, proactive communication among all staff in all settings may prevent errors</a:t>
            </a:r>
            <a:r>
              <a:rPr lang="en-US" dirty="0" smtClean="0"/>
              <a:t>.</a:t>
            </a:r>
            <a:endParaRPr lang="en-US" dirty="0"/>
          </a:p>
          <a:p>
            <a:pPr lvl="0"/>
            <a:r>
              <a:rPr lang="en-US" b="1" i="1" dirty="0"/>
              <a:t>Ask for help when help is </a:t>
            </a:r>
            <a:r>
              <a:rPr lang="en-US" b="1" i="1" dirty="0" smtClean="0"/>
              <a:t>needed</a:t>
            </a:r>
            <a:endParaRPr lang="en-US" b="1" i="1" dirty="0"/>
          </a:p>
          <a:p>
            <a:endParaRPr lang="en-US" dirty="0"/>
          </a:p>
        </p:txBody>
      </p:sp>
      <p:pic>
        <p:nvPicPr>
          <p:cNvPr id="11270" name="Picture 6" descr="C:\Users\Benita.jackie\AppData\Local\Microsoft\Windows\Temporary Internet Files\Content.IE5\6DEGGOON\parents-meeting[1].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96000" y="5334000"/>
            <a:ext cx="2667002" cy="1319213"/>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553121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2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normAutofit fontScale="90000"/>
          </a:bodyPr>
          <a:lstStyle/>
          <a:p>
            <a:pPr lvl="0"/>
            <a:r>
              <a:rPr lang="en-US" sz="4400" b="1" dirty="0" smtClean="0">
                <a:effectLst/>
              </a:rPr>
              <a:t/>
            </a:r>
            <a:br>
              <a:rPr lang="en-US" sz="4400" b="1" dirty="0" smtClean="0">
                <a:effectLst/>
              </a:rPr>
            </a:br>
            <a:r>
              <a:rPr lang="en-US" sz="4400" b="1" dirty="0" smtClean="0">
                <a:effectLst/>
              </a:rPr>
              <a:t>Legal Factors</a:t>
            </a:r>
            <a:r>
              <a:rPr lang="en-US" sz="4400" dirty="0" smtClean="0">
                <a:effectLst/>
              </a:rPr>
              <a:t>  </a:t>
            </a:r>
            <a:r>
              <a:rPr lang="en-US" dirty="0">
                <a:effectLst/>
              </a:rPr>
              <a:t/>
            </a:r>
            <a:br>
              <a:rPr lang="en-US" dirty="0">
                <a:effectLst/>
              </a:rPr>
            </a:br>
            <a:endParaRPr lang="en-US" dirty="0"/>
          </a:p>
        </p:txBody>
      </p:sp>
      <p:sp>
        <p:nvSpPr>
          <p:cNvPr id="4" name="Slide Number Placeholder 3"/>
          <p:cNvSpPr>
            <a:spLocks noGrp="1"/>
          </p:cNvSpPr>
          <p:nvPr>
            <p:ph type="sldNum" sz="quarter" idx="12"/>
            <p:custDataLst>
              <p:tags r:id="rId3"/>
            </p:custDataLst>
          </p:nvPr>
        </p:nvSpPr>
        <p:spPr/>
        <p:txBody>
          <a:bodyPr>
            <a:normAutofit fontScale="85000" lnSpcReduction="20000"/>
          </a:bodyPr>
          <a:lstStyle/>
          <a:p>
            <a:fld id="{1B0E86D6-327F-4F08-B17E-DE33D4E5F0C2}" type="slidenum">
              <a:rPr lang="en-US" smtClean="0"/>
              <a:pPr/>
              <a:t>71</a:t>
            </a:fld>
            <a:endParaRPr lang="en-US" dirty="0"/>
          </a:p>
        </p:txBody>
      </p:sp>
      <p:sp>
        <p:nvSpPr>
          <p:cNvPr id="3" name="Content Placeholder 2"/>
          <p:cNvSpPr>
            <a:spLocks noGrp="1"/>
          </p:cNvSpPr>
          <p:nvPr>
            <p:ph sz="quarter" idx="1"/>
            <p:custDataLst>
              <p:tags r:id="rId4"/>
            </p:custDataLst>
          </p:nvPr>
        </p:nvSpPr>
        <p:spPr/>
        <p:txBody>
          <a:bodyPr/>
          <a:lstStyle/>
          <a:p>
            <a:r>
              <a:rPr lang="en-US" dirty="0"/>
              <a:t>The SCL medication administration program is outlined in 907 KAR 12:010, an administrative regulation that provides all the legal standards for medication administration for the agency that employs you.  </a:t>
            </a:r>
            <a:endParaRPr lang="en-US" dirty="0" smtClean="0"/>
          </a:p>
          <a:p>
            <a:r>
              <a:rPr lang="en-US" dirty="0" smtClean="0"/>
              <a:t>Agencies </a:t>
            </a:r>
            <a:r>
              <a:rPr lang="en-US" dirty="0"/>
              <a:t>and their employees are held to those standards when administering medications, storing/transporting medications and reporting any medication errors. </a:t>
            </a:r>
          </a:p>
          <a:p>
            <a:endParaRPr lang="en-US" dirty="0"/>
          </a:p>
        </p:txBody>
      </p:sp>
      <p:pic>
        <p:nvPicPr>
          <p:cNvPr id="10242" name="Picture 2" descr="C:\Users\Benita.jackie\AppData\Local\Microsoft\Windows\Temporary Internet Files\Content.IE5\MQWJ4WJD\measurement[1].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00600" y="5791200"/>
            <a:ext cx="3581400" cy="9144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537834851"/>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normAutofit/>
          </a:bodyPr>
          <a:lstStyle/>
          <a:p>
            <a:r>
              <a:rPr lang="en-US" b="1" dirty="0" smtClean="0"/>
              <a:t>Error Prevention</a:t>
            </a:r>
            <a:endParaRPr lang="en-US" dirty="0"/>
          </a:p>
        </p:txBody>
      </p:sp>
      <p:sp>
        <p:nvSpPr>
          <p:cNvPr id="4" name="Slide Number Placeholder 3"/>
          <p:cNvSpPr>
            <a:spLocks noGrp="1"/>
          </p:cNvSpPr>
          <p:nvPr>
            <p:ph type="sldNum" sz="quarter" idx="12"/>
            <p:custDataLst>
              <p:tags r:id="rId3"/>
            </p:custDataLst>
          </p:nvPr>
        </p:nvSpPr>
        <p:spPr/>
        <p:txBody>
          <a:bodyPr>
            <a:normAutofit fontScale="85000" lnSpcReduction="20000"/>
          </a:bodyPr>
          <a:lstStyle/>
          <a:p>
            <a:fld id="{1B0E86D6-327F-4F08-B17E-DE33D4E5F0C2}" type="slidenum">
              <a:rPr lang="en-US" smtClean="0"/>
              <a:pPr/>
              <a:t>72</a:t>
            </a:fld>
            <a:endParaRPr lang="en-US" dirty="0"/>
          </a:p>
        </p:txBody>
      </p:sp>
      <p:sp>
        <p:nvSpPr>
          <p:cNvPr id="3" name="Content Placeholder 2"/>
          <p:cNvSpPr>
            <a:spLocks noGrp="1"/>
          </p:cNvSpPr>
          <p:nvPr>
            <p:ph sz="quarter" idx="1"/>
            <p:custDataLst>
              <p:tags r:id="rId4"/>
            </p:custDataLst>
          </p:nvPr>
        </p:nvSpPr>
        <p:spPr/>
        <p:txBody>
          <a:bodyPr>
            <a:normAutofit/>
          </a:bodyPr>
          <a:lstStyle/>
          <a:p>
            <a:pPr lvl="0"/>
            <a:r>
              <a:rPr lang="en-US" dirty="0"/>
              <a:t>Learn your agency’s policies and procedures and never hesitate to ask questions if you are unsure about a particular procedure. </a:t>
            </a:r>
            <a:endParaRPr lang="en-US" dirty="0" smtClean="0"/>
          </a:p>
          <a:p>
            <a:pPr lvl="0"/>
            <a:endParaRPr lang="en-US" dirty="0"/>
          </a:p>
          <a:p>
            <a:pPr lvl="0"/>
            <a:endParaRPr lang="en-US" dirty="0" smtClean="0"/>
          </a:p>
          <a:p>
            <a:r>
              <a:rPr lang="en-US" sz="2800" dirty="0"/>
              <a:t>Do not accept a task that you do not have the skills or knowledge to perform safely</a:t>
            </a:r>
            <a:r>
              <a:rPr lang="en-US" dirty="0"/>
              <a:t>.</a:t>
            </a:r>
          </a:p>
          <a:p>
            <a:pPr lvl="0"/>
            <a:endParaRPr lang="en-US" dirty="0"/>
          </a:p>
          <a:p>
            <a:endParaRPr lang="en-US" dirty="0"/>
          </a:p>
        </p:txBody>
      </p:sp>
      <p:pic>
        <p:nvPicPr>
          <p:cNvPr id="9218" name="Picture 2" descr="C:\Users\Benita.jackie\AppData\Local\Microsoft\Windows\Temporary Internet Files\Content.IE5\09Y6GNT6\questions-2[1].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86599" y="2667001"/>
            <a:ext cx="1447802" cy="12192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Benita.jackie\AppData\Local\Microsoft\Windows\Temporary Internet Files\Content.IE5\MQWJ4WJD\complexity[1].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19200" y="5181600"/>
            <a:ext cx="2057400" cy="14478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501173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circle(in)">
                                      <p:cBhvr>
                                        <p:cTn id="7" dur="2000"/>
                                        <p:tgtEl>
                                          <p:spTgt spid="9218"/>
                                        </p:tgtEl>
                                      </p:cBhvr>
                                    </p:animEffect>
                                  </p:childTnLst>
                                </p:cTn>
                              </p:par>
                            </p:childTnLst>
                          </p:cTn>
                        </p:par>
                      </p:childTnLst>
                    </p:cTn>
                  </p:par>
                  <p:par>
                    <p:cTn id="8" fill="hold">
                      <p:stCondLst>
                        <p:cond delay="indefinite"/>
                      </p:stCondLst>
                      <p:childTnLst>
                        <p:par>
                          <p:cTn id="9" fill="hold">
                            <p:stCondLst>
                              <p:cond delay="0"/>
                            </p:stCondLst>
                            <p:childTnLst>
                              <p:par>
                                <p:cTn id="10" presetID="6" presetClass="emph" presetSubtype="0" fill="hold" nodeType="clickEffect">
                                  <p:stCondLst>
                                    <p:cond delay="0"/>
                                  </p:stCondLst>
                                  <p:childTnLst>
                                    <p:animScale>
                                      <p:cBhvr>
                                        <p:cTn id="11" dur="2000" fill="hold"/>
                                        <p:tgtEl>
                                          <p:spTgt spid="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normAutofit/>
          </a:bodyPr>
          <a:lstStyle/>
          <a:p>
            <a:r>
              <a:rPr lang="en-US" sz="4000" b="1" dirty="0" smtClean="0">
                <a:solidFill>
                  <a:srgbClr val="646B86"/>
                </a:solidFill>
              </a:rPr>
              <a:t>Error Prevention</a:t>
            </a:r>
            <a:endParaRPr lang="en-US" b="1" dirty="0"/>
          </a:p>
        </p:txBody>
      </p:sp>
      <p:sp>
        <p:nvSpPr>
          <p:cNvPr id="3" name="Slide Number Placeholder 2"/>
          <p:cNvSpPr>
            <a:spLocks noGrp="1"/>
          </p:cNvSpPr>
          <p:nvPr>
            <p:ph type="sldNum" sz="quarter" idx="12"/>
            <p:custDataLst>
              <p:tags r:id="rId3"/>
            </p:custDataLst>
          </p:nvPr>
        </p:nvSpPr>
        <p:spPr/>
        <p:txBody>
          <a:bodyPr>
            <a:normAutofit fontScale="85000" lnSpcReduction="20000"/>
          </a:bodyPr>
          <a:lstStyle/>
          <a:p>
            <a:fld id="{1B0E86D6-327F-4F08-B17E-DE33D4E5F0C2}" type="slidenum">
              <a:rPr lang="en-US" smtClean="0"/>
              <a:pPr/>
              <a:t>73</a:t>
            </a:fld>
            <a:endParaRPr lang="en-US" dirty="0"/>
          </a:p>
        </p:txBody>
      </p:sp>
      <p:sp>
        <p:nvSpPr>
          <p:cNvPr id="4" name="Content Placeholder 3"/>
          <p:cNvSpPr>
            <a:spLocks noGrp="1"/>
          </p:cNvSpPr>
          <p:nvPr>
            <p:ph sz="quarter" idx="1"/>
            <p:custDataLst>
              <p:tags r:id="rId4"/>
            </p:custDataLst>
          </p:nvPr>
        </p:nvSpPr>
        <p:spPr/>
        <p:txBody>
          <a:bodyPr/>
          <a:lstStyle/>
          <a:p>
            <a:pPr lvl="0">
              <a:buClr>
                <a:srgbClr val="CCB400"/>
              </a:buClr>
            </a:pPr>
            <a:r>
              <a:rPr lang="en-US" sz="2400" dirty="0">
                <a:solidFill>
                  <a:prstClr val="black"/>
                </a:solidFill>
              </a:rPr>
              <a:t>Be aware that the MAR is considered a legal document and must accurately reflect medication administration.  </a:t>
            </a:r>
            <a:endParaRPr lang="en-US" sz="2400" dirty="0" smtClean="0">
              <a:solidFill>
                <a:prstClr val="black"/>
              </a:solidFill>
            </a:endParaRPr>
          </a:p>
          <a:p>
            <a:pPr lvl="1">
              <a:buClr>
                <a:srgbClr val="CCB400"/>
              </a:buClr>
            </a:pPr>
            <a:r>
              <a:rPr lang="en-US" sz="2000" dirty="0" smtClean="0">
                <a:solidFill>
                  <a:prstClr val="black"/>
                </a:solidFill>
              </a:rPr>
              <a:t>Follow </a:t>
            </a:r>
            <a:r>
              <a:rPr lang="en-US" sz="2000" dirty="0">
                <a:solidFill>
                  <a:prstClr val="black"/>
                </a:solidFill>
              </a:rPr>
              <a:t>your agency policies and procedures for maintaining a current MAR.  </a:t>
            </a:r>
            <a:endParaRPr lang="en-US" sz="2000" dirty="0" smtClean="0">
              <a:solidFill>
                <a:prstClr val="black"/>
              </a:solidFill>
            </a:endParaRPr>
          </a:p>
          <a:p>
            <a:pPr lvl="1">
              <a:buClr>
                <a:srgbClr val="CCB400"/>
              </a:buClr>
            </a:pPr>
            <a:r>
              <a:rPr lang="en-US" sz="2000" dirty="0" smtClean="0">
                <a:solidFill>
                  <a:prstClr val="black"/>
                </a:solidFill>
              </a:rPr>
              <a:t>MAR </a:t>
            </a:r>
            <a:r>
              <a:rPr lang="en-US" sz="2000" dirty="0">
                <a:solidFill>
                  <a:prstClr val="black"/>
                </a:solidFill>
              </a:rPr>
              <a:t>related errors often occur when a medication is given but not signed out, or signed out but not given.  </a:t>
            </a:r>
            <a:endParaRPr lang="en-US" sz="2000" dirty="0" smtClean="0">
              <a:solidFill>
                <a:prstClr val="black"/>
              </a:solidFill>
            </a:endParaRPr>
          </a:p>
          <a:p>
            <a:pPr lvl="1">
              <a:buClr>
                <a:srgbClr val="CCB400"/>
              </a:buClr>
            </a:pPr>
            <a:r>
              <a:rPr lang="en-US" sz="2000" dirty="0" smtClean="0">
                <a:solidFill>
                  <a:prstClr val="black"/>
                </a:solidFill>
              </a:rPr>
              <a:t>Transcription </a:t>
            </a:r>
            <a:r>
              <a:rPr lang="en-US" sz="2000" dirty="0">
                <a:solidFill>
                  <a:prstClr val="black"/>
                </a:solidFill>
              </a:rPr>
              <a:t>related errors occur when a dosage changes, a medication is discontinued, or a new medication is prescribed, and not properly transcribed on to the MAR. </a:t>
            </a:r>
          </a:p>
          <a:p>
            <a:pPr marL="0" indent="0">
              <a:buNone/>
            </a:pPr>
            <a:r>
              <a:rPr lang="en-US" sz="2000" dirty="0" smtClean="0"/>
              <a:t> </a:t>
            </a:r>
            <a:endParaRPr lang="en-US" sz="2000" dirty="0"/>
          </a:p>
        </p:txBody>
      </p:sp>
      <p:pic>
        <p:nvPicPr>
          <p:cNvPr id="7170" name="Picture 2" descr="C:\Users\Benita.jackie\AppData\Local\Microsoft\Windows\Temporary Internet Files\Content.IE5\3FXHZI9P\judge_hammer[1].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00600" y="5181600"/>
            <a:ext cx="3653589" cy="13716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893575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wipe(down)">
                                      <p:cBhvr>
                                        <p:cTn id="7" dur="580">
                                          <p:stCondLst>
                                            <p:cond delay="0"/>
                                          </p:stCondLst>
                                        </p:cTn>
                                        <p:tgtEl>
                                          <p:spTgt spid="7170"/>
                                        </p:tgtEl>
                                      </p:cBhvr>
                                    </p:animEffect>
                                    <p:anim calcmode="lin" valueType="num">
                                      <p:cBhvr>
                                        <p:cTn id="8" dur="1822" tmFilter="0,0; 0.14,0.36; 0.43,0.73; 0.71,0.91; 1.0,1.0">
                                          <p:stCondLst>
                                            <p:cond delay="0"/>
                                          </p:stCondLst>
                                        </p:cTn>
                                        <p:tgtEl>
                                          <p:spTgt spid="717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17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17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17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170"/>
                                        </p:tgtEl>
                                        <p:attrNameLst>
                                          <p:attrName>ppt_y</p:attrName>
                                        </p:attrNameLst>
                                      </p:cBhvr>
                                      <p:tavLst>
                                        <p:tav tm="0" fmla="#ppt_y-sin(pi*$)/81">
                                          <p:val>
                                            <p:fltVal val="0"/>
                                          </p:val>
                                        </p:tav>
                                        <p:tav tm="100000">
                                          <p:val>
                                            <p:fltVal val="1"/>
                                          </p:val>
                                        </p:tav>
                                      </p:tavLst>
                                    </p:anim>
                                    <p:animScale>
                                      <p:cBhvr>
                                        <p:cTn id="13" dur="26">
                                          <p:stCondLst>
                                            <p:cond delay="650"/>
                                          </p:stCondLst>
                                        </p:cTn>
                                        <p:tgtEl>
                                          <p:spTgt spid="7170"/>
                                        </p:tgtEl>
                                      </p:cBhvr>
                                      <p:to x="100000" y="60000"/>
                                    </p:animScale>
                                    <p:animScale>
                                      <p:cBhvr>
                                        <p:cTn id="14" dur="166" decel="50000">
                                          <p:stCondLst>
                                            <p:cond delay="676"/>
                                          </p:stCondLst>
                                        </p:cTn>
                                        <p:tgtEl>
                                          <p:spTgt spid="7170"/>
                                        </p:tgtEl>
                                      </p:cBhvr>
                                      <p:to x="100000" y="100000"/>
                                    </p:animScale>
                                    <p:animScale>
                                      <p:cBhvr>
                                        <p:cTn id="15" dur="26">
                                          <p:stCondLst>
                                            <p:cond delay="1312"/>
                                          </p:stCondLst>
                                        </p:cTn>
                                        <p:tgtEl>
                                          <p:spTgt spid="7170"/>
                                        </p:tgtEl>
                                      </p:cBhvr>
                                      <p:to x="100000" y="80000"/>
                                    </p:animScale>
                                    <p:animScale>
                                      <p:cBhvr>
                                        <p:cTn id="16" dur="166" decel="50000">
                                          <p:stCondLst>
                                            <p:cond delay="1338"/>
                                          </p:stCondLst>
                                        </p:cTn>
                                        <p:tgtEl>
                                          <p:spTgt spid="7170"/>
                                        </p:tgtEl>
                                      </p:cBhvr>
                                      <p:to x="100000" y="100000"/>
                                    </p:animScale>
                                    <p:animScale>
                                      <p:cBhvr>
                                        <p:cTn id="17" dur="26">
                                          <p:stCondLst>
                                            <p:cond delay="1642"/>
                                          </p:stCondLst>
                                        </p:cTn>
                                        <p:tgtEl>
                                          <p:spTgt spid="7170"/>
                                        </p:tgtEl>
                                      </p:cBhvr>
                                      <p:to x="100000" y="90000"/>
                                    </p:animScale>
                                    <p:animScale>
                                      <p:cBhvr>
                                        <p:cTn id="18" dur="166" decel="50000">
                                          <p:stCondLst>
                                            <p:cond delay="1668"/>
                                          </p:stCondLst>
                                        </p:cTn>
                                        <p:tgtEl>
                                          <p:spTgt spid="7170"/>
                                        </p:tgtEl>
                                      </p:cBhvr>
                                      <p:to x="100000" y="100000"/>
                                    </p:animScale>
                                    <p:animScale>
                                      <p:cBhvr>
                                        <p:cTn id="19" dur="26">
                                          <p:stCondLst>
                                            <p:cond delay="1808"/>
                                          </p:stCondLst>
                                        </p:cTn>
                                        <p:tgtEl>
                                          <p:spTgt spid="7170"/>
                                        </p:tgtEl>
                                      </p:cBhvr>
                                      <p:to x="100000" y="95000"/>
                                    </p:animScale>
                                    <p:animScale>
                                      <p:cBhvr>
                                        <p:cTn id="20" dur="166" decel="50000">
                                          <p:stCondLst>
                                            <p:cond delay="1834"/>
                                          </p:stCondLst>
                                        </p:cTn>
                                        <p:tgtEl>
                                          <p:spTgt spid="717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noAutofit/>
          </a:bodyPr>
          <a:lstStyle/>
          <a:p>
            <a:r>
              <a:rPr lang="en-US" sz="3600" b="1" dirty="0">
                <a:effectLst/>
              </a:rPr>
              <a:t>Emotional, Mental and Physical Conditions of </a:t>
            </a:r>
            <a:r>
              <a:rPr lang="en-US" sz="3600" b="1" dirty="0" smtClean="0">
                <a:effectLst/>
              </a:rPr>
              <a:t>Individuals </a:t>
            </a:r>
            <a:endParaRPr lang="en-US" sz="3600" dirty="0"/>
          </a:p>
        </p:txBody>
      </p:sp>
      <p:sp>
        <p:nvSpPr>
          <p:cNvPr id="4" name="Slide Number Placeholder 3"/>
          <p:cNvSpPr>
            <a:spLocks noGrp="1"/>
          </p:cNvSpPr>
          <p:nvPr>
            <p:ph type="sldNum" sz="quarter" idx="12"/>
            <p:custDataLst>
              <p:tags r:id="rId3"/>
            </p:custDataLst>
          </p:nvPr>
        </p:nvSpPr>
        <p:spPr/>
        <p:txBody>
          <a:bodyPr>
            <a:normAutofit fontScale="85000" lnSpcReduction="20000"/>
          </a:bodyPr>
          <a:lstStyle/>
          <a:p>
            <a:fld id="{1B0E86D6-327F-4F08-B17E-DE33D4E5F0C2}" type="slidenum">
              <a:rPr lang="en-US" smtClean="0"/>
              <a:pPr/>
              <a:t>74</a:t>
            </a:fld>
            <a:endParaRPr lang="en-US" dirty="0"/>
          </a:p>
        </p:txBody>
      </p:sp>
      <p:sp>
        <p:nvSpPr>
          <p:cNvPr id="3" name="Content Placeholder 2"/>
          <p:cNvSpPr>
            <a:spLocks noGrp="1"/>
          </p:cNvSpPr>
          <p:nvPr>
            <p:ph sz="quarter" idx="1"/>
            <p:custDataLst>
              <p:tags r:id="rId4"/>
            </p:custDataLst>
          </p:nvPr>
        </p:nvSpPr>
        <p:spPr>
          <a:xfrm>
            <a:off x="612648" y="1600200"/>
            <a:ext cx="8153400" cy="4953000"/>
          </a:xfrm>
        </p:spPr>
        <p:txBody>
          <a:bodyPr>
            <a:normAutofit lnSpcReduction="10000"/>
          </a:bodyPr>
          <a:lstStyle/>
          <a:p>
            <a:r>
              <a:rPr lang="en-US" sz="2800" dirty="0"/>
              <a:t>You will be administering medications to a diverse population </a:t>
            </a:r>
            <a:r>
              <a:rPr lang="en-US" sz="2800" dirty="0" smtClean="0"/>
              <a:t>of:</a:t>
            </a:r>
          </a:p>
          <a:p>
            <a:pPr lvl="1"/>
            <a:r>
              <a:rPr lang="en-US" sz="2500" dirty="0" smtClean="0"/>
              <a:t>Varying ages; </a:t>
            </a:r>
          </a:p>
          <a:p>
            <a:pPr lvl="1"/>
            <a:r>
              <a:rPr lang="en-US" sz="2500" dirty="0" smtClean="0"/>
              <a:t>Personalities; </a:t>
            </a:r>
          </a:p>
          <a:p>
            <a:pPr lvl="1"/>
            <a:r>
              <a:rPr lang="en-US" sz="2500" dirty="0" smtClean="0"/>
              <a:t>Developmental capabilities; </a:t>
            </a:r>
            <a:r>
              <a:rPr lang="en-US" sz="2500" dirty="0"/>
              <a:t>and </a:t>
            </a:r>
            <a:endParaRPr lang="en-US" sz="2500" dirty="0" smtClean="0"/>
          </a:p>
          <a:p>
            <a:pPr lvl="1"/>
            <a:r>
              <a:rPr lang="en-US" sz="2500" dirty="0" smtClean="0"/>
              <a:t>Complex </a:t>
            </a:r>
            <a:r>
              <a:rPr lang="en-US" sz="2500" dirty="0"/>
              <a:t>health issues. </a:t>
            </a:r>
            <a:endParaRPr lang="en-US" sz="2500" dirty="0" smtClean="0"/>
          </a:p>
          <a:p>
            <a:r>
              <a:rPr lang="en-US" sz="2800" dirty="0" smtClean="0"/>
              <a:t>Some </a:t>
            </a:r>
            <a:r>
              <a:rPr lang="en-US" sz="2800" dirty="0"/>
              <a:t>medications </a:t>
            </a:r>
            <a:r>
              <a:rPr lang="en-US" sz="2800" dirty="0" smtClean="0"/>
              <a:t>are </a:t>
            </a:r>
            <a:r>
              <a:rPr lang="en-US" sz="2800" dirty="0"/>
              <a:t>given to </a:t>
            </a:r>
            <a:r>
              <a:rPr lang="en-US" sz="2800" dirty="0" smtClean="0"/>
              <a:t>eliminate, </a:t>
            </a:r>
            <a:r>
              <a:rPr lang="en-US" sz="2800" dirty="0"/>
              <a:t>or decrease symptoms of a disease or behavior rather than to cure it. </a:t>
            </a:r>
            <a:endParaRPr lang="en-US" sz="2800" dirty="0" smtClean="0"/>
          </a:p>
          <a:p>
            <a:r>
              <a:rPr lang="en-US" sz="2800" dirty="0" smtClean="0"/>
              <a:t>Challenging </a:t>
            </a:r>
            <a:r>
              <a:rPr lang="en-US" sz="2800" dirty="0"/>
              <a:t>symptoms and behaviors may never completely resolve.</a:t>
            </a:r>
          </a:p>
        </p:txBody>
      </p:sp>
      <p:pic>
        <p:nvPicPr>
          <p:cNvPr id="6146" name="Picture 2" descr="C:\Users\Benita.jackie\AppData\Local\Microsoft\Windows\Temporary Internet Files\Content.IE5\OIQRE429\group-of-children-posing-for-photograph-13334-large[1].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67400" y="2590800"/>
            <a:ext cx="2514600" cy="12954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583454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 calcmode="lin" valueType="num">
                                      <p:cBhvr>
                                        <p:cTn id="7" dur="500" fill="hold"/>
                                        <p:tgtEl>
                                          <p:spTgt spid="6146"/>
                                        </p:tgtEl>
                                        <p:attrNameLst>
                                          <p:attrName>ppt_w</p:attrName>
                                        </p:attrNameLst>
                                      </p:cBhvr>
                                      <p:tavLst>
                                        <p:tav tm="0">
                                          <p:val>
                                            <p:fltVal val="0"/>
                                          </p:val>
                                        </p:tav>
                                        <p:tav tm="100000">
                                          <p:val>
                                            <p:strVal val="#ppt_w"/>
                                          </p:val>
                                        </p:tav>
                                      </p:tavLst>
                                    </p:anim>
                                    <p:anim calcmode="lin" valueType="num">
                                      <p:cBhvr>
                                        <p:cTn id="8" dur="500" fill="hold"/>
                                        <p:tgtEl>
                                          <p:spTgt spid="6146"/>
                                        </p:tgtEl>
                                        <p:attrNameLst>
                                          <p:attrName>ppt_h</p:attrName>
                                        </p:attrNameLst>
                                      </p:cBhvr>
                                      <p:tavLst>
                                        <p:tav tm="0">
                                          <p:val>
                                            <p:fltVal val="0"/>
                                          </p:val>
                                        </p:tav>
                                        <p:tav tm="100000">
                                          <p:val>
                                            <p:strVal val="#ppt_h"/>
                                          </p:val>
                                        </p:tav>
                                      </p:tavLst>
                                    </p:anim>
                                    <p:animEffect transition="in" filter="fade">
                                      <p:cBhvr>
                                        <p:cTn id="9" dur="5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457200" y="228600"/>
            <a:ext cx="8305800" cy="990600"/>
          </a:xfrm>
        </p:spPr>
        <p:txBody>
          <a:bodyPr>
            <a:normAutofit/>
          </a:bodyPr>
          <a:lstStyle/>
          <a:p>
            <a:r>
              <a:rPr lang="en-US" sz="4000" b="1" dirty="0" smtClean="0"/>
              <a:t>Error Prevention</a:t>
            </a:r>
            <a:endParaRPr lang="en-US" sz="4000" b="1" dirty="0"/>
          </a:p>
        </p:txBody>
      </p:sp>
      <p:sp>
        <p:nvSpPr>
          <p:cNvPr id="4" name="Slide Number Placeholder 3"/>
          <p:cNvSpPr>
            <a:spLocks noGrp="1"/>
          </p:cNvSpPr>
          <p:nvPr>
            <p:ph type="sldNum" sz="quarter" idx="12"/>
            <p:custDataLst>
              <p:tags r:id="rId3"/>
            </p:custDataLst>
          </p:nvPr>
        </p:nvSpPr>
        <p:spPr/>
        <p:txBody>
          <a:bodyPr>
            <a:normAutofit fontScale="85000" lnSpcReduction="20000"/>
          </a:bodyPr>
          <a:lstStyle/>
          <a:p>
            <a:fld id="{1B0E86D6-327F-4F08-B17E-DE33D4E5F0C2}" type="slidenum">
              <a:rPr lang="en-US" smtClean="0"/>
              <a:pPr/>
              <a:t>75</a:t>
            </a:fld>
            <a:endParaRPr lang="en-US" dirty="0"/>
          </a:p>
        </p:txBody>
      </p:sp>
      <p:sp>
        <p:nvSpPr>
          <p:cNvPr id="3" name="Content Placeholder 2"/>
          <p:cNvSpPr>
            <a:spLocks noGrp="1"/>
          </p:cNvSpPr>
          <p:nvPr>
            <p:ph sz="quarter" idx="1"/>
            <p:custDataLst>
              <p:tags r:id="rId4"/>
            </p:custDataLst>
          </p:nvPr>
        </p:nvSpPr>
        <p:spPr>
          <a:xfrm>
            <a:off x="304800" y="1600200"/>
            <a:ext cx="8461248" cy="4876800"/>
          </a:xfrm>
        </p:spPr>
        <p:txBody>
          <a:bodyPr>
            <a:normAutofit fontScale="92500" lnSpcReduction="20000"/>
          </a:bodyPr>
          <a:lstStyle/>
          <a:p>
            <a:pPr lvl="0"/>
            <a:r>
              <a:rPr lang="en-US" sz="3100" dirty="0"/>
              <a:t>Get to know the people you </a:t>
            </a:r>
            <a:r>
              <a:rPr lang="en-US" sz="3100" dirty="0" smtClean="0"/>
              <a:t>support  </a:t>
            </a:r>
          </a:p>
          <a:p>
            <a:pPr lvl="0"/>
            <a:r>
              <a:rPr lang="en-US" sz="3100" dirty="0" smtClean="0"/>
              <a:t>Report </a:t>
            </a:r>
            <a:r>
              <a:rPr lang="en-US" sz="3100" dirty="0"/>
              <a:t>your observations </a:t>
            </a:r>
            <a:endParaRPr lang="en-US" sz="3100" dirty="0" smtClean="0"/>
          </a:p>
          <a:p>
            <a:pPr lvl="0"/>
            <a:r>
              <a:rPr lang="en-US" sz="3100" dirty="0" smtClean="0"/>
              <a:t>Be </a:t>
            </a:r>
            <a:r>
              <a:rPr lang="en-US" sz="3100" dirty="0"/>
              <a:t>familiar with their health histories, behaviors, medications, and capabilities </a:t>
            </a:r>
            <a:endParaRPr lang="en-US" sz="3100" dirty="0" smtClean="0"/>
          </a:p>
          <a:p>
            <a:pPr lvl="0"/>
            <a:r>
              <a:rPr lang="en-US" sz="3100" dirty="0" smtClean="0"/>
              <a:t>Be aware </a:t>
            </a:r>
            <a:r>
              <a:rPr lang="en-US" sz="3100" dirty="0"/>
              <a:t>of any limitations an individual may have when it comes to understanding or taking medications.  </a:t>
            </a:r>
            <a:endParaRPr lang="en-US" sz="3100" dirty="0" smtClean="0"/>
          </a:p>
          <a:p>
            <a:pPr lvl="1"/>
            <a:r>
              <a:rPr lang="en-US" sz="3100" dirty="0" smtClean="0"/>
              <a:t>May need to explain the purpose of a medication multiple times </a:t>
            </a:r>
          </a:p>
          <a:p>
            <a:pPr lvl="1"/>
            <a:r>
              <a:rPr lang="en-US" sz="3100" dirty="0" smtClean="0"/>
              <a:t>Individual </a:t>
            </a:r>
            <a:r>
              <a:rPr lang="en-US" sz="3100" dirty="0"/>
              <a:t>may need </a:t>
            </a:r>
            <a:r>
              <a:rPr lang="en-US" sz="3100" dirty="0" smtClean="0"/>
              <a:t>physical </a:t>
            </a:r>
            <a:r>
              <a:rPr lang="en-US" sz="3100" dirty="0"/>
              <a:t>assistance </a:t>
            </a:r>
            <a:endParaRPr lang="en-US" sz="3100" dirty="0" smtClean="0"/>
          </a:p>
          <a:p>
            <a:r>
              <a:rPr lang="en-US" sz="3100" dirty="0" smtClean="0"/>
              <a:t>Understand how </a:t>
            </a:r>
            <a:r>
              <a:rPr lang="en-US" sz="3100" dirty="0"/>
              <a:t>medications </a:t>
            </a:r>
            <a:r>
              <a:rPr lang="en-US" sz="3100" dirty="0" smtClean="0"/>
              <a:t>affect  </a:t>
            </a:r>
            <a:r>
              <a:rPr lang="en-US" sz="3100" dirty="0"/>
              <a:t>people’s </a:t>
            </a:r>
            <a:r>
              <a:rPr lang="en-US" sz="3100" dirty="0" smtClean="0"/>
              <a:t>bodies</a:t>
            </a:r>
            <a:endParaRPr lang="en-US" sz="3100" dirty="0"/>
          </a:p>
        </p:txBody>
      </p:sp>
    </p:spTree>
    <p:custDataLst>
      <p:tags r:id="rId1"/>
    </p:custDataLst>
    <p:extLst>
      <p:ext uri="{BB962C8B-B14F-4D97-AF65-F5344CB8AC3E}">
        <p14:creationId xmlns:p14="http://schemas.microsoft.com/office/powerpoint/2010/main" val="2893700977"/>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normAutofit fontScale="90000"/>
          </a:bodyPr>
          <a:lstStyle/>
          <a:p>
            <a:r>
              <a:rPr lang="en-US" b="1" dirty="0" smtClean="0">
                <a:effectLst/>
              </a:rPr>
              <a:t/>
            </a:r>
            <a:br>
              <a:rPr lang="en-US" b="1" dirty="0" smtClean="0">
                <a:effectLst/>
              </a:rPr>
            </a:br>
            <a:r>
              <a:rPr lang="en-US" b="1" dirty="0" smtClean="0">
                <a:effectLst/>
              </a:rPr>
              <a:t>Refusal </a:t>
            </a:r>
            <a:r>
              <a:rPr lang="en-US" b="1" dirty="0">
                <a:effectLst/>
              </a:rPr>
              <a:t>of Medications</a:t>
            </a:r>
            <a:r>
              <a:rPr lang="en-US" dirty="0">
                <a:effectLst/>
              </a:rPr>
              <a:t/>
            </a:r>
            <a:br>
              <a:rPr lang="en-US" dirty="0">
                <a:effectLst/>
              </a:rPr>
            </a:br>
            <a:endParaRPr lang="en-US" dirty="0"/>
          </a:p>
        </p:txBody>
      </p:sp>
      <p:sp>
        <p:nvSpPr>
          <p:cNvPr id="4" name="Slide Number Placeholder 3"/>
          <p:cNvSpPr>
            <a:spLocks noGrp="1"/>
          </p:cNvSpPr>
          <p:nvPr>
            <p:ph type="sldNum" sz="quarter" idx="12"/>
            <p:custDataLst>
              <p:tags r:id="rId3"/>
            </p:custDataLst>
          </p:nvPr>
        </p:nvSpPr>
        <p:spPr/>
        <p:txBody>
          <a:bodyPr>
            <a:normAutofit fontScale="85000" lnSpcReduction="20000"/>
          </a:bodyPr>
          <a:lstStyle/>
          <a:p>
            <a:fld id="{1B0E86D6-327F-4F08-B17E-DE33D4E5F0C2}" type="slidenum">
              <a:rPr lang="en-US" smtClean="0"/>
              <a:pPr/>
              <a:t>76</a:t>
            </a:fld>
            <a:endParaRPr lang="en-US" dirty="0"/>
          </a:p>
        </p:txBody>
      </p:sp>
      <p:sp>
        <p:nvSpPr>
          <p:cNvPr id="3" name="Content Placeholder 2"/>
          <p:cNvSpPr>
            <a:spLocks noGrp="1"/>
          </p:cNvSpPr>
          <p:nvPr>
            <p:ph sz="quarter" idx="1"/>
            <p:custDataLst>
              <p:tags r:id="rId4"/>
            </p:custDataLst>
          </p:nvPr>
        </p:nvSpPr>
        <p:spPr>
          <a:xfrm>
            <a:off x="612648" y="1600200"/>
            <a:ext cx="8153400" cy="5029200"/>
          </a:xfrm>
        </p:spPr>
        <p:txBody>
          <a:bodyPr>
            <a:normAutofit fontScale="62500" lnSpcReduction="20000"/>
          </a:bodyPr>
          <a:lstStyle/>
          <a:p>
            <a:pPr marL="0" indent="0" algn="ctr">
              <a:buNone/>
            </a:pPr>
            <a:r>
              <a:rPr lang="en-US" sz="4500" b="1" dirty="0" smtClean="0">
                <a:solidFill>
                  <a:srgbClr val="FF0000"/>
                </a:solidFill>
              </a:rPr>
              <a:t>It is an individual’s right to refuse medications. </a:t>
            </a:r>
          </a:p>
          <a:p>
            <a:r>
              <a:rPr lang="en-US" sz="3200" dirty="0" smtClean="0"/>
              <a:t>Non-licensed personnel should explain that medications are a part of the treatment plan and individuals should understand which symptoms their medications are treating.  </a:t>
            </a:r>
          </a:p>
          <a:p>
            <a:r>
              <a:rPr lang="en-US" sz="3200" dirty="0" smtClean="0"/>
              <a:t>Refusing medications is not a medication error and should be documented on the medication administration record as a “refusal of medication”.  </a:t>
            </a:r>
          </a:p>
          <a:p>
            <a:r>
              <a:rPr lang="en-US" sz="3200" dirty="0" smtClean="0"/>
              <a:t>Non-licensed personnel must follow agency policies for:</a:t>
            </a:r>
          </a:p>
          <a:p>
            <a:pPr lvl="1"/>
            <a:r>
              <a:rPr lang="en-US" sz="2900" dirty="0" smtClean="0"/>
              <a:t>Reporting medication refusals to appropriate professionals; </a:t>
            </a:r>
          </a:p>
          <a:p>
            <a:pPr lvl="1"/>
            <a:r>
              <a:rPr lang="en-US" sz="2900" dirty="0" smtClean="0"/>
              <a:t>Documenting refusals; and </a:t>
            </a:r>
          </a:p>
          <a:p>
            <a:pPr lvl="1"/>
            <a:r>
              <a:rPr lang="en-US" sz="2900" dirty="0" smtClean="0"/>
              <a:t>Disposing of refused medications. </a:t>
            </a:r>
          </a:p>
          <a:p>
            <a:r>
              <a:rPr lang="en-US" sz="3200" dirty="0" smtClean="0"/>
              <a:t>When medications are refused it is important to relay this information to the physician, and other Direct Support Professionals who will be with the individual, so they can obtain assistance if negative effects become apparent. </a:t>
            </a:r>
          </a:p>
          <a:p>
            <a:endParaRPr lang="en-US" dirty="0"/>
          </a:p>
        </p:txBody>
      </p:sp>
      <p:pic>
        <p:nvPicPr>
          <p:cNvPr id="5122" name="Picture 2" descr="C:\Users\Benita.jackie\AppData\Local\Microsoft\Windows\Temporary Internet Files\Content.IE5\6DEGGOON\cellphone[1].gi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001000" y="5791200"/>
            <a:ext cx="762000" cy="10668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36400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5122"/>
                                        </p:tgtEl>
                                        <p:attrNameLst>
                                          <p:attrName>r</p:attrName>
                                        </p:attrNameLst>
                                      </p:cBhvr>
                                    </p:animRot>
                                    <p:animRot by="-240000">
                                      <p:cBhvr>
                                        <p:cTn id="7" dur="200" fill="hold">
                                          <p:stCondLst>
                                            <p:cond delay="200"/>
                                          </p:stCondLst>
                                        </p:cTn>
                                        <p:tgtEl>
                                          <p:spTgt spid="5122"/>
                                        </p:tgtEl>
                                        <p:attrNameLst>
                                          <p:attrName>r</p:attrName>
                                        </p:attrNameLst>
                                      </p:cBhvr>
                                    </p:animRot>
                                    <p:animRot by="240000">
                                      <p:cBhvr>
                                        <p:cTn id="8" dur="200" fill="hold">
                                          <p:stCondLst>
                                            <p:cond delay="400"/>
                                          </p:stCondLst>
                                        </p:cTn>
                                        <p:tgtEl>
                                          <p:spTgt spid="5122"/>
                                        </p:tgtEl>
                                        <p:attrNameLst>
                                          <p:attrName>r</p:attrName>
                                        </p:attrNameLst>
                                      </p:cBhvr>
                                    </p:animRot>
                                    <p:animRot by="-240000">
                                      <p:cBhvr>
                                        <p:cTn id="9" dur="200" fill="hold">
                                          <p:stCondLst>
                                            <p:cond delay="600"/>
                                          </p:stCondLst>
                                        </p:cTn>
                                        <p:tgtEl>
                                          <p:spTgt spid="5122"/>
                                        </p:tgtEl>
                                        <p:attrNameLst>
                                          <p:attrName>r</p:attrName>
                                        </p:attrNameLst>
                                      </p:cBhvr>
                                    </p:animRot>
                                    <p:animRot by="120000">
                                      <p:cBhvr>
                                        <p:cTn id="10" dur="200" fill="hold">
                                          <p:stCondLst>
                                            <p:cond delay="800"/>
                                          </p:stCondLst>
                                        </p:cTn>
                                        <p:tgtEl>
                                          <p:spTgt spid="512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normAutofit fontScale="90000"/>
          </a:bodyPr>
          <a:lstStyle/>
          <a:p>
            <a:r>
              <a:rPr lang="en-US" sz="2000" dirty="0" smtClean="0"/>
              <a:t/>
            </a:r>
            <a:br>
              <a:rPr lang="en-US" sz="2000" dirty="0" smtClean="0"/>
            </a:br>
            <a:r>
              <a:rPr lang="en-US" sz="5300" b="1" dirty="0" smtClean="0"/>
              <a:t>End of Module I</a:t>
            </a:r>
            <a:r>
              <a:rPr lang="en-US" sz="3600" b="1" dirty="0" smtClean="0"/>
              <a:t/>
            </a:r>
            <a:br>
              <a:rPr lang="en-US" sz="3600" b="1" dirty="0" smtClean="0"/>
            </a:br>
            <a:endParaRPr lang="en-US" sz="3600" b="1" dirty="0"/>
          </a:p>
        </p:txBody>
      </p:sp>
      <p:sp>
        <p:nvSpPr>
          <p:cNvPr id="4" name="Slide Number Placeholder 3"/>
          <p:cNvSpPr>
            <a:spLocks noGrp="1"/>
          </p:cNvSpPr>
          <p:nvPr>
            <p:ph type="sldNum" sz="quarter" idx="12"/>
            <p:custDataLst>
              <p:tags r:id="rId3"/>
            </p:custDataLst>
          </p:nvPr>
        </p:nvSpPr>
        <p:spPr/>
        <p:txBody>
          <a:bodyPr>
            <a:normAutofit fontScale="85000" lnSpcReduction="20000"/>
          </a:bodyPr>
          <a:lstStyle/>
          <a:p>
            <a:fld id="{1B0E86D6-327F-4F08-B17E-DE33D4E5F0C2}" type="slidenum">
              <a:rPr lang="en-US" smtClean="0"/>
              <a:pPr/>
              <a:t>77</a:t>
            </a:fld>
            <a:endParaRPr lang="en-US" dirty="0"/>
          </a:p>
        </p:txBody>
      </p:sp>
      <p:sp>
        <p:nvSpPr>
          <p:cNvPr id="3" name="Content Placeholder 2"/>
          <p:cNvSpPr>
            <a:spLocks noGrp="1"/>
          </p:cNvSpPr>
          <p:nvPr>
            <p:ph sz="quarter" idx="1"/>
            <p:custDataLst>
              <p:tags r:id="rId4"/>
            </p:custDataLst>
          </p:nvPr>
        </p:nvSpPr>
        <p:spPr>
          <a:xfrm>
            <a:off x="457200" y="1752600"/>
            <a:ext cx="8229600" cy="4876800"/>
          </a:xfrm>
        </p:spPr>
        <p:txBody>
          <a:bodyPr>
            <a:normAutofit fontScale="92500" lnSpcReduction="10000"/>
          </a:bodyPr>
          <a:lstStyle/>
          <a:p>
            <a:pPr>
              <a:buBlip>
                <a:blip r:embed="rId7"/>
              </a:buBlip>
            </a:pPr>
            <a:r>
              <a:rPr lang="en-US" sz="2800" b="1" dirty="0" smtClean="0"/>
              <a:t>The OPEN BOOK exam will be available from your Personal Page.</a:t>
            </a:r>
            <a:endParaRPr lang="en-US" sz="2800" dirty="0" smtClean="0"/>
          </a:p>
          <a:p>
            <a:pPr>
              <a:buBlip>
                <a:blip r:embed="rId7"/>
              </a:buBlip>
            </a:pPr>
            <a:r>
              <a:rPr lang="en-US" sz="2800" b="1" dirty="0" smtClean="0"/>
              <a:t>Please select the most correct answer.</a:t>
            </a:r>
          </a:p>
          <a:p>
            <a:pPr>
              <a:buBlip>
                <a:blip r:embed="rId7"/>
              </a:buBlip>
            </a:pPr>
            <a:r>
              <a:rPr lang="en-US" sz="2800" b="1" dirty="0" smtClean="0"/>
              <a:t>You may use Module I Training materials to refer to while taking the exam.</a:t>
            </a:r>
          </a:p>
          <a:p>
            <a:pPr>
              <a:buBlip>
                <a:blip r:embed="rId7"/>
              </a:buBlip>
            </a:pPr>
            <a:r>
              <a:rPr lang="en-US" sz="2800" b="1" dirty="0" smtClean="0"/>
              <a:t>A passing score of 90% is required to successfully complete the module.</a:t>
            </a:r>
          </a:p>
          <a:p>
            <a:pPr>
              <a:buBlip>
                <a:blip r:embed="rId7"/>
              </a:buBlip>
            </a:pPr>
            <a:r>
              <a:rPr lang="en-US" sz="2800" b="1" dirty="0" smtClean="0"/>
              <a:t>Please read each question and all of the available responses before you answer the question.</a:t>
            </a:r>
          </a:p>
          <a:p>
            <a:pPr>
              <a:buBlip>
                <a:blip r:embed="rId7"/>
              </a:buBlip>
            </a:pPr>
            <a:r>
              <a:rPr lang="en-US" sz="2800" b="1" dirty="0" smtClean="0"/>
              <a:t>Close this window and access the test from your Personal Page.</a:t>
            </a:r>
            <a:endParaRPr lang="en-US" sz="2800" b="1" dirty="0"/>
          </a:p>
        </p:txBody>
      </p:sp>
      <p:pic>
        <p:nvPicPr>
          <p:cNvPr id="6146" name="Picture 2" descr="C:\Users\linda.mcauliffe\AppData\Local\Microsoft\Windows\Temporary Internet Files\Content.IE5\OWELGJI0\MC900286930[1].wmf"/>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352800" y="838200"/>
            <a:ext cx="1216110" cy="9144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727562761"/>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THEME_BG_IMAGE" val=""/>
  <p:tag name="MMPROD_TAG_VCONFIG" val="PD94bWwgdmVyc2lvbj0iMS4wIj8+DQo8Y29uZmlndXJhdGlvbj4NCgk8YnJhbmRpbmc+DQoJCTx1aWZvbnQgbmFtZT0iRk9OVF9OT1RFU19URVhUIiB2YWx1ZT0iVmVyZGFuYSwxMixmYWxzZSxmYWxzZSxmYWxzZSIvPg0KCTwvYnJhbmRpbmc+DQoJPGNvbG9ycz4NCgkJPHVpY29sb3IgbmFtZT0icHJpbWFyeSIgdmFsdWU9IjB4QzVEMUQ3Ii8+DQoJCTx1aWNvbG9yIG5hbWU9Imdsb3ciIHZhbHVlPSIweDhDN0I3MCIvPg0KCQk8dWljb2xvciBuYW1lPSJ0ZXh0IiB2YWx1ZT0iMHg2NDZCODYiLz4NCgkJPHVpY29sb3IgbmFtZT0ibGlnaHQiIHZhbHVlPSIweEM1RDFENyIvPg0KCQk8dWljb2xvciBuYW1lPSJzaGFkb3ciIHZhbHVlPSIweDAwMDAwMCIvPg0KCQk8dWljb2xvciBuYW1lPSJiYWNrZ3JvdW5kIiB2YWx1ZT0iMHg2NDZCODYiLz4NCgk8L2NvbG9ycz4NCgk8bGF5b3V0Pg0KCQk8dWlzaG93IG5hbWU9InByZXNlbnRhdGlvbnRpdGxlIiB2YWx1ZT0idHJ1ZSIvPg0KCQk8dWlzaG93IG5hbWU9InByZXNlbnRlcnBob3RvIiB2YWx1ZT0iZmFsc2UiLz4NCgkJPHVpc2hvdyBuYW1lPSJwcmVzZW50ZXJuYW1lIiB2YWx1ZT0iZmFsc2UiLz4NCgkJPHVpc2hvdyBuYW1lPSJwcmVzZW50ZXJ0aXRsZSIgdmFsdWU9ImZhbHNlIi8+DQoJCTx1aXNob3cgbmFtZT0icHJlc2VudGVyZW1haWwiIHZhbHVlPSJmYWxzZSIvPg0KCQk8dWlzaG93IG5hbWU9InByZXNlbnRlcmJpbyIgdmFsdWU9ImZhbHNlIi8+DQoJCTx1aXNob3cgbmFtZT0iY29tcGFueWxvZ28iIHZhbHVlPSJmYWxzZSIvPg0KCQk8dWlzaG93IG5hbWU9InNpZGViYXIiIHZhbHVlPSJ0cnVlIi8+DQoJCTx1aXNob3cgbmFtZT0ib3V0bGluZSIgdmFsdWU9InRydWUiLz4NCgkJPHVpc2hvdyBuYW1lPSJ0aHVtYm5haWwiIHZhbHVlPSJ0cnVlIi8+DQoJCTx1aXNob3cgbmFtZT0ibm90ZXMiIHZhbHVlPSJ0cnVlIi8+DQoJCTx1aXNob3cgbmFtZT0ic2VhcmNoIiB2YWx1ZT0idHJ1ZSIvPg0KCQk8dWlzaG93IG5hbWU9InF1aXoiIHZhbHVlPSJmYWxz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DQoJCTx1aXNob3cgbmFtZT0iYWx3YXlzU2NydW5jaCIgdmFsdWU9ImZhbHNlIi8+DQoJCTx1aXNob3cgbmFtZT0iaW5pdGlhbGRpc3BsYXltb2RlaXNub3JtYWwiIHZhbHVlPSJ0cnVlIi8+DQoJCTx1aXJlcGxhY2UgbmFtZT0ibG9nbyIgdmFsdWU9IiIvPg0KCQk8dWlyZXBsYWNlIG5hbWU9ImJnaW1hZ2UiIHZhbHVlPSIiLz4NCgkJPHVpcmVwbGFjZSBuYW1lPSJpbml0aWFsdGFiIiB2YWx1ZT0ib3V0bGluZSIvPg0KCQk8dWlzaG93IG5hbWU9ImNjdGV4dGhpZ2hsaWdodGluZyIgdmFsdWU9InRydWUiLz4NCgk8L2xheW91dD4NCgk8cHJlbG9hZGVyPjxzZXRCb29sIG5hbWU9ImRpc2FibGVBc3NldFByZWxvYWRlciIgdmFsdWU9InRydWUiLz48L3ByZWxvYWRlcj48bGFuZ3VhZ2UgaWQ9ImVu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lNsaWRlICVuIi8+DQoJCTwhLS0gc3Vic3RpdHV0aW9uOiAlbiA9PSBzbGlkZSBudW1iZXIgLS0+DQoJCTwhLS0gc3Vic3RpdHV0aW9uOiAldCA9PSB0b3RhbCBzbGlkZSBjb3VudCAtLT4NCgkJPHVpdGV4dCBuYW1lPSJTQ1JVQkJBUlNUQVRVU19TTElERUlORk8iIHZhbHVlPSJTbGlkZSAlbiAvICV0IHwgIi8+DQoJCTx1aXRleHQgbmFtZT0iU0NSVUJCQVJTVEFUVVNfU1RPUFBFRCIgdmFsdWU9IlN0b3BwZWQiLz4NCgkJPHVpdGV4dCBuYW1lPSJTQ1JVQkJBUlNUQVRVU19QTEFZSU5HIiB2YWx1ZT0iUGxheWluZyIvPg0KCQk8dWl0ZXh0IG5hbWU9IlNDUlVCQkFSU1RBVFVTX05PQVVESU8iIHZhbHVlPSJObyBBdWRpbyIvPg0KCQk8dWl0ZXh0IG5hbWU9IlNDUlVCQkFSU1RBVFVTX1ZJRFBMQVlJTkciIHZhbHVlPSJWaWRlbyBQbGF5aW5nIi8+DQoJCTx1aXRleHQgbmFtZT0iU0NSVUJCQVJTVEFUVVNfTE9BRElORyIgdmFsdWU9IkxvYWRpbmciLz4NCgkJPHVpdGV4dCBuYW1lPSJTQ1JVQkJBUlNUQVRVU19CVUZGRVJJTkciIHZhbHVlPSJCdWZmZXJpbmciLz4NCgkJPHVpdGV4dCBuYW1lPSJTQ1JVQkJBUlNUQVRVU19RVUVTVElPTiIgdmFsdWU9IkFuc3dlciBRdWVzdGlvbiIvPg0KCQk8dWl0ZXh0IG5hbWU9IlNDUlVCQkFSU1RBVFVTX1JFVklFV1FVSVoiIHZhbHVlPSJSZXZpZXdpbmcgUXVpeiIvPg0KCQk8IS0tIHN1YnN0aXR1dGlvbjogJW0gPT0gbWludXRlcyByZW1haW5pbmcgLS0+DQoJCTwhLS0gc3Vic3RpdHV0aW9uOiAlcyA9PSBzZWNvbmRzIHJlbWFpbmluZyAtLT4NCgkJPHVpdGV4dCBuYW1lPSJFTEFQU0VEIiB2YWx1ZT0iJW0gTWludXRlcyAlcyBTZWNvbmRzIFJlbWFpbmluZyIvPg0KCQk8dWl0ZXh0IG5hbWU9Ik5PVEZPVU5EIiB2YWx1ZT0iTm90aGluZyBGb3VuZCIvPg0KCQk8dWl0ZXh0IG5hbWU9IkFUVEFDSE1FTlRTIiB2YWx1ZT0iQXR0YWNobWVudHMiLz4NCgkJPCEtLSBzdWJzdGl0dXRpb246ICVwID09IGN1cnJlbnQgc3BlYWtlcidzIHRpdGxlIC0tPg0KCQk8dWl0ZXh0IG5hbWU9IkJJT1dJTl9USVRMRSIgdmFsdWU9IkJpbzogJXAiLz4NCgkJPHVpdGV4dCBuYW1lPSJCSU9CVE5fVElUTEUiIHZhbHVlPSJCaW8iLz4NCgkJPHVpdGV4dCBuYW1lPSJESVZJREVSQlROX1RJVExFIiB2YWx1ZT0ifCIvPg0KCQk8dWl0ZXh0IG5hbWU9IkNPTlRBQ1RCVE5fVElUTEUiIHZhbHVlPSJDb250YWN0Ii8+DQoJCTx1aXRleHQgbmFtZT0iVEFCX1FVSVoiIHZhbHVlPSJRdWl6Ii8+DQoJCTx1aXRleHQgbmFtZT0iVEFCX09VVExJTkUiIHZhbHVlPSJPdXRsaW5lIi8+DQoJCTx1aXRleHQgbmFtZT0iVEFCX1RIVU1CIiB2YWx1ZT0iVGh1bWIiLz4NCgkJPHVpdGV4dCBuYW1lPSJUQUJfTk9URVMiIHZhbHVlPSJOb3RlcyIvPg0KCQk8dWl0ZXh0IG5hbWU9IlRBQl9TRUFSQ0giIHZhbHVlPSJTZWFyY2giLz4NCgkJPHVpdGV4dCBuYW1lPSJTTElERV9IRUFESU5HIiB2YWx1ZT0iU2xpZGUgVGl0bGUiLz4NCgkJPHVpdGV4dCBuYW1lPSJEVVJBVElPTl9IRUFESU5HIiB2YWx1ZT0iRHVyYXRpb24iLz4NCgkJPHVpdGV4dCBuYW1lPSJTRUFSQ0hfSEVBRElORyIgdmFsdWU9IlNlYXJjaCBmb3IgdGV4dDoiLz4NCgkJPHVpdGV4dCBuYW1lPSJUSFVNQl9IRUFESU5HIiB2YWx1ZT0iU2xpZGUiLz4NCgkJPHVpdGV4dCBuYW1lPSJUSFVNQl9JTkZPIiB2YWx1ZT0iU2xpZGUgVGl0bGUvRHVyYXRpb24iLz4NCgkJPHVpdGV4dCBuYW1lPSJBVFRBQ0hOQU1FX0hFQURJTkciIHZhbHVlPSJGaWxlIE5hbWUiLz4NCgkJPHVpdGV4dCBuYW1lPSJBVFRBQ0hTSVpFX0hFQURJTkciIHZhbHVlPSJTaXplIi8+DQoJCTx1aXRleHQgbmFtZT0iU0xJREVfTk9URVMiIHZhbHVlPSJTbGlkZSBOb3RlcyIvPg0KCQk8IS0tcXVpeiBwb2QgYW5kIG1lc3NhZ2UgYm94IHRleHRzLS0+DQoJCTx1aXRleHQgbmFtZT0iUVVJWlBPRF9RVUlaX0FUVEVNUFQiIHZhbHVlPSJRdWl6IEF0dGVtcHQ6Ii8+DQoJCTx1aXRleHQgbmFtZT0iUVVJWlBPRF9RVUlaX0FUVEVNUFRfVkFMVUUiIHZhbHVlPSIlbiBvZiAldCIvPg0KCQk8dWl0ZXh0IG5hbWU9IlFVSVpQT0RfUVVJWl9TQ09SRSIgdmFsdWU9IlNjb3JlZDoiLz4NCgkJPHVpdGV4dCBuYW1lPSJRVUlaUE9EX1FVSVpfUEFTU1NDT1JFIiB2YWx1ZT0iUGFzc2luZyBTY29yZToiLz4NCgkJPHVpdGV4dCBuYW1lPSJRVUlaUE9EX1FVSVpfTUFYU0NPUkUiIHZhbHVlPSJNYXggU2NvcmU6Ii8+DQoJCTx1aXRleHQgbmFtZT0iUVVJWlBPRF9RVUVTQVRNUFRfU1RSIiB2YWx1ZT0iQXR0ZW1wdDogJW4gb2YgJXQiLz4NCgkJPHVpdGV4dCBuYW1lPSJRVUlaUE9EX1FVRVNUWVBFX1NUUiIgdmFsdWU9IlR5cGU6ICVzIi8+DQoJCTx1aXRleHQgbmFtZT0iUVVJWlBPRF9RVUVTVFlQRV9HUkQiIHZhbHVlPSJHcmFkZWQiLz4NCgkJPHVpdGV4dCBuYW1lPSJRVUlaUE9EX1FVRVNUWVBFX1NWWSIgdmFsdWU9IlN1cnZleSIvPg0KCQk8dWl0ZXh0IG5hbWU9IlFVSVpQT0RfUVVJWkFUTVBUX0lORiIgdmFsdWU9IkluZmluaXRlIi8+DQoJCTx1aXRleHQgbmFtZT0iUVVJWlBPRF9RVUVTQVRNUFRfSU5GIiB2YWx1ZT0iSW5maW5pdGUiLz4NCgkJPHVpdGV4dCBuYW1lPSJXQVJOSU5HTVNHX1lFU1NUUklORyIgdmFsdWU9IlllcyIvPg0KCQk8dWl0ZXh0IG5hbWU9IldBUk5JTkdNU0dfTk9TVFJJTkciIHZhbHVlPSJObyIvPg0KCQk8dWl0ZXh0IG5hbWU9IldBUk5JTkdNU0dfVElUTEVTVFJJTkciIHZhbHVlPSJRdWl6IE5hdmlnYXRpb24gV2FybmluZyIvPg0KCQk8dWl0ZXh0IG5hbWU9IldBUk5JTkdNU0dfTVNHU1RSSU5HIiB2YWx1ZT0iVGhlcmUgYXJlIHVuLWF0dGVtcHRlZCBxdWVzdGlvbnMgaW4gdGhpcyBRdWl6LiYjeEE7JiN4QTtDbGlja2luZyBZZXMgd2lsbCB0YWtlIHlvdSBvdXQgb2YgdGhlIFF1aXouIENsaWNrIE5vIHRvIGNvbnRpbnVlIHRoZSBRdWl6LiIvPg0KCQk8dWl0ZXh0IG5hbWU9IklORk9STUFUSU9OX0gyNjRfRkxBU0hQTEFZRVIiIHZhbHVlPSJUaGUgY3VycmVudCB2ZXJzaW9uIG9mIEZsYXNoIFBsYXllciBpbnN0YWxsZWQgb24geW91ciBtYWNoaW5lIGRvZXMgbm90IHN1cHBvcnQgdGhpcyB2aWRlby4gQ2xpY2sgb24gdGhlIHZpZGVvIGFyZWEgdG8gZG93bmxvYWQgdGhlIGxhdGVzdC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lNob3cgc2lkZWJhciB0byBwYXJ0aWNpcGFudHMiLz4NCgkJPHVpdGV4dCBuYW1lPSJNVVRFIiB2YWx1ZT0iTXV0ZSIvPg0KCQk8dWl0ZXh0IG5hbWU9IkRPQ1dSQVBfVElUTEUiIHZhbHVlPSJQcmVzZW50ZXIgRmlsZSBBdHRhY2htZW50Ii8+DQoJCTx1aXRleHQgbmFtZT0iRE9DV1JBUF9NU0ciIHZhbHVlPSJTYXZlIHRvIE15IENvbXB1dGVyIi8+DQoJCTx1aXRleHQgbmFtZT0iRE9DV1JBUF9QUk9NUFQiIHZhbHVlPSJDbGljayB0byBEb3dubG9hZCIvPg0KCTwvbGFuZ3VhZ2U+DQoJPGxhbmd1YWdlIGlkPSJkZS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JGb2xpZSAlbiIvPg0KCQk8IS0tIHN1YnN0aXR1dGlvbjogJW4gPT0gc2xpZGUgbnVtYmVyIC0tPg0KCQk8IS0tIHN1YnN0aXR1dGlvbjogJXQgPT0gdG90YWwgc2xpZGUgY291bnQgLS0+DQoJCTx1aXRleHQgbmFtZT0iU0NSVUJCQVJTVEFUVVNfU0xJREVJTkZPIiB2YWx1ZT0iRm9saWUgJW4gLyAldCB8ICIvPg0KCQk8dWl0ZXh0IG5hbWU9IlNDUlVCQkFSU1RBVFVTX1NUT1BQRUQiIHZhbHVlPSJCZWVuZGV0Ii8+DQoJCTx1aXRleHQgbmFtZT0iU0NSVUJCQVJTVEFUVVNfUExBWUlORyIgdmFsdWU9IldpZWRlcmdhYmUiLz4NCgkJPHVpdGV4dCBuYW1lPSJTQ1JVQkJBUlNUQVRVU19OT0FVRElPIiB2YWx1ZT0iS2VpbiBBdWRpbyIvPg0KCQk8dWl0ZXh0IG5hbWU9IlNDUlVCQkFSU1RBVFVTX1ZJRFBMQVlJTkciIHZhbHVlPSJWaWRlbyB3aXJkIGFiZ2VzcGllbHQiLz4NCgkJPHVpdGV4dCBuYW1lPSJTQ1JVQkJBUlNUQVRVU19MT0FESU5HIiB2YWx1ZT0iTGFkZW4iLz4NCgkJPHVpdGV4dCBuYW1lPSJTQ1JVQkJBUlNUQVRVU19CVUZGRVJJTkciIHZhbHVlPSJQdWZmZXJuIi8+DQoJCTx1aXRleHQgbmFtZT0iU0NSVUJCQVJTVEFUVVNfUVVFU1RJT04iIHZhbHVlPSJGcmFnZSBiZWFudHdvcnRlbiIvPg0KCQk8dWl0ZXh0IG5hbWU9IlNDUlVCQkFSU1RBVFVTX1JFVklFV1FVSVoiIHZhbHVlPSJOb2NobWFscyBkdXJjaHNlaGVuIi8+DQoJCTwhLS0gc3Vic3RpdHV0aW9uOiAlbSA9PSBtaW51dGVzIHJlbWFpbmluZyAtLT4NCgkJPCEtLSBzdWJzdGl0dXRpb246ICVzID09IHNlY29uZHMgcmVtYWluaW5nIC0tPg0KCQk8dWl0ZXh0IG5hbWU9IkVMQVBTRUQiIHZhbHVlPSJSZXN0ZGF1ZXI6ICVtIE1pbnV0ZW4gJXMgU2VrdW5kZW4iLz4NCgkJPHVpdGV4dCBuYW1lPSJOT1RGT1VORCIgdmFsdWU9Ik5pY2h0cyBnZWZ1bmRlbiIvPg0KCQk8dWl0ZXh0IG5hbWU9IkFUVEFDSE1FTlRTIiB2YWx1ZT0iQW5sYWdlbiIvPg0KCQk8IS0tIHN1YnN0aXR1dGlvbjogJXAgPT0gY3VycmVudCBzcGVha2VyJ3MgdGl0bGUgLS0+DQoJCTx1aXRleHQgbmFtZT0iQklPV0lOX1RJVExFIiB2YWx1ZT0iU3ByZWNoZXI6ICVwIi8+DQoJCTx1aXRleHQgbmFtZT0iQklPQlROX1RJVExFIiB2YWx1ZT0iU3ByZWNoZXIiLz4NCgkJPHVpdGV4dCBuYW1lPSJESVZJREVSQlROX1RJVExFIiB2YWx1ZT0ifCIvPg0KCQk8dWl0ZXh0IG5hbWU9IkNPTlRBQ1RCVE5fVElUTEUiIHZhbHVlPSJLb250YWt0Ii8+DQoJCTx1aXRleHQgbmFtZT0iVEFCX1FVSVoiIHZhbHVlPSJRdWl6Ii8+DQoJCTx1aXRleHQgbmFtZT0iVEFCX09VVExJTkUiIHZhbHVlPSJTdHJ1a3R1ciIvPg0KCQk8dWl0ZXh0IG5hbWU9IlRBQl9USFVNQiIgdmFsdWU9Ik1pbmlhdHVyIi8+DQoJCTx1aXRleHQgbmFtZT0iVEFCX05PVEVTIiB2YWx1ZT0iTm90aXplbiIvPg0KCQk8dWl0ZXh0IG5hbWU9IlRBQl9TRUFSQ0giIHZhbHVlPSJTdWNoZW4iLz4NCgkJPHVpdGV4dCBuYW1lPSJTTElERV9IRUFESU5HIiB2YWx1ZT0iRm9saWVudGl0ZWwiLz4NCgkJPHVpdGV4dCBuYW1lPSJEVVJBVElPTl9IRUFESU5HIiB2YWx1ZT0iRGF1ZXIiLz4NCgkJPHVpdGV4dCBuYW1lPSJTRUFSQ0hfSEVBRElORyIgdmFsdWU9IlRleHQgc3VjaGVuOiIvPg0KCQk8dWl0ZXh0IG5hbWU9IlRIVU1CX0hFQURJTkciIHZhbHVlPSJGb2xpZSIvPg0KCQk8dWl0ZXh0IG5hbWU9IlRIVU1CX0lORk8iIHZhbHVlPSJGb2xpZW50aXRlbC9EYXVlciIvPg0KCQk8dWl0ZXh0IG5hbWU9IkFUVEFDSE5BTUVfSEVBRElORyIgdmFsdWU9IkRhdGVpbmFtZSIvPg0KCQk8dWl0ZXh0IG5hbWU9IkFUVEFDSFNJWkVfSEVBRElORyIgdmFsdWU9Ikdyw7bDn2UiLz4NCgkJPHVpdGV4dCBuYW1lPSJTTElERV9OT1RFUyIgdmFsdWU9IkZvbGllbm5vdGl6ZW4iLz4NCgkJPCEtLXF1aXogcG9kIGFuZCBtZXNzYWdlIGJveCB0ZXh0cy0tPg0KCQk8dWl0ZXh0IG5hbWU9IlFVSVpQT0RfUVVJWl9BVFRFTVBUIiB2YWx1ZT0iUXVpenZlcnN1Y2g6Ii8+DQoJCTx1aXRleHQgbmFtZT0iUVVJWlBPRF9RVUlaX0FUVEVNUFRfVkFMVUUiIHZhbHVlPSIlbiB2b24gJXQiLz4NCgkJPHVpdGV4dCBuYW1lPSJRVUlaUE9EX1FVSVpfU0NPUkUiIHZhbHVlPSJFcnJlaWNodDoiLz4NCgkJPHVpdGV4dCBuYW1lPSJRVUlaUE9EX1FVSVpfUEFTU1NDT1JFIiB2YWx1ZT0iTWluZGVzdHB1bmt0emFobDoiLz4NCgkJPHVpdGV4dCBuYW1lPSJRVUlaUE9EX1FVSVpfTUFYU0NPUkUiIHZhbHVlPSJNYXhpbWFsZSBQdW5rdHphaGw6Ii8+DQoJCTx1aXRleHQgbmFtZT0iUVVJWlBPRF9RVUVTQVRNUFRfU1RSIiB2YWx1ZT0iVmVyc3VjaDogJW4gdm9uICV0Ii8+DQoJCTx1aXRleHQgbmFtZT0iUVVJWlBPRF9RVUVTVFlQRV9TVFIiIHZhbHVlPSJUeXA6ICVzIi8+DQoJCTx1aXRleHQgbmFtZT0iUVVJWlBPRF9RVUVTVFlQRV9HUkQiIHZhbHVlPSJCZXdlcnRldCIvPg0KCQk8dWl0ZXh0IG5hbWU9IlFVSVpQT0RfUVVFU1RZUEVfU1ZZIiB2YWx1ZT0iVW1mcmFnZSIvPg0KCQk8dWl0ZXh0IG5hbWU9IlFVSVpQT0RfUVVJWkFUTVBUX0lORiIgdmFsdWU9IlVuZW5kbGljaCIvPg0KCQk8dWl0ZXh0IG5hbWU9IlFVSVpQT0RfUVVFU0FUTVBUX0lORiIgdmFsdWU9IlVuZW5kbGljaCIvPg0KCQk8dWl0ZXh0IG5hbWU9IldBUk5JTkdNU0dfWUVTU1RSSU5HIiB2YWx1ZT0iSmEiLz4NCgkJPHVpdGV4dCBuYW1lPSJXQVJOSU5HTVNHX05PU1RSSU5HIiB2YWx1ZT0iTmVpbiIvPg0KCQk8dWl0ZXh0IG5hbWU9IldBUk5JTkdNU0dfVElUTEVTVFJJTkciIHZhbHVlPSJRdWl6bmF2aWdhdGlvbnN3YXJudW5nIi8+DQoJCTx1aXRleHQgbmFtZT0iV0FSTklOR01TR19NU0dTVFJJTkciIHZhbHVlPSJJbiBkaWVzZW0gUXVpeiBnaWJ0IGVzIHVuYmVhbnR3b3J0ZXRlIEZyYWdlbi4mI3hBOyYjeEE7V2VubiBTaWUgYXVmICZxdW90O0phJnF1b3Q7IGtsaWNrZW4sIHdpcmQgZGFzIFF1aXogYmVlbmRldC4gS2xpY2tlbiBTaWUgYXVmICZxdW90O05laW4mcXVvdDssIHVtIG1pdCBkZW0gUXVpeiBmb3J0enVmYWhyZW4uIi8+DQoJCTx1aXRleHQgbmFtZT0iSU5GT1JNQVRJT05fSDI2NF9GTEFTSFBMQVlFUiIgdmFsdWU9IkRhcyBWaWRlbyB3aXJkIHZvbiBkZXIgbW9tZW50YW4gYXVmIGRpZXNlbSBDb21wdXRlciBpbnN0YWxsaWVydGVuIFZlcnNpb24gdm9uIEZsYXNoIFBsYXllciBuaWNodCB1bnRlcnN0w7x0enQuIEtsaWNrZW4gU2llIGF1ZiBkZW4gVmlkZW9iZXJlaWNoLCB1bSBkaWUgYWt0dWVsbGUgVmVyc2lvbiB2b24gRmxhc2ggUGxheWVyIGhlcnVudGVyenVs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RGVuIFRlaWxuZWhtZXJuIGRpZSBTZWl0ZW5sZWlzdGUgYW56ZWlnZW4iLz4NCgkJPHVpdGV4dCBuYW1lPSJNVVRFIiB2YWx1ZT0iQXVzIi8+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DQoJPGxhbmd1YWdlIGlkPSJmci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JEaWFwb3NpdGl2ZSAlbiIvPg0KCQk8IS0tIHN1YnN0aXR1dGlvbjogJW4gPT0gc2xpZGUgbnVtYmVyIC0tPg0KCQk8IS0tIHN1YnN0aXR1dGlvbjogJXQgPT0gdG90YWwgc2xpZGUgY291bnQgLS0+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DQoJCTx1aXRleHQgbmFtZT0iU0NSVUJCQVJTVEFUVVNfVklEUExBWUlORyIgdmFsdWU9IkxlY3R1cmUgdmlkw6lvIGVuIGNvdXJzIi8+DQoJCTx1aXRleHQgbmFtZT0iU0NSVUJCQVJTVEFUVVNfTE9BRElORyIgdmFsdWU9IkNoYXJnZW1lbnQgZW4gY291cnMiLz4NCgkJPHVpdGV4dCBuYW1lPSJTQ1JVQkJBUlNUQVRVU19CVUZGRVJJTkciIHZhbHVlPSJNaXNlIGVuIG3DqW1vaXJlIi8+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DQoJCTx1aXRleHQgbmFtZT0iRUxBUFNFRCIgdmFsdWU9IiVtIG1pbnV0ZXMgJXMgc2Vjb25kZXMgcmVzdGFudGVzIi8+DQoJCTx1aXRleHQgbmFtZT0iTk9URk9VTkQiIHZhbHVlPSJSaWVuIHRyb3V2w6kiLz4NCgkJPHVpdGV4dCBuYW1lPSJBVFRBQ0hNRU5UUyIgdmFsdWU9IlBpw6hjZXMgam9pbnRlcyIvPg0KCQk8IS0tIHN1YnN0aXR1dGlvbjogJXAgPT0gY3VycmVudCBzcGVha2VyJ3MgdGl0bGUgLS0+DQoJCTx1aXRleHQgbmFtZT0iQklPV0lOX1RJVExFIiB2YWx1ZT0iQmlvIDogJXAiLz4NCgkJPHVpdGV4dCBuYW1lPSJCSU9CVE5fVElUTEUiIHZhbHVlPSJCaW8gOiIvPg0KCQk8dWl0ZXh0IG5hbWU9IkRJVklERVJCVE5fVElUTEUiIHZhbHVlPSJ8Ii8+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DQoJCTx1aXRleHQgbmFtZT0iUVVJWlBPRF9RVUlaX1NDT1JFIiB2YWx1ZT0iTm90ZSBvYnRlbnVlIDoiLz4NCgkJPHVpdGV4dCBuYW1lPSJRVUlaUE9EX1FVSVpfUEFTU1NDT1JFIiB2YWx1ZT0iTm90ZSBkJ2FkbWlzc2liaWxpdMOpwqA6Ii8+DQoJCTx1aXRleHQgbmFtZT0iUVVJWlBPRF9RVUlaX01BWFNDT1JFIiB2YWx1ZT0iTm90ZSBtYXhpbWFsZSA6Ii8+DQoJCTx1aXRleHQgbmFtZT0iUVVJWlBPRF9RVUVTQVRNUFRfU1RSIiB2YWx1ZT0iVGVudGF0aXZlIDogJW4gc3VyICV0Ii8+DQoJCTx1aXRleHQgbmFtZT0iUVVJWlBPRF9RVUVTVFlQRV9TVFIiIHZhbHVlPSJUeXBlOiAlcyIvPg0KCQk8dWl0ZXh0IG5hbWU9IlFVSVpQT0RfUVVFU1RZUEVfR1JEIiB2YWx1ZT0iTm90w6kiLz4NCgkJPHVpdGV4dCBuYW1lPSJRVUlaUE9EX1FVRVNUWVBFX1NWWSIgdmFsdWU9IkVucXXDqnRlIi8+DQoJCTx1aXRleHQgbmFtZT0iUVVJWlBPRF9RVUlaQVRNUFRfSU5GIiB2YWx1ZT0iSWxsaW1pdMOpIi8+DQoJCTx1aXRleHQgbmFtZT0iUVVJWlBPRF9RVUVTQVRNUFRfSU5GIiB2YWx1ZT0iSWxsaW1pdMOpIi8+DQoJCTx1aXRleHQgbmFtZT0iV0FSTklOR01TR19ZRVNTVFJJTkciIHZhbHVlPSJPdWkiLz4NCgkJPHVpdGV4dCBuYW1lPSJXQVJOSU5HTVNHX05PU1RSSU5HIiB2YWx1ZT0iTm9uIi8+DQoJCTx1aXRleHQgbmFtZT0iV0FSTklOR01TR19USVRMRVNUUklORyIgdmFsdWU9IkF2ZXJ0aXNzZW1lbnQgZGUgbmF2aWdhdGlvbiBkdSBxdWVzdGlvbm5haXJlIi8+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DQoJCTx1aWZvbnQgbmFtZT0iRk9OVF9QUkVTRU5URVJUSVRMRSIgdmFsdWU9IlZlcmRhbmEsMTE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DQoJCTwhLS0gc3Vic3RpdHV0aW9uOiAlbiA9PSBzbGlkZSBudW1iZXIgLS0+DQoJCTwhLS0gc3Vic3RpdHV0aW9uOiAldCA9PSB0b3RhbCBzbGlkZSBjb3VudCAtLT4NCgkJPHVpdGV4dCBuYW1lPSJTQ1JVQkJBUlNUQVRVU19TTElERUlORk8iIHZhbHVlPSLjgrnjg6njgqTjg4kgOiAlbiAvICV0IHwgIi8+DQoJCTx1aXRleHQgbmFtZT0iU0NSVUJCQVJTVEFUVVNfU1RPUFBFRCIgdmFsdWU9IuWBnOatoiIvPg0KCQk8dWl0ZXh0IG5hbWU9IlNDUlVCQkFSU1RBVFVTX1BMQVlJTkciIHZhbHVlPSLlho3nlJ/kuK0iLz4NCgkJPHVpdGV4dCBuYW1lPSJTQ1JVQkJBUlNUQVRVU19OT0FVRElPIiB2YWx1ZT0i6Z+z5aOw44Gq44GXIi8+DQoJCTx1aXRleHQgbmFtZT0iU0NSVUJCQVJTVEFUVVNfVklEUExBWUlORyIgdmFsdWU9IuODk+ODh+OCquWGjeeUn+S4rSIvPg0KCQk8dWl0ZXh0IG5hbWU9IlNDUlVCQkFSU1RBVFVTX0xPQURJTkciIHZhbHVlPSLjg63jg7zjg4nkuK0iLz4NCgkJPHVpdGV4dCBuYW1lPSJTQ1JVQkJBUlNUQVRVU19CVUZGRVJJTkciIHZhbHVlPSLjg5Djg4Pjg5XjgqHkuK0iLz4NCgkJPHVpdGV4dCBuYW1lPSJTQ1JVQkJBUlNUQVRVU19RVUVTVElPTiIgdmFsdWU9IuizquWVj+OBq+etlOOBiOOBpuS4i+OBleOBhCIvPg0KCQk8dWl0ZXh0IG5hbWU9IlNDUlVCQkFSU1RBVFVTX1JFVklFV1FVSVoiIHZhbHVlPSLjgq/jgqTjgrrjgpLjg6zjg5Pjg6Xjg7zjgZfjgabjgYTjgb7jgZkiLz4NCgkJPCEtLSBzdWJzdGl0dXRpb246ICVtID09IG1pbnV0ZXMgcmVtYWluaW5nIC0tPg0KCQk8IS0tIHN1YnN0aXR1dGlvbjogJXMgPT0gc2Vjb25kcyByZW1haW5pbmcgLS0+DQoJCTx1aXRleHQgbmFtZT0iRUxBUFNFRCIgdmFsdWU9Iuaui+OCiiA6ICVtIOWIhiAlcyDnp5IiLz4NCgkJPHVpdGV4dCBuYW1lPSJOT1RGT1VORCIgdmFsdWU9IuS9leOCguimi+OBpOOBi+OCiuOBvuOBm+OCkyIvPg0KCQk8dWl0ZXh0IG5hbWU9IkFUVEFDSE1FTlRTIiB2YWx1ZT0i5re75LuYIi8+DQoJCTwhLS0gc3Vic3RpdHV0aW9uOiAlcCA9PSBjdXJyZW50IHNwZWFrZXIncyB0aXRsZSAtLT4NCgkJPHVpdGV4dCBuYW1lPSJCSU9XSU5fVElUTEUiIHZhbHVlPSLntYzmrbQgOiAlcCIvPg0KCQk8dWl0ZXh0IG5hbWU9IkJJT0JUTl9USVRMRSIgdmFsdWU9Iue1jOattCIvPg0KCQk8dWl0ZXh0IG5hbWU9IkRJVklERVJCVE5fVElUTEUiIHZhbHVlPSJ8Ii8+DQoJCTx1aXRleHQgbmFtZT0iQ09OVEFDVEJUTl9USVRMRSIgdmFsdWU9IuOBiuWVj+OBhOWQiOOCj+OBmyIvPg0KCQk8dWl0ZXh0IG5hbWU9IlRBQl9RVUlaIiB2YWx1ZT0i44Kv44Kk44K6Ii8+DQoJCTx1aXRleHQgbmFtZT0iVEFCX09VVExJTkUiIHZhbHVlPSLjgqLjgqbjg4jjg6njgqTjg7MiLz4NCgkJPHVpdGV4dCBuYW1lPSJUQUJfVEhVTUIiIHZhbHVlPSLjgrXjg6Djg43jg7zjg6siLz4NCgkJPHVpdGV4dCBuYW1lPSJUQUJfTk9URVMiIHZhbHVlPSLjg47jg7zjg4giLz4NCgkJPHVpdGV4dCBuYW1lPSJUQUJfU0VBUkNIIiB2YWx1ZT0i5qSc57SiIi8+DQoJCTx1aXRleHQgbmFtZT0iU0xJREVfSEVBRElORyIgdmFsdWU9IuOCueODqeOCpOODieOCv+OCpOODiOODqyIvPg0KCQk8dWl0ZXh0IG5hbWU9IkRVUkFUSU9OX0hFQURJTkciIHZhbHVlPSLplbfjgZUiLz4NCgkJPHVpdGV4dCBuYW1lPSJTRUFSQ0hfSEVBRElORyIgdmFsdWU9IuaknOe0ouOBmeOCi+ODhuOCreOCueODiCA6ICIvPg0KCQk8dWl0ZXh0IG5hbWU9IlRIVU1CX0hFQURJTkciIHZhbHVlPSLjgrnjg6njgqTjg4kiLz4NCgkJPHVpdGV4dCBuYW1lPSJUSFVNQl9JTkZPIiB2YWx1ZT0i44K544Op44Kk44OJ44K/44Kk44OI44OrIC8g6ZW344GVIi8+DQoJCTx1aXRleHQgbmFtZT0iQVRUQUNITkFNRV9IRUFESU5HIiB2YWx1ZT0i44OV44Kh44Kk44Or5ZCNIi8+DQoJCTx1aXRleHQgbmFtZT0iQVRUQUNIU0laRV9IRUFESU5HIiB2YWx1ZT0i44K144Kk44K6Ii8+DQoJCTx1aXRleHQgbmFtZT0iU0xJREVfTk9URVMiIHZhbHVlPSLjgrnjg6njgqTjg4njg47jg7zjg4giLz4NCgkJPCEtLXF1aXogcG9kIGFuZCBtZXNzYWdlIGJveCB0ZXh0cy0tPg0KCQk8dWl0ZXh0IG5hbWU9IlFVSVpQT0RfUVVJWl9BVFRFTVBUIiB2YWx1ZT0i44Kv44Kk44K66Kmm6KGM5Zue5pWwIDogIi8+DQoJCTx1aXRleHQgbmFtZT0iUVVJWlBPRF9RVUlaX0FUVEVNUFRfVkFMVUUiIHZhbHVlPSIlbiAvICV0Ii8+DQoJCTx1aXRleHQgbmFtZT0iUVVJWlBPRF9RVUlaX1NDT1JFIiB2YWx1ZT0i44K544Kz44KiIDogIi8+DQoJCTx1aXRleHQgbmFtZT0iUVVJWlBPRF9RVUlaX1BBU1NTQ09SRSIgdmFsdWU9IuWQiOagvOeCuSA6Ii8+DQoJCTx1aXRleHQgbmFtZT0iUVVJWlBPRF9RVUlaX01BWFNDT1JFIiB2YWx1ZT0i5pyA6auY5b6X54K5IDogIi8+DQoJCTx1aXRleHQgbmFtZT0iUVVJWlBPRF9RVUVTQVRNUFRfU1RSIiB2YWx1ZT0i6Kmm6KGM5Zue5pWwIDogJW4gLyAldCIvPg0KCQk8dWl0ZXh0IG5hbWU9IlFVSVpQT0RfUVVFU1RZUEVfU1RSIiB2YWx1ZT0i44K/44Kk44OXIDogJXMiLz4NCgkJPHVpdGV4dCBuYW1lPSJRVUlaUE9EX1FVRVNUWVBFX0dSRCIgdmFsdWU9IuipleS+oSIvPg0KCQk8dWl0ZXh0IG5hbWU9IlFVSVpQT0RfUVVFU1RZUEVfU1ZZIiB2YWx1ZT0i44Ki44Oz44Kx44O844OIIi8+DQoJCTx1aXRleHQgbmFtZT0iUVVJWlBPRF9RVUlaQVRNUFRfSU5GIiB2YWx1ZT0i54Sh5Yi26ZmQIi8+DQoJCTx1aXRleHQgbmFtZT0iUVVJWlBPRF9RVUVTQVRNUFRfSU5GIiB2YWx1ZT0i54Sh5Yi26ZmQIi8+DQoJCTx1aXRleHQgbmFtZT0iV0FSTklOR01TR19ZRVNTVFJJTkciIHZhbHVlPSLjga/jgYQiLz4NCgkJPHVpdGV4dCBuYW1lPSJXQVJOSU5HTVNHX05PU1RSSU5HIiB2YWx1ZT0i44GE44GE44GIIi8+DQoJCTx1aXRleHQgbmFtZT0iV0FSTklOR01TR19USVRMRVNUUklORyIgdmFsdWU9IuOCr+OCpOOCuuOBruODiuODk+OCsuODvOOCt+ODp+ODs+OBq+mWouOBmeOCi+itpuWRiiIvPg0KCQk8dWl0ZXh0IG5hbWU9IldBUk5JTkdNU0dfTVNHU1RSSU5HIiB2YWx1ZT0i44GT44Gu44Kv44Kk44K644Gr44Gv44CB44G+44Gg6Kej562U44GX44Gm44GE44Gq44GE6LOq5ZWP44GM44GC44KK44G+44GZ44CCJiN4QTsmI3hBOyDjgq/jgqTjgrrjgpLntYLkuobjgZnjgovjgavjga/jgIHjgIzjga/jgYTjgI3jgpLjgq/jg6rjg4Pjgq/jgZfjgb7jgZnjgILjgq/jgqTjgrrjgpLntprooYzjgZnjgovjgavjga/jgIHjgIzjgYTjgYTjgYjjgI3jgpLjgq/jg6rjg4Pjgq/jgZfjgb7jgZnjgIIiLz4NCgkJPHVpdGV4dCBuYW1lPSJJTkZPUk1BVElPTl9IMjY0X0ZMQVNIUExBWUVSIiB2YWx1ZT0i44GK5L2/44GE44Gu44Kz44Oz44OU44Ol44O844K/44Gr54++5Zyo44Kk44Oz44K544OI44O844Or44GV44KM44Gm44GE44KLIEZsYXNoIFBsYXllciDjga7jg5Djg7zjgrjjg6fjg7Pjga/jgIHjgZPjga7jg5Pjg4fjgqrjgpLjgrXjg53jg7zjg4jjgZfjgabjgYTjgb7jgZvjgpPjgILmnIDmlrDjga4gRmxhc2ggUGxheWVyIOOCkuODgOOCpuODs+ODreODvOODieOBmeOCi+OBq+OBr+OAgeODk+ODh+OCqumgmOWfn+OCkuOCr+ODquODg+OCr+OBl+OBpuOBj+OBoOOBleOBhOOAg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LjgrXjgqTjg4njg5Djg7zjgpLlj4LliqDogIXjgavopovjgZvjgosiLz4NCgkJPHVpdGV4dCBuYW1lPSJNVVRFIiB2YWx1ZT0i44Of44Ol44O844OIIi8+DQoJCTx1aXRleHQgbmFtZT0iRE9DV1JBUF9USVRMRSIgdmFsdWU9IlByZXNlbnRlciDmt7vku5jjg5XjgqHjgqTjg6siLz4NCgkJPHVpdGV4dCBuYW1lPSJET0NXUkFQX01TRyIgdmFsdWU9IuODnuOCpOOCs+ODs+ODlOODpeODvOOCv+OBq+S/neWtmCIvPg0KCQk8dWl0ZXh0IG5hbWU9IkRPQ1dSQVBfUFJPTVBUIiB2YWx1ZT0i44Kv44Oq44OD44Kv44GX44Gm44OA44Km44Oz44Ot44O844OJIi8+DQoJPC9sYW5ndWFnZT4NCgk8bGFuZ3VhZ2UgaWQ9ImtvIj4NCgkJPCEtLSBmb3JtYXQgZm9yIHVpZm9udCB2YWx1ZSBpcyAiZm9udCxzaXplLGlzYm9sZCxpc2l0YWxpYyxpc3NoYWRvd2VkIiAtLT4NCgkJPHVpZm9udCBuYW1lPSJGT05UX1FVSVpaSU5HIiB2YWx1ZT0iVmVyZGFuYSw5LGZhbHNlLGZhbHNlLGZhbHNlIi8+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xMSxmYWxzZSxmYWxzZSx0cnVlIi8+DQoJCTx1aWZvbnQgbmFtZT0iRk9OVF9CSU9XSU4iIHZhbHVlPSJWZXJkYW5hLDExLGZhbHNlLGZhbHNlLGZhbHNlIi8+DQoJCTx1aWZvbnQgbmFtZT0iRk9OVF9MSVNUSEVBRElORyIgdmFsdWU9IlZlcmRhbmEsMTEsZmFsc2UsZmFsc2UsZmFsc2UiLz4NCgkJPHVpZm9udCBuYW1lPSJGT05UX1dJTlRJVExFIiB2YWx1ZT0iVmVyZGFuYSwxM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DQoJCTwhLS0gc3Vic3RpdHV0aW9uOiAlcyA9PSBzZWNvbmRzIHJlbWFpbmluZyAtLT4NCgkJPHVpdGV4dCBuYW1lPSJFTEFQU0VEIiB2YWx1ZT0iJW3rtoQgJXPstIgg64Ko7J2MIi8+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DQoJCTx1aXRleHQgbmFtZT0iQklPQlROX1RJVExFIiB2YWx1ZT0i6rK966ClIOyGjOqwnCIvPg0KCQk8dWl0ZXh0IG5hbWU9IkRJVklERVJCVE5fVElUTEUiIHZhbHVlPSJ8Ii8+DQoJCTx1aXRleHQgbmFtZT0iQ09OVEFDVEJUTl9USVRMRSIgdmFsdWU9IuyXsOudveyymCIvPg0KCQk8dWl0ZXh0IG5hbWU9IlRBQl9RVUlaIiB2YWx1ZT0i7YC07KaIIi8+DQoJCTx1aXRleHQgbmFtZT0iVEFCX09VVExJTkUiIHZhbHVlPSLqsJzsmpQiLz4NCgkJPHVpdGV4dCBuYW1lPSJUQUJfVEhVTUIiIHZhbHVlPSLstpXshoztjJAiLz4NCgkJPHVpdGV4dCBuYW1lPSJUQUJfTk9URVMiIHZhbHVlPSLrhbjtirgiLz4NCgkJPHVpdGV4dCBuYW1lPSJUQUJfU0VBUkNIIiB2YWx1ZT0i6rKA7IOJIi8+DQoJCTx1aXRleHQgbmFtZT0iU0xJREVfSEVBRElORyIgdmFsdWU9IuyKrOudvOydtOuTnCDsoJzrqqkiLz4NCgkJPHVpdGV4dCBuYW1lPSJEVVJBVElPTl9IRUFESU5HIiB2YWx1ZT0i7J6s7IOd7Iuc6rCEIi8+DQoJCTx1aXRleHQgbmFtZT0iU0VBUkNIX0hFQURJTkciIHZhbHVlPSLthY3siqTtirgg6rKA7IOJOiIvPg0KCQk8dWl0ZXh0IG5hbWU9IlRIVU1CX0hFQURJTkciIHZhbHVlPSLsiqzrnbzsnbTrk5wiLz4NCgkJPHVpdGV4dCBuYW1lPSJUSFVNQl9JTkZPIiB2YWx1ZT0i7KCc66qpL+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siJg6Ii8+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siJg6ICVuLyV0Ii8+DQoJCTx1aXRleHQgbmFtZT0iUVVJWlBPRF9RVUVTVFlQRV9TVFIiIHZhbHVlPSLsnKDtmJU6ICVzIi8+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2AtOymiOulvCDsooXro4ztlZjroKTrqbQgW+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DQoJCTx1aXRleHQgbmFtZT0iU0NSVUJCQVJTVEFUVVNfVklEUExBWUlORyIgdmFsdWU9IlbDrWRlbyBlbiByZXByb2QuIi8+DQoJCTx1aXRleHQgbmFtZT0iU0NSVUJCQVJTVEFUVVNfTE9BRElORyIgdmFsdWU9IkNhcmdhbmRvIi8+DQoJCTx1aXRleHQgbmFtZT0iU0NSVUJCQVJTVEFUVVNfQlVGRkVSSU5HIiB2YWx1ZT0iQWxtYWNlbmFuZG8gZW4gYsO6ZmVyIi8+DQoJCTx1aXRleHQgbmFtZT0iU0NSVUJCQVJTVEFUVVNfUVVFU1RJT04iIHZhbHVlPSJDb250ZXN0YXIgcHJlZ3VudGEiLz4NCgkJPHVpdGV4dCBuYW1lPSJTQ1JVQkJBUlNUQVRVU19SRVZJRVdRVUlaIiB2YWx1ZT0iUmV2aXNhbmRvIHBydWViYSIvPg0KCQk8IS0tIHN1YnN0aXR1dGlvbjogJW0gPT0gbWludXRlcyByZW1haW5pbmcgLS0+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DQoJCTx1aXRleHQgbmFtZT0iQklPQlROX1RJVExFIiB2YWx1ZT0iQmlvZ3JhZsOtYSIvPg0KCQk8dWl0ZXh0IG5hbWU9IkRJVklERVJCVE5fVElUTEUiIHZhbHVlPSJ8Ii8+DQoJCTx1aXRleHQgbmFtZT0iQ09OVEFDVEJUTl9USVRMRSIgdmFsdWU9IkNvbnRhY3RvIi8+DQoJCTx1aXRleHQgbmFtZT0iVEFCX1FVSVoiIHZhbHVlPSJQcnVlYmEiLz4NCgkJPHVpdGV4dCBuYW1lPSJUQUJfT1VUTElORSIgdmFsdWU9IkNvbnRvcm5vIi8+DQoJCTx1aXRleHQgbmFtZT0iVEFCX1RIVU1CIiB2YWx1ZT0iTWluaWF0LiIvPg0KCQk8dWl0ZXh0IG5hbWU9IlRBQl9OT1RFUyIgdmFsdWU9Ik5vdGFzIi8+DQoJCTx1aXRleHQgbmFtZT0iVEFCX1NFQVJDSCIgdmFsdWU9IkJ1c2NhciIvPg0KCQk8dWl0ZXh0IG5hbWU9IlNMSURFX0hFQURJTkciIHZhbHVlPSJUw610dWxvIGRlIGRpYXBvc2l0aXZhIi8+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DQoJCTx1aXRleHQgbmFtZT0iQVRUQUNITkFNRV9IRUFESU5HIiB2YWx1ZT0iTm9tYnJlIGRlIGFyY2hpdm8iLz4NCgkJPHVpdGV4dCBuYW1lPSJBVFRBQ0hTSVpFX0hFQURJTkciIHZhbHVlPSJUYW1hw7FvIi8+DQoJCTx1aXRleHQgbmFtZT0iU0xJREVfTk9URVMiIHZhbHVlPSJOb3RhcyBkZSBkaWFwb3NpdGl2YSIvPg0KCQk8IS0tcXVpeiBwb2QgYW5kIG1lc3NhZ2UgYm94IHRleHRzLS0+DQoJCTx1aXRleHQgbmFtZT0iUVVJWlBPRF9RVUlaX0FUVEVNUFQiIHZhbHVlPSJJbnRlbnRvIGRlIHBydWViYToiLz4NCgkJPHVpdGV4dCBuYW1lPSJRVUlaUE9EX1FVSVpfQVRURU1QVF9WQUxVRSIgdmFsdWU9IiVuIGRlICV0Ii8+DQoJCTx1aXRleHQgbmFtZT0iUVVJWlBPRF9RVUlaX1NDT1JFIiB2YWx1ZT0iUHVudHVhY2nDs246Ii8+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DQoJCTx1aXRleHQgbmFtZT0iV0FSTklOR01TR19ZRVNTVFJJTkciIHZhbHVlPSJTw60iLz4NCgkJPHVpdGV4dCBuYW1lPSJXQVJOSU5HTVNHX05PU1RSSU5HIiB2YWx1ZT0iTm8iLz4NCgkJPHVpdGV4dCBuYW1lPSJXQVJOSU5HTVNHX1RJVExFU1RSSU5HIiB2YWx1ZT0iQXZpc28gZGUgbmF2ZWdhY2nDs24gZGUgcHJ1ZWJhIi8+DQoJCTx1aXRleHQgbmFtZT0iV0FSTklOR01TR19NU0dTVFJJTkciIHZhbHVlPSJIYXkgcHJlZ3VudGFzIHNpbiBpbnRlbnRvcyBlbiBlc3RhIHBydWViYS4mI3hBOyYjeEE7UGFyYSBzYWxpciBkZSBsYSBwcnVlYmEsIGhhZ2EgY2xpYyBlbiBTw60uIFBhcmEgY29udGludWFyLCBoYWdhIGNsaWMgZW4gTm8uIi8+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DQoJCTwhLS0gc3Vic3RpdHV0aW9uOiAlbiA9PSBzbGlkZSBudW1iZXIgLS0+DQoJCTx1aXRleHQgbmFtZT0iQk9PS01BUktTTElERSIgdmFsdWU9IkFkb2JlIFByZXNlbnRlcjogJXAgJXMiLz4NCgkJPHVpdGV4dCBuYW1lPSJTSE9XU0lERUJBUiIgdmFsdWU9Ik1vc3RyYXIgYmFycmEgbGF0ZXJhbCBhIGxvcyBwYXJ0aWNpcGFudGVzIi8+DQoJCTx1aXRleHQgbmFtZT0iTVVURSIgdmFsdWU9IlNpbGVuY2lhciIvPg0KCQk8dWl0ZXh0IG5hbWU9IkRPQ1dSQVBfVElUTEUiIHZhbHVlPSJBcmNoaXZvIGFkanVudG8gZGUgUHJlc2VudGVyIi8+DQoJCTx1aXRleHQgbmFtZT0iRE9DV1JBUF9NU0ciIHZhbHVlPSJHdWFyZGFyIGVuIE1pIFBDIi8+DQoJCTx1aXRleHQgbmFtZT0iRE9DV1JBUF9QUk9NUFQiIHZhbHVlPSJIYWdhIGNsaWMgZW4gRGVzY2FyZ2FyIi8+DQoJPC9sYW5ndWFnZT4NCgk8bGFuZ3VhZ2UgaWQ9InB0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lNsaWRlICVuIi8+DQoJCTwhLS0gc3Vic3RpdHV0aW9uOiAlbiA9PSBzbGlkZSBudW1iZXIgLS0+DQoJCTwhLS0gc3Vic3RpdHV0aW9uOiAldCA9PSB0b3RhbCBzbGlkZSBjb3VudCAtLT4NCgkJPHVpdGV4dCBuYW1lPSJTQ1JVQkJBUlNUQVRVU19TTElERUlORk8iIHZhbHVlPSJTbGlkZSAlbiAvICV0IHwgIi8+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DQoJCTwhLS0gc3Vic3RpdHV0aW9uOiAlcCA9PSBjdXJyZW50IHNwZWFrZXIncyB0aXRsZSAtLT4NCgkJPHVpdGV4dCBuYW1lPSJCSU9XSU5fVElUTEUiIHZhbHVlPSJCaW86ICVwIi8+DQoJCTx1aXRleHQgbmFtZT0iQklPQlROX1RJVExFIiB2YWx1ZT0iQmlvIi8+DQoJCTx1aXRleHQgbmFtZT0iRElWSURFUkJUTl9USVRMRSIgdmFsdWU9InwiLz4NCgkJPHVpdGV4dCBuYW1lPSJDT05UQUNUQlROX1RJVExFIiB2YWx1ZT0iQ29udGF0byIvPg0KCQk8dWl0ZXh0IG5hbWU9IlRBQl9RVUlaIiB2YWx1ZT0iUXVlc3QuIi8+DQoJCTx1aXRleHQgbmFtZT0iVEFCX09VVExJTkUiIHZhbHVlPSJFc3F1ZW1hIi8+DQoJCTx1aXRleHQgbmFtZT0iVEFCX1RIVU1CIiB2YWx1ZT0iTWluaSIvPg0KCQk8dWl0ZXh0IG5hbWU9IlRBQl9OT1RFUyIgdmFsdWU9Ik5vdGFzIi8+DQoJCTx1aXRleHQgbmFtZT0iVEFCX1NFQVJDSCIgdmFsdWU9IkJ1c2NhIi8+DQoJCTx1aXRleHQgbmFtZT0iU0xJREVfSEVBRElORyIgdmFsdWU9IlTDrXR1bG8gZG8gc2xpZGUiLz4NCgkJPHVpdGV4dCBuYW1lPSJEVVJBVElPTl9IRUFESU5HIiB2YWx1ZT0iRHVyYcOnw6NvIi8+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DQoJCTx1aXRleHQgbmFtZT0iU0xJREVfTk9URVMiIHZhbHVlPSJBbm90YcOnw7VlcyBkbyBzbGlkZSIvPg0KCQk8IS0tcXVpeiBwb2QgYW5kIG1lc3NhZ2UgYm94IHRleHRzLS0+DQoJCTx1aXRleHQgbmFtZT0iUVVJWlBPRF9RVUlaX0FUVEVNUFQiIHZhbHVlPSJUZW50YXRpdmEgbm8gcXVlc3Rpb27DoXJpbzoiLz4NCgkJPHVpdGV4dCBuYW1lPSJRVUlaUE9EX1FVSVpfQVRURU1QVF9WQUxVRSIgdmFsdWU9IiVuIGRlICV0Ii8+DQoJCTx1aXRleHQgbmFtZT0iUVVJWlBPRF9RVUlaX1NDT1JFIiB2YWx1ZT0iUG9udHVhw6fDo286Ii8+DQoJCTx1aXRleHQgbmFtZT0iUVVJWlBPRF9RVUlaX1BBU1NTQ09SRSIgdmFsdWU9IlBvbnR1YcOnw6NvIGRlIGFwcm92YcOnw6NvOiIvPg0KCQk8dWl0ZXh0IG5hbWU9IlFVSVpQT0RfUVVJWl9NQVhTQ09SRSIgdmFsdWU9IlBvbnR1YcOnw6NvIG3DoXhpbWE6Ii8+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DQoJCTx1aXRleHQgbmFtZT0iUVVJWlBPRF9RVUlaQVRNUFRfSU5GIiB2YWx1ZT0iSW5maW5pdG8iLz4NCgkJPHVpdGV4dCBuYW1lPSJRVUlaUE9EX1FVRVNBVE1QVF9JTkYiIHZhbHVlPSJJbmZpbml0byIvPg0KCQk8dWl0ZXh0IG5hbWU9IldBUk5JTkdNU0dfWUVTU1RSSU5HIiB2YWx1ZT0iU2ltIi8+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DQoJPC9sYW5ndWFnZT4NCgk8bGFuZ3VhZ2UgaWQ9Iml0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DQoJCTwhLS0gc3Vic3RpdHV0aW9uOiAlbiA9PSBzbGlkZSBudW1iZXIgLS0+DQoJCTwhLS0gc3Vic3RpdHV0aW9uOiAldCA9PSB0b3RhbCBzbGlkZSBjb3VudCAtLT4NCgkJPHVpdGV4dCBuYW1lPSJTQ1JVQkJBUlNUQVRVU19TTElERUlORk8iIHZhbHVlPSJEaWFwb3NpdGl2YSAlbiAvICV0IHwgIi8+DQoJCTx1aXRleHQgbmFtZT0iU0NSVUJCQVJTVEFUVVNfU1RPUFBFRCIgdmFsdWU9IkludGVycm90dG8iLz4NCgkJPHVpdGV4dCBuYW1lPSJTQ1JVQkJBUlNUQVRVU19QTEFZSU5HIiB2YWx1ZT0iUmlwcm9kdXppb25lIi8+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DQoJCTx1aXRleHQgbmFtZT0iRUxBUFNFRCIgdmFsdWU9IiVtIE1pbnV0aSAlcyBTZWNvbmRpIHJpbWFuZW50aSIvPg0KCQk8dWl0ZXh0IG5hbWU9Ik5PVEZPVU5EIiB2YWx1ZT0iTmVzc3VuIGVsZW1lbnRvIHRyb3ZhdG8iLz4NCgkJPHVpdGV4dCBuYW1lPSJBVFRBQ0hNRU5UUyIgdmFsdWU9IkFsbGVnYXRpIi8+DQoJCTwhLS0gc3Vic3RpdHV0aW9uOiAlcCA9PSBjdXJyZW50IHNwZWFrZXIncyB0aXRsZSAtLT4NCgkJPHVpdGV4dCBuYW1lPSJCSU9XSU5fVElUTEUiIHZhbHVlPSJCaW86ICVwIi8+DQoJCTx1aXRleHQgbmFtZT0iQklPQlROX1RJVExFIiB2YWx1ZT0iQmlvIi8+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DQoJCTx1aXRleHQgbmFtZT0iRFVSQVRJT05fSEVBRElORyIgdmFsdWU9IkR1cmF0YSIvPg0KCQk8dWl0ZXh0IG5hbWU9IlNFQVJDSF9IRUFESU5HIiB2YWx1ZT0iQ2VyY2EgdGVzdG86Ii8+DQoJCTx1aXRleHQgbmFtZT0iVEhVTUJfSEVBRElORyIgdmFsdWU9IkRpYXBvc2l0aXZhIi8+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DQoJCTx1aXRleHQgbmFtZT0iUVVJWlBPRF9RVUVTVFlQRV9TVFIiIHZhbHVlPSJUaXBvOiAlcyIvPg0KCQk8dWl0ZXh0IG5hbWU9IlFVSVpQT0RfUVVFU1RZUEVfR1JEIiB2YWx1ZT0iQ29uIHZhbHV0YXppb25lIi8+DQoJCTx1aXRleHQgbmFtZT0iUVVJWlBPRF9RVUVTVFlQRV9TVlkiIHZhbHVlPSJJbmRhZ2luZSIvPg0KCQk8dWl0ZXh0IG5hbWU9IlFVSVpQT0RfUVVJWkFUTVBUX0lORiIgdmFsdWU9IkluZmluaXRpIi8+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DQoJCTx1aXRleHQgbmFtZT0iRE9DV1JBUF9USVRMRSIgdmFsdWU9IkFsbGVnYXRvIGZpbGUgUHJlc2VudGVyIi8+DQoJCTx1aXRleHQgbmFtZT0iRE9DV1JBUF9NU0ciIHZhbHVlPSJTYWx2YSBpbiBSaXNvcnNlIGRlbCBjb21wdXRlciIvPg0KCQk8dWl0ZXh0IG5hbWU9IkRPQ1dSQVBfUFJPTVBUIiB2YWx1ZT0iQ2xpYyBwZXIgc2NhcmljYXJlIi8+DQoJPC9sYW5ndWFnZT4NCgk8bGFuZ3VhZ2UgaWQ9Im5s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DQoJCTx1aXRleHQgbmFtZT0iU0NSVUJCQVJTVEFUVVNfVklEUExBWUlORyIgdmFsdWU9IlZpZGVvIGFmc3BlbGVuIi8+DQoJCTx1aXRleHQgbmFtZT0iU0NSVUJCQVJTVEFUVVNfTE9BRElORyIgdmFsdWU9IkxhZGVuIi8+DQoJCTx1aXRleHQgbmFtZT0iU0NSVUJCQVJTVEFUVVNfQlVGRkVSSU5HIiB2YWx1ZT0iQnVmZmVyZW4iLz4NCgkJPHVpdGV4dCBuYW1lPSJTQ1JVQkJBUlNUQVRVU19RVUVTVElPTiIgdmFsdWU9IlZyYWFnIG1ldCBhbnR3b29yZCIvPg0KCQk8dWl0ZXh0IG5hbWU9IlNDUlVCQkFSU1RBVFVTX1JFVklFV1FVSVoiIHZhbHVlPSJRdWl6IGNvbnRyb2xlcmVuIi8+DQoJCTwhLS0gc3Vic3RpdHV0aW9uOiAlbSA9PSBtaW51dGVzIHJlbWFpbmluZyAtLT4NCgkJPCEtLSBzdWJzdGl0dXRpb246ICVzID09IHNlY29uZHMgcmVtYWluaW5nIC0tPg0KCQk8dWl0ZXh0IG5hbWU9IkVMQVBTRUQiIHZhbHVlPSJFciByZXN0ZXJlbiAlbSBtaW51dGVuICVzIHNlY29uZGVuIi8+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DQoJCTx1aXRleHQgbmFtZT0iVEFCX1FVSVoiIHZhbHVlPSJRdWl6Ii8+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DQoJCTx1aXRleHQgbmFtZT0iU0VBUkNIX0hFQURJTkciIHZhbHVlPSJab2VrZW4gbmFhciB0ZWtzdDoiLz4NCgkJPHVpdGV4dCBuYW1lPSJUSFVNQl9IRUFESU5HIiB2YWx1ZT0iRGlhIi8+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DQoJCTwhLS1xdWl6IHBvZCBhbmQgbWVzc2FnZSBib3ggdGV4dHMtLT4NCgkJPHVpdGV4dCBuYW1lPSJRVUlaUE9EX1FVSVpfQVRURU1QVCIgdmFsdWU9IlF1aXpwb2dpbmc6Ii8+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DQoJCTx1aXRleHQgbmFtZT0iUVVJWlBPRF9RVUVTVFlQRV9TVFIiIHZhbHVlPSJUeXBlOiAlcyIvPg0KCQk8dWl0ZXh0IG5hbWU9IlFVSVpQT0RfUVVFU1RZUEVfR1JEIiB2YWx1ZT0iVGVsdCB2b29yIHNjb3JlIi8+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DQoJCTx1aWZvbnQgbmFtZT0iRk9OVF9QUkVTRU5UQVRJT05OQU1FIiB2YWx1ZT0i5a6L5L2TLTE4MDMwLDE0LGZhbHNlLGZhbHNlLHRydWUiLz4NCgkJPHVpZm9udCBuYW1lPSJGT05UX1BSRVNFTlRFUk5BTUUiIHZhbHVlPSLlrovkvZMtMTgwMzAsMTQsdHJ1ZSxmYWxzZSx0cnVlIi8+DQoJCTx1aWZvbnQgbmFtZT0iRk9OVF9QUkVTRU5URVJUSVRMRSIgdmFsdWU9IuWui+S9ky0xODAzMCwxMyxmYWxzZSxmYWxzZSx0cnVlIi8+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DQoJCTx1aWZvbnQgbmFtZT0iRk9OVF9NU0dCT1hfV0lOVElUTEUiIHZhbHVlPSLlrovkvZMtMTgwMzAsMTIsdHJ1ZSxmYWxzZSx0cnVlIi8+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DQoJCTx1aWZvbnQgbmFtZT0iRk9OVF9RVUlaUE9EX1FVRVNUSU9OX1NDT1JFIiB2YWx1ZT0i5a6L5L2TLTE4MDMwLDEwLGZhbHNlLGZhbHNlLHRydWUiLz4NCgkJPHVpZm9udCBuYW1lPSJGT05UX1FVSVpQT0RfUVVFU1RJT05fU0NPUkVfVkFMVUUiIHZhbHVlPSLlrovkvZMtMTgwMzAsMTAsdHJ1ZSxmYWxzZSx0cnVlIi8+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S9ky0xODAzMCwxMCxmYWxzZSxmYWxzZSx0cnVlIi8+DQoJCTx1aWZvbnQgbmFtZT0iRk9OVF9RVUlaUE9EX1FVSVpfUVVFU1RJT05fQVRURU1QVEVEX1ZBTFVFIiB2YWx1ZT0i5a6L5L2TLTE4MDMwLDEwLHRydWUsZmFsc2UsdHJ1ZSIvPg0KCQk8dWlmb250IG5hbWU9IkZPTlRfUVVJWlBPRF9RVUlaX1NDT1JFX1RBRyIgdmFsdWU9IuWui+S9ky0xODAzMCwxMix0cnVlLGZhbHNlLHRydWUiLz4NCgkJPHVpZm9udCBuYW1lPSJGT05UX1FVSVpQT0RfUVVJWl9TQ09SRSIgdmFsdWU9IuWui+S9ky0xODAzMCwxMCxmYWxzZSxmYWxzZSx0cnVlIi8+DQoJCTx1aWZvbnQgbmFtZT0iRk9OVF9RVUlaUE9EX1FVSVpfU0NPUkVfVkFMVUUiIHZhbHVlPSLlrovkvZMtMTgwMzAsMTAsdHJ1ZSxmYWxzZSx0cnVlIi8+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S9ky0xODAzMCwxMCxmYWxzZSxmYWxzZSx0cnVlIi8+DQoJCTx1aWZvbnQgbmFtZT0iRk9OVF9RVUlaUE9EX1FVSVpfUEFTU1NDT1JFX1ZBTFVFIiB2YWx1ZT0i5a6L5L2TLTE4MDMwLDEwLHRydWUsZmFsc2UsdHJ1ZSIvPg0KCQk8IS0tIHVpdGV4dCAtLT4NCgkJPCEtLSBzdWJzdGl0dXRpb246ICVuID09IHNsaWRlIG51bWJlciAtLT4NCgkJPHVpdGV4dCBuYW1lPSJVTk5BTUVEU0xJREVUSVRMRSIgdmFsdWU9IuW5u+eBr+eJhyAlbiIvPg0KCQk8IS0tIHN1YnN0aXR1dGlvbjogJW4gPT0gc2xpZGUgbnVtYmVyIC0tPg0KCQk8IS0tIHN1YnN0aXR1dGlvbjogJXQgPT0gdG90YWwgc2xpZGUgY291bnQgLS0+DQoJCTx1aXRleHQgbmFtZT0iU0NSVUJCQVJTVEFUVVNfU0xJREVJTkZPIiB2YWx1ZT0i5bm754Gv54mHICVuIC8gJXQgfCAiLz4NCgkJPHVpdGV4dCBuYW1lPSJTQ1JVQkJBUlNUQVRVU19TVE9QUEVEIiB2YWx1ZT0i5bey5YGc5q2iIi8+DQoJCTx1aXRleHQgbmFtZT0iU0NSVUJCQVJTVEFUVVNfUExBWUlORyIgdmFsdWU9Iuato+WcqOaSreaUviIvPg0KCQk8dWl0ZXh0IG5hbWU9IlNDUlVCQkFSU1RBVFVTX05PQVVESU8iIHZhbHVlPSLml6Dpn7PpopEiLz4NCgkJPHVpdGV4dCBuYW1lPSJTQ1JVQkJBUlNUQVRVU19WSURQTEFZSU5HIiB2YWx1ZT0i6KeG6aKR5pKt5pS+Ii8+DQoJCTx1aXRleHQgbmFtZT0iU0NSVUJCQVJTVEFUVVNfTE9BRElORyIgdmFsdWU9Iuato+WcqOi9veWFpSIvPg0KCQk8dWl0ZXh0IG5hbWU9IlNDUlVCQkFSU1RBVFVTX0JVRkZFUklORyIgdmFsdWU9Iuato+WcqOi/m+ihjOe8k+WGsuWkhOeQhiIvPg0KCQk8dWl0ZXh0IG5hbWU9IlNDUlVCQkFSU1RBVFVTX1FVRVNUSU9OIiB2YWx1ZT0i5Zue562U6Zeu6aKYIi8+DQoJCTx1aXRleHQgbmFtZT0iU0NSVUJCQVJTVEFUVVNfUkVWSUVXUVVJWiIgdmFsdWU9Iuato+WcqOWuoemYhea1i+mqjCIvPg0KCQk8IS0tIHN1YnN0aXR1dGlvbjogJW0gPT0gbWludXRlcyByZW1haW5pbmcgLS0+DQoJCTwhLS0gc3Vic3RpdHV0aW9uOiAlcyA9PSBzZWNvbmRzIHJlbWFpbmluZyAtLT4NCgkJPHVpdGV4dCBuYW1lPSJFTEFQU0VEIiB2YWx1ZT0i5Ymp5L2ZICVtIOWIhumSnyAlcyDnp5IiLz4NCgkJPHVpdGV4dCBuYW1lPSJOT1RGT1VORCIgdmFsdWU9IuacquaJvuWIsOS7u+S9leWGheWuuSIvPg0KCQk8dWl0ZXh0IG5hbWU9IkFUVEFDSE1FTlRTIiB2YWx1ZT0i6ZmE5Lu2Ii8+DQoJCTwhLS0gc3Vic3RpdHV0aW9uOiAlcCA9PSBjdXJyZW50IHNwZWFrZXIncyB0aXRsZSAtLT4NCgkJPHVpdGV4dCBuYW1lPSJCSU9XSU5fVElUTEUiIHZhbHVlPSLkuKrkurrnroDku4s6ICVwIi8+DQoJCTx1aXRleHQgbmFtZT0iQklPQlROX1RJVExFIiB2YWx1ZT0i5Liq5Lq6566A5LuLIi8+DQoJCTx1aXRleHQgbmFtZT0iRElWSURFUkJUTl9USVRMRSIgdmFsdWU9InwiLz4NCgkJPHVpdGV4dCBuYW1lPSJDT05UQUNUQlROX1RJVExFIiB2YWx1ZT0i6IGU57O75pa55byPIi8+DQoJCTx1aXRleHQgbmFtZT0iVEFCX1FVSVoiIHZhbHVlPSLmtYvpqowiLz4NCgkJPHVpdGV4dCBuYW1lPSJUQUJfT1VUTElORSIgdmFsdWU9IuWkp+e6siIvPg0KCQk8dWl0ZXh0IG5hbWU9IlRBQl9USFVNQiIgdmFsdWU9Iue8qeeVpeWbviIvPg0KCQk8dWl0ZXh0IG5hbWU9IlRBQl9OT1RFUyIgdmFsdWU9IuWkh+azqCIvPg0KCQk8dWl0ZXh0IG5hbWU9IlRBQl9TRUFSQ0giIHZhbHVlPSLmkJzntKIiLz4NCgkJPHVpdGV4dCBuYW1lPSJTTElERV9IRUFESU5HIiB2YWx1ZT0i5bm754Gv54mH5qCH6aKYIi8+DQoJCTx1aXRleHQgbmFtZT0iRFVSQVRJT05fSEVBRElORyIgdmFsdWU9IuaMgee7reaXtumXtCIvPg0KCQk8dWl0ZXh0IG5hbWU9IlNFQVJDSF9IRUFESU5HIiB2YWx1ZT0i5pCc57Si5paH5pysOiIvPg0KCQk8dWl0ZXh0IG5hbWU9IlRIVU1CX0hFQURJTkciIHZhbHVlPSLlubvnga/niYciLz4NCgkJPHVpdGV4dCBuYW1lPSJUSFVNQl9JTkZPIiB2YWx1ZT0i5bm754Gv54mH5qCH6aKYL+aMgee7reaXtumXtCIvPg0KCQk8dWl0ZXh0IG5hbWU9IkFUVEFDSE5BTUVfSEVBRElORyIgdmFsdWU9IuaWh+S7tuWQjSIvPg0KCQk8dWl0ZXh0IG5hbWU9IkFUVEFDSFNJWkVfSEVBRElORyIgdmFsdWU9IuWkp+WwjyIvPg0KCQk8dWl0ZXh0IG5hbWU9IlNMSURFX05PVEVTIiB2YWx1ZT0i5bm754Gv54mH5aSH5rOoIi8+DQoJCTwhLS1xdWl6IHBvZCBhbmQgbWVzc2FnZSBib3ggdGV4dHMtLT4NCgkJPHVpdGV4dCBuYW1lPSJRVUlaUE9EX1FVSVpfQVRURU1QVCIgdmFsdWU9Iua1i+mqjOWwneivleasoeaVsDoiLz4NCgkJPHVpdGV4dCBuYW1lPSJRVUlaUE9EX1FVSVpfQVRURU1QVF9WQUxVRSIgdmFsdWU9IuesrCAlbiDmrKHvvIzlhbEgJXQg5qyhIi8+DQoJCTx1aXRleHQgbmFtZT0iUVVJWlBPRF9RVUlaX1NDT1JFIiB2YWx1ZT0i5b6X5YiGOiIvPg0KCQk8dWl0ZXh0IG5hbWU9IlFVSVpQT0RfUVVJWl9QQVNTU0NPUkUiIHZhbHVlPSLlj4rmoLzliIbmlbA6Ii8+DQoJCTx1aXRleHQgbmFtZT0iUVVJWlBPRF9RVUlaX01BWFNDT1JFIiB2YWx1ZT0i5pyA6auY5YiG5pWwOiIvPg0KCQk8dWl0ZXh0IG5hbWU9IlFVSVpQT0RfUVVFU0FUTVBUX1NUUiIgdmFsdWU9IuWwneivleasoeaVsDog56ysICVuIOasoe+8jOWFsSAldCDmrKEiLz4NCgkJPHVpdGV4dCBuYW1lPSJRVUlaUE9EX1FVRVNUWVBFX1NUUiIgdmFsdWU9Iuexu+WeizogJXMiLz4NCgkJPHVpdGV4dCBuYW1lPSJRVUlaUE9EX1FVRVNUWVBFX0dSRCIgdmFsdWU9IuivhOe6pyIvPg0KCQk8dWl0ZXh0IG5hbWU9IlFVSVpQT0RfUVVFU1RZUEVfU1ZZIiB2YWx1ZT0i6LCD5p+lIi8+DQoJCTx1aXRleHQgbmFtZT0iUVVJWlBPRF9RVUlaQVRNUFRfSU5GIiB2YWx1ZT0i5peg6ZmQIi8+DQoJCTx1aXRleHQgbmFtZT0iUVVJWlBPRF9RVUVTQVRNUFRfSU5GIiB2YWx1ZT0i5peg6ZmQIi8+DQoJCTx1aXRleHQgbmFtZT0iV0FSTklOR01TR19ZRVNTVFJJTkciIHZhbHVlPSLmmK8iLz4NCgkJPHVpdGV4dCBuYW1lPSJXQVJOSU5HTVNHX05PU1RSSU5HIiB2YWx1ZT0i5ZCmIi8+DQoJCTx1aXRleHQgbmFtZT0iV0FSTklOR01TR19USVRMRVNUUklORyIgdmFsdWU9Iua1i+mqjOWvvOiIquitpuWRiiIvPg0KCQk8dWl0ZXh0IG5hbWU9IldBUk5JTkdNU0dfTVNHU1RSSU5HIiB2YWx1ZT0i5q2k5rWL6aqM5Lit5pyJ5pyq5bCd6K+V5L2c562U55qE6Zeu6aKY44CCJiN4QTsmI3hBO+WNleWHu+KAnOaYr+KAnemAgOWHuuatpOa1i+mqjOOAguWNleWHu+KAnOWQpuKAnee7p+e7rea1i+mqjOOAgiIvPg0KCQk8dWl0ZXh0IG5hbWU9IklORk9STUFUSU9OX0gyNjRfRkxBU0hQTEFZRVIiIHZhbHVlPSLlvZPliY3lronoo4XlnKjmgqjnmoTorqHnrpfmnLrkuIrnmoQgRmxhc2ggUGxheWVyIOeJiOacrOS4jeaUr+aMgeivpeinhumikeOAguWNleWHu+inhumikeWMuuWfn+S4i+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C5Yqg6ICF5pi+56S65o+Q6KaB5qCPIi8+DQoJCTx1aXRleHQgbmFtZT0iTVVURSIgdmFsdWU9IumdmemfsyIvPg0KCQk8dWl0ZXh0IG5hbWU9IkRPQ1dSQVBfVElUTEUiIHZhbHVlPSJQcmVzZW50ZXIg5paH5Lu26ZmE5Lu2Ii8+DQoJCTx1aXRleHQgbmFtZT0iRE9DV1JBUF9NU0ciIHZhbHVlPSLkv53lrZjliLDmiJHnmoTorqHnrpfmnLoiLz4NCgkJPHVpdGV4dCBuYW1lPSJET0NXUkFQX1BST01QVCIgdmFsdWU9IuWNleWHu+S7peS4i+i9vSIvPg0KCTwvbGFuZ3VhZ2U+DQoJPGxhbmd1YWdlIGlkPSJ0ci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JTbGF5dCAlbiIvPg0KCQk8IS0tIHN1YnN0aXR1dGlvbjogJW4gPT0gc2xpZGUgbnVtYmVyIC0tPg0KCQk8IS0tIHN1YnN0aXR1dGlvbjogJXQgPT0gdG90YWwgc2xpZGUgY291bnQgLS0+DQoJCTx1aXRleHQgbmFtZT0iU0NSVUJCQVJTVEFUVVNfU0xJREVJTkZPIiB2YWx1ZT0iU2xheXQgJW4gLyAldCB8ICIvPg0KCQk8dWl0ZXh0IG5hbWU9IlNDUlVCQkFSU1RBVFVTX1NUT1BQRUQiIHZhbHVlPSJEdXJkdXJ1bGR1Ii8+DQoJCTx1aXRleHQgbmFtZT0iU0NSVUJCQVJTVEFUVVNfUExBWUlORyIgdmFsdWU9Ik95bmF0xLFsxLF5b3IiLz4NCgkJPHVpdGV4dCBuYW1lPSJTQ1JVQkJBUlNUQVRVU19OT0FVRElPIiB2YWx1ZT0iU2VzIFlvayIvPg0KCQk8dWl0ZXh0IG5hbWU9IlNDUlVCQkFSU1RBVFVTX1ZJRFBMQVlJTkciIHZhbHVlPSJWaWRlbyBPeW5hdMSxbMSxeW9yIi8+DQoJCTx1aXRleHQgbmFtZT0iU0NSVUJCQVJTVEFUVVNfTE9BRElORyIgdmFsdWU9IlnDvGtsZW5peW9yIi8+DQoJCTx1aXRleHQgbmFtZT0iU0NSVUJCQVJTVEFUVVNfQlVGRkVSSU5HIiB2YWx1ZT0iQXJhYmVsbGXEn2UgQWzEsW7EsXlvciIvPg0KCQk8dWl0ZXh0IG5hbWU9IlNDUlVCQkFSU1RBVFVTX1FVRVNUSU9OIiB2YWx1ZT0iU29ydXl1IFlhbsSxdGxhIi8+DQoJCTx1aXRleHQgbmFtZT0iU0NSVUJCQVJTVEFUVVNfUkVWSUVXUVVJWiIgdmFsdWU9IlPEsW5hdiDEsG5jZWxlbml5b3IiLz4NCgkJPCEtLSBzdWJzdGl0dXRpb246ICVtID09IG1pbnV0ZXMgcmVtYWluaW5nIC0tPg0KCQk8IS0tIHN1YnN0aXR1dGlvbjogJXMgPT0gc2Vjb25kcyByZW1haW5pbmcgLS0+DQoJCTx1aXRleHQgbmFtZT0iRUxBUFNFRCIgdmFsdWU9IiVtIERha2lrYSAlcyBTYW5peWUgS2FsZMSxIi8+DQoJCTx1aXRleHQgbmFtZT0iTk9URk9VTkQiIHZhbHVlPSJIZXJoYW5naSBCaXIgxZ5leSBCdWx1bm1hZMSxIi8+DQoJCTx1aXRleHQgbmFtZT0iQVRUQUNITUVOVFMiIHZhbHVlPSJFa2xlciIvPg0KCQk8IS0tIHN1YnN0aXR1dGlvbjogJXAgPT0gY3VycmVudCBzcGVha2VyJ3MgdGl0bGUgLS0+DQoJCTx1aXRleHQgbmFtZT0iQklPV0lOX1RJVExFIiB2YWx1ZT0iQmlvOiAlcCIvPg0KCQk8dWl0ZXh0IG5hbWU9IkJJT0JUTl9USVRMRSIgdmFsdWU9IkJpbyIvPg0KCQk8dWl0ZXh0IG5hbWU9IkRJVklERVJCVE5fVElUTEUiIHZhbHVlPSJ8Ii8+DQoJCTx1aXRleHQgbmFtZT0iQ09OVEFDVEJUTl9USVRMRSIgdmFsdWU9IsSwcnRpYmF0Ii8+DQoJCTx1aXRleHQgbmFtZT0iVEFCX1FVSVoiIHZhbHVlPSJTxLFuYXYiLz4NCgkJPHVpdGV4dCBuYW1lPSJUQUJfT1VUTElORSIgdmFsdWU9IkFuYSBIYXQiLz4NCgkJPHVpdGV4dCBuYW1lPSJUQUJfVEhVTUIiIHZhbHVlPSJSZXNpbSIvPg0KCQk8dWl0ZXh0IG5hbWU9IlRBQl9OT1RFUyIgdmFsdWU9Ik5vdGxhciIvPg0KCQk8dWl0ZXh0IG5hbWU9IlRBQl9TRUFSQ0giIHZhbHVlPSJBcmEiLz4NCgkJPHVpdGV4dCBuYW1lPSJTTElERV9IRUFESU5HIiB2YWx1ZT0iU2xheXQgQmHFn2zEscSfxLEiLz4NCgkJPHVpdGV4dCBuYW1lPSJEVVJBVElPTl9IRUFESU5HIiB2YWx1ZT0iU8O8cmUiLz4NCgkJPHVpdGV4dCBuYW1lPSJTRUFSQ0hfSEVBRElORyIgdmFsdWU9Ik1ldG5pIGFyYToiLz4NCgkJPHVpdGV4dCBuYW1lPSJUSFVNQl9IRUFESU5HIiB2YWx1ZT0iU2xheXQiLz4NCgkJPHVpdGV4dCBuYW1lPSJUSFVNQl9JTkZPIiB2YWx1ZT0iU2xheXQgQmHFn2zEscSfxLEvU8O8cmVzaSIvPg0KCQk8dWl0ZXh0IG5hbWU9IkFUVEFDSE5BTUVfSEVBRElORyIgdmFsdWU9IkRvc3lhIEFkxLEiLz4NCgkJPHVpdGV4dCBuYW1lPSJBVFRBQ0hTSVpFX0hFQURJTkciIHZhbHVlPSJCb3l1dCIvPg0KCQk8dWl0ZXh0IG5hbWU9IlNMSURFX05PVEVTIiB2YWx1ZT0iU2xheXQgTm90bGFyxLEiLz4NCgkJPCEtLXF1aXogcG9kIGFuZCBtZXNzYWdlIGJveCB0ZXh0cy0tPg0KCQk8dWl0ZXh0IG5hbWU9IlFVSVpQT0RfUVVJWl9BVFRFTVBUIiB2YWx1ZT0iU8SxbmF2IERlbmVtZXNpOiIvPg0KCQk8dWl0ZXh0IG5hbWU9IlFVSVpQT0RfUVVJWl9BVFRFTVBUX1ZBTFVFIiB2YWx1ZT0iJW4vJXQiLz4NCgkJPHVpdGV4dCBuYW1lPSJRVUlaUE9EX1FVSVpfU0NPUkUiIHZhbHVlPSJQdWFuOiIvPg0KCQk8dWl0ZXh0IG5hbWU9IlFVSVpQT0RfUVVJWl9QQVNTU0NPUkUiIHZhbHVlPSJHZcOnbWUgUHVhbsSxOiIvPg0KCQk8dWl0ZXh0IG5hbWU9IlFVSVpQT0RfUVVJWl9NQVhTQ09SRSIgdmFsdWU9Ik1ha3NpbXVtIFB1YW46Ii8+DQoJCTx1aXRleHQgbmFtZT0iUVVJWlBPRF9RVUVTQVRNUFRfU1RSIiB2YWx1ZT0iRGVuZW1lOiAlbi8ldCIvPg0KCQk8dWl0ZXh0IG5hbWU9IlFVSVpQT0RfUVVFU1RZUEVfU1RSIiB2YWx1ZT0iVMO8cjogJXMiLz4NCgkJPHVpdGV4dCBuYW1lPSJRVUlaUE9EX1FVRVNUWVBFX0dSRCIgdmFsdWU9IkJhc2FtYWtsxLEiLz4NCgkJPHVpdGV4dCBuYW1lPSJRVUlaUE9EX1FVRVNUWVBFX1NWWSIgdmFsdWU9IkFua2V0Ii8+DQoJCTx1aXRleHQgbmFtZT0iUVVJWlBPRF9RVUlaQVRNUFRfSU5GIiB2YWx1ZT0iU8SxbsSxcnPEsXoiLz4NCgkJPHVpdGV4dCBuYW1lPSJRVUlaUE9EX1FVRVNBVE1QVF9JTkYiIHZhbHVlPSJTxLFuxLFyc8SxeiIvPg0KCQk8dWl0ZXh0IG5hbWU9IldBUk5JTkdNU0dfWUVTU1RSSU5HIiB2YWx1ZT0iRXZldCIvPg0KCQk8dWl0ZXh0IG5hbWU9IldBUk5JTkdNU0dfTk9TVFJJTkciIHZhbHVlPSJIYXnEsXIiLz4NCgkJPHVpdGV4dCBuYW1lPSJXQVJOSU5HTVNHX1RJVExFU1RSSU5HIiB2YWx1ZT0iU8SxbmF2IEdlemlubWUgVXlhcsSxc8SxIi8+DQoJCTx1aXRleHQgbmFtZT0iV0FSTklOR01TR19NU0dTVFJJTkciIHZhbHVlPSJCdSBTxLFuYXZkYSBkZW5lbm1lbWnFnyBzb3J1bGFyIHZhci4mI3hBOyYjeEE7RXZldCBzZcOnZW5lxJ9pbmkgdMSxa2xhdMSxcnNhbsSxeiBTxLFuYXZkYW4gw6fEsWthY2Frc8SxbsSxei4gU8SxbmF2YSBkZXZhbSBldG1layBpw6dpbiBIYXnEsXIgc2XDp2VuZcSfaW5pIHTEsWtsYXTEsW4uIi8+DQoJCTx1aXRleHQgbmFtZT0iSU5GT1JNQVRJT05fSDI2NF9GTEFTSFBMQVlFUiIgdmFsdWU9IkJpbGdpc2F5YXLEsW7EsXphIHnDvGtsw7wgb2xhbiBnZcOnZXJsaSBGbGFzaCBQbGF5ZXIgc8O8csO8bcO8IGJ1IHZpZGVveXUgZGVzdGVrbGVtaXlvci4gRW4gc29uIEZsYXNoIFBsYXllciBzw7xyw7xtw7xuw7wgaW5kaXJtZWsgacOnaW4gdmlkZW8gYWxhbsSxbsSxIHTEsWtsYXTEsW4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thdMSxbMSxbWPEsWxhcmEga2VuYXIgw6d1YnXEn3VudSBnw7ZzdGVyIi8+DQoJCTx1aXRleHQgbmFtZT0iTVVURSIgdmFsdWU9IlNlc3NpeiIvPg0KCQk8dWl0ZXh0IG5hbWU9IkRPQ1dSQVBfVElUTEUiIHZhbHVlPSJQcmVzZW50ZXIgRG9zeWEgRWtpIi8+DQoJCTx1aXRleHQgbmFtZT0iRE9DV1JBUF9NU0ciIHZhbHVlPSJCaWxnaXNheWFyxLFtYSBLYXlkZXQiLz4NCgkJPHVpdGV4dCBuYW1lPSJET0NXUkFQX1BST01QVCIgdmFsdWU9IsSwbmRpcm1layBpw6dpbiBUxLFrbGF0xLFuIi8+DQoJPC9sYW5ndWFnZT4NCgk8bGFuZ3VhZ2UgaWQ9InJ1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tCh0LvQsNC50LQgJW4iLz4NCgkJPCEtLSBzdWJzdGl0dXRpb246ICVuID09IHNsaWRlIG51bWJlciAtLT4NCgkJPCEtLSBzdWJzdGl0dXRpb246ICV0ID09IHRvdGFsIHNsaWRlIGNvdW50IC0tPg0KCQk8dWl0ZXh0IG5hbWU9IlNDUlVCQkFSU1RBVFVTX1NMSURFSU5GTyIgdmFsdWU9ItCh0LvQsNC50LQgJW4gLyAldCB8ICIvPg0KCQk8dWl0ZXh0IG5hbWU9IlNDUlVCQkFSU1RBVFVTX1NUT1BQRUQiIHZhbHVlPSLQntGB0YLQsNC90L7QstC70LXQvdC+Ii8+DQoJCTx1aXRleHQgbmFtZT0iU0NSVUJCQVJTVEFUVVNfUExBWUlORyIgdmFsdWU9ItCS0L7RgdC/0YDQvtC40LfQstC10LTQtdC90LjQtSIvPg0KCQk8dWl0ZXh0IG5hbWU9IlNDUlVCQkFSU1RBVFVTX05PQVVESU8iIHZhbHVlPSLQndC10YIg0LDRg9C00LjQviIvPg0KCQk8dWl0ZXh0IG5hbWU9IlNDUlVCQkFSU1RBVFVTX1ZJRFBMQVlJTkciIHZhbHVlPSLQktC+0YHQv9GA0L7QuNC30LLQtdC00LXQvdC40LUg0LLQuNC00LXQviIvPg0KCQk8dWl0ZXh0IG5hbWU9IlNDUlVCQkFSU1RBVFVTX0xPQURJTkciIHZhbHVlPSLQl9Cw0LPRgNGD0LfQutCwIi8+DQoJCTx1aXRleHQgbmFtZT0iU0NSVUJCQVJTVEFUVVNfQlVGRkVSSU5HIiB2YWx1ZT0i0JHRg9GE0LXRgNC40LfQsNGG0LjRjyIvPg0KCQk8dWl0ZXh0IG5hbWU9IlNDUlVCQkFSU1RBVFVTX1FVRVNUSU9OIiB2YWx1ZT0i0J7RgtCy0LXRgiDQvdCwINCy0L7Qv9GA0L7RgSIvPg0KCQk8dWl0ZXh0IG5hbWU9IlNDUlVCQkFSU1RBVFVTX1JFVklFV1FVSVoiIHZhbHVlPSLQntCx0LfQvtGAINC+0L/RgNC+0YHQsCIvPg0KCQk8IS0tIHN1YnN0aXR1dGlvbjogJW0gPT0gbWludXRlcyByZW1haW5pbmcgLS0+DQoJCTwhLS0gc3Vic3RpdHV0aW9uOiAlcyA9PSBzZWNvbmRzIHJlbWFpbmluZyAtLT4NCgkJPHVpdGV4dCBuYW1lPSJFTEFQU0VEIiB2YWx1ZT0i0J7RgdGC0LDQu9C+0YHRjCAlbSDQvNC40L0uICVzINGBIi8+DQoJCTx1aXRleHQgbmFtZT0iTk9URk9VTkQiIHZhbHVlPSLQndC40YfQtdCz0L4g0L3QtSDQvdCw0LnQtNC10L3QviIvPg0KCQk8dWl0ZXh0IG5hbWU9IkFUVEFDSE1FTlRTIiB2YWx1ZT0i0JLQu9C+0LbQtdC90LjRjyIvPg0KCQk8IS0tIHN1YnN0aXR1dGlvbjogJXAgPT0gY3VycmVudCBzcGVha2VyJ3MgdGl0bGUgLS0+DQoJCTx1aXRleHQgbmFtZT0iQklPV0lOX1RJVExFIiB2YWx1ZT0i0JHQuNC+0LPRgNCw0YTQuNGPOiAlcCIvPg0KCQk8dWl0ZXh0IG5hbWU9IkJJT0JUTl9USVRMRSIgdmFsdWU9ItCR0LjQvtCz0YDQsNGE0LjRjyIvPg0KCQk8dWl0ZXh0IG5hbWU9IkRJVklERVJCVE5fVElUTEUiIHZhbHVlPSJ8Ii8+DQoJCTx1aXRleHQgbmFtZT0iQ09OVEFDVEJUTl9USVRMRSIgdmFsdWU9ItCa0L7QvdGC0LDQutGCIi8+DQoJCTx1aXRleHQgbmFtZT0iVEFCX1FVSVoiIHZhbHVlPSLQntC/0YDQvtGBIi8+DQoJCTx1aXRleHQgbmFtZT0iVEFCX09VVExJTkUiIHZhbHVlPSLQodGF0LXQvNCwIi8+DQoJCTx1aXRleHQgbmFtZT0iVEFCX1RIVU1CIiB2YWx1ZT0i0JHQtdCz0YPQvdC+0LoiLz4NCgkJPHVpdGV4dCBuYW1lPSJUQUJfTk9URVMiIHZhbHVlPSLQl9Cw0LzQtdGC0LrQuCIvPg0KCQk8dWl0ZXh0IG5hbWU9IlRBQl9TRUFSQ0giIHZhbHVlPSLQn9C+0LjRgdC6Ii8+DQoJCTx1aXRleHQgbmFtZT0iU0xJREVfSEVBRElORyIgdmFsdWU9ItCX0LDQs9C+0LvQvtCy0L7QuiDRgdC70LDQudC00LAiLz4NCgkJPHVpdGV4dCBuYW1lPSJEVVJBVElPTl9IRUFESU5HIiB2YWx1ZT0i0JTQu9C40YIt0YHRgtGMIi8+DQoJCTx1aXRleHQgbmFtZT0iU0VBUkNIX0hFQURJTkciIHZhbHVlPSLQn9C+0LjRgdC6INGC0LXQutGB0YLQsDoiLz4NCgkJPHVpdGV4dCBuYW1lPSJUSFVNQl9IRUFESU5HIiB2YWx1ZT0i0KHQu9Cw0LnQtCIvPg0KCQk8dWl0ZXh0IG5hbWU9IlRIVU1CX0lORk8iIHZhbHVlPSLQndCw0LfQstCw0L3QuNC1L9C00LvQuNGCLdC90L7RgdGC0YwiLz4NCgkJPHVpdGV4dCBuYW1lPSJBVFRBQ0hOQU1FX0hFQURJTkciIHZhbHVlPSLQmNC80Y8g0YTQsNC50LvQsCIvPg0KCQk8dWl0ZXh0IG5hbWU9IkFUVEFDSFNJWkVfSEVBRElORyIgdmFsdWU9ItCg0LDQt9C80LXRgCIvPg0KCQk8dWl0ZXh0IG5hbWU9IlNMSURFX05PVEVTIiB2YWx1ZT0i0JfQsNC80LXRgtC60Lgg0Log0YHQu9Cw0LnQtNGDIi8+DQoJCTwhLS1xdWl6IHBvZCBhbmQgbWVzc2FnZSBib3ggdGV4dHMtLT4NCgkJPHVpdGV4dCBuYW1lPSJRVUlaUE9EX1FVSVpfQVRURU1QVCIgdmFsdWU9ItCf0L7Qv9GL0YLQutCwINC/0YDQvtC50YLQuCDQvtC/0YDQvtGBOiIvPg0KCQk8dWl0ZXh0IG5hbWU9IlFVSVpQT0RfUVVJWl9BVFRFTVBUX1ZBTFVFIiB2YWx1ZT0iJW4g0LjQtyAldCIvPg0KCQk8dWl0ZXh0IG5hbWU9IlFVSVpQT0RfUVVJWl9TQ09SRSIgdmFsdWU9ItCd0LDQsdGA0LDQvdC+INCx0LDQu9C70L7QsjoiLz4NCgkJPHVpdGV4dCBuYW1lPSJRVUlaUE9EX1FVSVpfUEFTU1NDT1JFIiB2YWx1ZT0i0J/RgNC+0YXQvtC00L3QvtC5INGA0LXQt9GD0LvRjNGC0LDRgjoiLz4NCgkJPHVpdGV4dCBuYW1lPSJRVUlaUE9EX1FVSVpfTUFYU0NPUkUiIHZhbHVlPSLQnNCw0LrRgdC40LzQsNC70YzQvdGL0Lkg0YDQtdC30YPQu9GM0YLQsNGCOiIvPg0KCQk8dWl0ZXh0IG5hbWU9IlFVSVpQT0RfUVVFU0FUTVBUX1NUUiIgdmFsdWU9ItCf0L7Qv9GL0YLQutCwOiAlbiDQuNC3ICV0Ii8+DQoJCTx1aXRleHQgbmFtZT0iUVVJWlBPRF9RVUVTVFlQRV9TVFIiIHZhbHVlPSLQotC40L86ICVzIi8+DQoJCTx1aXRleHQgbmFtZT0iUVVJWlBPRF9RVUVTVFlQRV9HUkQiIHZhbHVlPSLQoSDQvtGG0LXQvdC60L7QuSIvPg0KCQk8dWl0ZXh0IG5hbWU9IlFVSVpQT0RfUVVFU1RZUEVfU1ZZIiB2YWx1ZT0i0J7QsdC30L7RgCIvPg0KCQk8dWl0ZXh0IG5hbWU9IlFVSVpQT0RfUVVJWkFUTVBUX0lORiIgdmFsdWU9ItCR0L7Qu9GM0YjQvtC1INGH0LjRgdC70L4iLz4NCgkJPHVpdGV4dCBuYW1lPSJRVUlaUE9EX1FVRVNBVE1QVF9JTkYiIHZhbHVlPSLQkdC+0LvRjNGI0L7QtSDRh9C40YHQu9C+Ii8+DQoJCTx1aXRleHQgbmFtZT0iV0FSTklOR01TR19ZRVNTVFJJTkciIHZhbHVlPSLQlNCwIi8+DQoJCTx1aXRleHQgbmFtZT0iV0FSTklOR01TR19OT1NUUklORyIgdmFsdWU9ItCd0LXRgiIvPg0KCQk8dWl0ZXh0IG5hbWU9IldBUk5JTkdNU0dfVElUTEVTVFJJTkciIHZhbHVlPSLQn9GA0LXQtNGD0L/RgNC10LbQtNC10L3QuNC1INC+INC90LDQstC40LPQsNGG0LjQuCDQsiDQvtC/0YDQvtGB0LUiLz4NCgkJPHVpdGV4dCBuYW1lPSJXQVJOSU5HTVNHX01TR1NUUklORyIgdmFsdWU9ItCSINC+0L/RgNC+0YHQtSDQvtGB0YLQsNC70LjRgdGMINC90LXQvtGC0LLQtdGH0LXQvdC90YvQtSDQstC+0L/RgNC+0YHRiy7QndCw0LbQsNGC0LjQtSDQutC90L7Qv9C60LggJnF1b3Q70JTQsCZxdW90OyDQv9GA0LjQstC10LTQtdGCINC6INC30LDQutGA0YvRgtC40Y4g0L7Qv9GA0L7RgdCwLiDQndCw0LbQsNGC0LjQtSDQutC90L7Qv9C60LggJnF1b3Q70J3QtdGCJnF1b3Q7INC/0YDQvtC00L7Qu9C20LjRgiDQvtC/0YDQvtGBLiIvPg0KCQk8dWl0ZXh0IG5hbWU9IklORk9STUFUSU9OX0gyNjRfRkxBU0hQTEFZRVIiIHZhbHVlPSLQotC10LrRg9GJ0LDRjyDQstC10YDRgdC40Y8g0L/RgNC+0LjQs9GA0YvQstCw0YLQtdC70Y8gRmxhc2ggUGxheWVyLCDRg9GB0YLQsNC90L7QstC70LXQvdC90LDRjyDQvdCwINGN0YLQvtC8INC60L7QvNC/0YzRjtGC0LXRgNC1LCDQvdC1INC/0L7QtNC00LXRgNC20LjQstCw0LXRgiDRjdGC0L4g0LLQuNC00LXQvi4g0KnQtdC70LrQvdC40YLQtSDQsiDQvtCx0LvQsNGB0YLQuCDQstC40LTQtdC+LCDRh9GC0L7QsdGLINC30LDQs9GA0YPQt9C40YLRjCDQv9C+0YHQu9C10LTQvdGO0Y4g0LLQtdGA0YHQuNGOINC/0YDQvtC40LPRgNGL0LLQsNGC0LXQu9GP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0J/QvtC60LDQt9GL0LLQsNGC0Ywg0LLRgNC10LfQutGDINGD0YfQsNGB0YLQvdC40LrQsNC8Ii8+DQoJCTx1aXRleHQgbmFtZT0iTVVURSIgdmFsdWU9ItCe0YLQutC70Y7Rh9C40YLRjCDQt9Cy0YPQuiIvPg0KCQk8dWl0ZXh0IG5hbWU9IkRPQ1dSQVBfVElUTEUiIHZhbHVlPSLQktC70L7QttC10L3QuNC1INCyINGE0LDQudC7IEFkb2JlIFByZXNlbnRlciIvPg0KCQk8dWl0ZXh0IG5hbWU9IkRPQ1dSQVBfTVNHIiB2YWx1ZT0i0KHQvtGF0YDQsNC90LjRgtGMINCyINC/0LDQv9C60YMgJnF1b3Q70JzQvtC5INC60L7QvNC/0YzRjtGC0LXRgCZxdW90OyIvPg0KCQk8dWl0ZXh0IG5hbWU9IkRPQ1dSQVBfUFJPTVBUIiB2YWx1ZT0i0KnQtdC70LrQvdGD0YLRjCDQtNC70Y8g0LfQsNCz0YDRg9C30LrQuCIvPg0KCTwvbGFuZ3VhZ2U+DQo8L2NvbmZpZ3VyYXRpb24+DQo="/>
  <p:tag name="MMPROD_UIDATA" val="&lt;database version=&quot;11.0&quot;&gt;&lt;object type=&quot;1&quot; unique_id=&quot;10001&quot;&gt;&lt;property id=&quot;20139&quot; value=&quot;%n. %s&quot;/&gt;&lt;property id=&quot;20141&quot; value=&quot;Medication Administration Module I&quot;/&gt;&lt;property id=&quot;20142&quot; value=&quot;First required module in the DDID Medication Administration for Non-Licensed Personnel course&quot;/&gt;&lt;property id=&quot;20144&quot; value=&quot;1&quot;/&gt;&lt;property id=&quot;20146&quot; value=&quot;0&quot;/&gt;&lt;property id=&quot;20147&quot; value=&quot;0&quot;/&gt;&lt;property id=&quot;20148&quot; value=&quot;7&quot;/&gt;&lt;property id=&quot;20180&quot; value=&quot;1&quot;/&gt;&lt;property id=&quot;20181&quot; value=&quot;1&quot;/&gt;&lt;property id=&quot;20182&quot; value=&quot;0&quot;/&gt;&lt;property id=&quot;20183&quot; value=&quot;1&quot;/&gt;&lt;property id=&quot;20184&quot; value=&quot;7&quot;/&gt;&lt;property id=&quot;20191&quot; value=&quot;DBHDID&quot;/&gt;&lt;property id=&quot;20192&quot; value=&quot;https://chfs.adobeconnect.com&quot;/&gt;&lt;property id=&quot;20193&quot; value=&quot;0&quot;/&gt;&lt;property id=&quot;20224&quot; value=&quot;C:\Users\Linda.mcauliffe\Documents\My Adobe Presentations\Module I Designed 07-10-2012&quot;/&gt;&lt;property id=&quot;20225&quot; value=&quot;C:\Users\Linda.mcauliffe\Desktop\Med Admin\Lectora files and resources\module1_handouts\&quot;/&gt;&lt;property id=&quot;20226&quot; value=&quot;C:\Users\linda.mcauliffe\Documents\Med Admin\Final versions\Module I Designed 09-20-2012.pptx&quot;/&gt;&lt;property id=&quot;20250&quot; value=&quot;6&quot;/&gt;&lt;property id=&quot;20251&quot; value=&quot;0&quot;/&gt;&lt;property id=&quot;20259&quot; value=&quot;0&quot;/&gt;&lt;property id=&quot;20262&quot; value=&quot;1576256551&quot;/&gt;&lt;property id=&quot;20501&quot; value=&quot;C:\Users\Linda.mcauliffe\Documents\My Adobe Presentations\&quot;/&gt;&lt;property id=&quot;20600&quot; value=&quot;1&quot;/&gt;&lt;property id=&quot;20700&quot; value=&quot;0&quot;/&gt;&lt;object type=&quot;8&quot; unique_id=&quot;10002&quot;&gt;&lt;/object&gt;&lt;object type=&quot;10&quot; unique_id=&quot;10003&quot;&gt;&lt;object type=&quot;11&quot; unique_id=&quot;10004&quot;&gt;&lt;property id=&quot;20180&quot; value=&quot;1&quot;/&gt;&lt;property id=&quot;20181&quot; value=&quot;1&quot;/&gt;&lt;property id=&quot;20182&quot; value=&quot;0&quot;/&gt;&lt;property id=&quot;20183&quot; value=&quot;1&quot;/&gt;&lt;/object&gt;&lt;object type=&quot;12&quot; unique_id=&quot;10005&quot;&gt;&lt;property id=&quot;20180&quot; value=&quot;1&quot;/&gt;&lt;property id=&quot;20181&quot; value=&quot;1&quot;/&gt;&lt;property id=&quot;20183&quot; value=&quot;1&quot;/&gt;&lt;/object&gt;&lt;object type=&quot;13&quot; unique_id=&quot;12385&quot;&gt;&lt;/object&gt;&lt;/object&gt;&lt;object type=&quot;4&quot; unique_id=&quot;10010&quot;&gt;&lt;/object&gt;&lt;object type=&quot;2&quot; unique_id=&quot;10011&quot;&gt;&lt;object type=&quot;3&quot; unique_id=&quot;10012&quot;&gt;&lt;property id=&quot;20148&quot; value=&quot;5&quot;/&gt;&lt;property id=&quot;20300&quot; value=&quot;Slide 1 - &amp;quot;DDID Medication Administration for Non-Licensed Personnel&amp;quot;&quot;/&gt;&lt;property id=&quot;20302&quot; value=&quot;0&quot;/&gt;&lt;property id=&quot;20303&quot; value=&quot;-1&quot;/&gt;&lt;property id=&quot;20307&quot; value=&quot;256&quot;/&gt;&lt;property id=&quot;20309&quot; value=&quot;-1&quot;/&gt;&lt;property id=&quot;20312&quot; value=&quot;1&quot;/&gt;&lt;property id=&quot;20601&quot; value=&quot;0&quot;/&gt;&lt;/object&gt;&lt;object type=&quot;3&quot; unique_id=&quot;10014&quot;&gt;&lt;property id=&quot;20148&quot; value=&quot;5&quot;/&gt;&lt;property id=&quot;20300&quot; value=&quot;Slide 10 - &amp;quot;Course Overview Course  Objectives&amp;quot;&quot;/&gt;&lt;property id=&quot;20302&quot; value=&quot;0&quot;/&gt;&lt;property id=&quot;20303&quot; value=&quot;-1&quot;/&gt;&lt;property id=&quot;20307&quot; value=&quot;258&quot;/&gt;&lt;property id=&quot;20309&quot; value=&quot;-1&quot;/&gt;&lt;property id=&quot;20312&quot; value=&quot;1&quot;/&gt;&lt;property id=&quot;20601&quot; value=&quot;0&quot;/&gt;&lt;/object&gt;&lt;object type=&quot;3&quot; unique_id=&quot;10015&quot;&gt;&lt;property id=&quot;20148&quot; value=&quot;5&quot;/&gt;&lt;property id=&quot;20300&quot; value=&quot;Slide 11 - &amp;quot;Course Overview Course Goal&amp;quot;&quot;/&gt;&lt;property id=&quot;20302&quot; value=&quot;0&quot;/&gt;&lt;property id=&quot;20303&quot; value=&quot;-1&quot;/&gt;&lt;property id=&quot;20307&quot; value=&quot;259&quot;/&gt;&lt;property id=&quot;20309&quot; value=&quot;-1&quot;/&gt;&lt;property id=&quot;20312&quot; value=&quot;1&quot;/&gt;&lt;property id=&quot;20601&quot; value=&quot;0&quot;/&gt;&lt;/object&gt;&lt;object type=&quot;3&quot; unique_id=&quot;10017&quot;&gt;&lt;property id=&quot;20148&quot; value=&quot;5&quot;/&gt;&lt;property id=&quot;20300&quot; value=&quot;Slide 12 - &amp;quot;Course Overview Course Description&amp;quot;&quot;/&gt;&lt;property id=&quot;20302&quot; value=&quot;0&quot;/&gt;&lt;property id=&quot;20303&quot; value=&quot;-1&quot;/&gt;&lt;property id=&quot;20307&quot; value=&quot;260&quot;/&gt;&lt;property id=&quot;20309&quot; value=&quot;-1&quot;/&gt;&lt;property id=&quot;20312&quot; value=&quot;1&quot;/&gt;&lt;property id=&quot;20601&quot; value=&quot;0&quot;/&gt;&lt;/object&gt;&lt;object type=&quot;3&quot; unique_id=&quot;10018&quot;&gt;&lt;property id=&quot;20148&quot; value=&quot;5&quot;/&gt;&lt;property id=&quot;20300&quot; value=&quot;Slide 14 - &amp;quot;Course Description &amp;quot;&quot;/&gt;&lt;property id=&quot;20302&quot; value=&quot;0&quot;/&gt;&lt;property id=&quot;20303&quot; value=&quot;-1&quot;/&gt;&lt;property id=&quot;20307&quot; value=&quot;261&quot;/&gt;&lt;property id=&quot;20309&quot; value=&quot;-1&quot;/&gt;&lt;property id=&quot;20312&quot; value=&quot;1&quot;/&gt;&lt;property id=&quot;20601&quot; value=&quot;0&quot;/&gt;&lt;/object&gt;&lt;object type=&quot;3&quot; unique_id=&quot;10019&quot;&gt;&lt;property id=&quot;20148&quot; value=&quot;5&quot;/&gt;&lt;property id=&quot;20300&quot; value=&quot;Slide 15 - &amp;quot;Course Description&amp;quot;&quot;/&gt;&lt;property id=&quot;20302&quot; value=&quot;0&quot;/&gt;&lt;property id=&quot;20303&quot; value=&quot;-1&quot;/&gt;&lt;property id=&quot;20307&quot; value=&quot;262&quot;/&gt;&lt;property id=&quot;20309&quot; value=&quot;-1&quot;/&gt;&lt;property id=&quot;20312&quot; value=&quot;1&quot;/&gt;&lt;property id=&quot;20601&quot; value=&quot;0&quot;/&gt;&lt;/object&gt;&lt;object type=&quot;3&quot; unique_id=&quot;10020&quot;&gt;&lt;property id=&quot;20148&quot; value=&quot;5&quot;/&gt;&lt;property id=&quot;20300&quot; value=&quot;Slide 16 - &amp;quot;Course Description&amp;quot;&quot;/&gt;&lt;property id=&quot;20302&quot; value=&quot;0&quot;/&gt;&lt;property id=&quot;20303&quot; value=&quot;-1&quot;/&gt;&lt;property id=&quot;20307&quot; value=&quot;263&quot;/&gt;&lt;property id=&quot;20309&quot; value=&quot;-1&quot;/&gt;&lt;property id=&quot;20312&quot; value=&quot;1&quot;/&gt;&lt;property id=&quot;20601&quot; value=&quot;0&quot;/&gt;&lt;/object&gt;&lt;object type=&quot;3&quot; unique_id=&quot;10021&quot;&gt;&lt;property id=&quot;20148&quot; value=&quot;5&quot;/&gt;&lt;property id=&quot;20300&quot; value=&quot;Slide 17 - &amp;quot;Course Description&amp;quot;&quot;/&gt;&lt;property id=&quot;20302&quot; value=&quot;0&quot;/&gt;&lt;property id=&quot;20303&quot; value=&quot;-1&quot;/&gt;&lt;property id=&quot;20307&quot; value=&quot;264&quot;/&gt;&lt;property id=&quot;20309&quot; value=&quot;-1&quot;/&gt;&lt;property id=&quot;20312&quot; value=&quot;1&quot;/&gt;&lt;property id=&quot;20601&quot; value=&quot;0&quot;/&gt;&lt;/object&gt;&lt;object type=&quot;3&quot; unique_id=&quot;10022&quot;&gt;&lt;property id=&quot;20148&quot; value=&quot;5&quot;/&gt;&lt;property id=&quot;20300&quot; value=&quot;Slide 18 - &amp;quot;Frequently Asked Questions&amp;quot;&quot;/&gt;&lt;property id=&quot;20302&quot; value=&quot;0&quot;/&gt;&lt;property id=&quot;20303&quot; value=&quot;-1&quot;/&gt;&lt;property id=&quot;20307&quot; value=&quot;265&quot;/&gt;&lt;property id=&quot;20309&quot; value=&quot;-1&quot;/&gt;&lt;property id=&quot;20312&quot; value=&quot;1&quot;/&gt;&lt;property id=&quot;20601&quot; value=&quot;0&quot;/&gt;&lt;/object&gt;&lt;object type=&quot;3&quot; unique_id=&quot;10026&quot;&gt;&lt;property id=&quot;20148&quot; value=&quot;5&quot;/&gt;&lt;property id=&quot;20300&quot; value=&quot;Slide 20 - &amp;quot;Frequently Asked Questions&amp;quot;&quot;/&gt;&lt;property id=&quot;20302&quot; value=&quot;0&quot;/&gt;&lt;property id=&quot;20303&quot; value=&quot;-1&quot;/&gt;&lt;property id=&quot;20307&quot; value=&quot;269&quot;/&gt;&lt;property id=&quot;20309&quot; value=&quot;-1&quot;/&gt;&lt;property id=&quot;20312&quot; value=&quot;1&quot;/&gt;&lt;property id=&quot;20601&quot; value=&quot;0&quot;/&gt;&lt;/object&gt;&lt;object type=&quot;3&quot; unique_id=&quot;10027&quot;&gt;&lt;property id=&quot;20148&quot; value=&quot;5&quot;/&gt;&lt;property id=&quot;20300&quot; value=&quot;Slide 22 - &amp;quot;Frequently Asked Questions&amp;quot;&quot;/&gt;&lt;property id=&quot;20302&quot; value=&quot;0&quot;/&gt;&lt;property id=&quot;20303&quot; value=&quot;-1&quot;/&gt;&lt;property id=&quot;20307&quot; value=&quot;270&quot;/&gt;&lt;property id=&quot;20309&quot; value=&quot;-1&quot;/&gt;&lt;property id=&quot;20312&quot; value=&quot;1&quot;/&gt;&lt;property id=&quot;20601&quot; value=&quot;0&quot;/&gt;&lt;/object&gt;&lt;object type=&quot;3&quot; unique_id=&quot;10028&quot;&gt;&lt;property id=&quot;20148&quot; value=&quot;5&quot;/&gt;&lt;property id=&quot;20300&quot; value=&quot;Slide 23 - &amp;quot;Roles and Responsibilities &amp;quot;&quot;/&gt;&lt;property id=&quot;20302&quot; value=&quot;0&quot;/&gt;&lt;property id=&quot;20303&quot; value=&quot;-1&quot;/&gt;&lt;property id=&quot;20307&quot; value=&quot;320&quot;/&gt;&lt;property id=&quot;20309&quot; value=&quot;-1&quot;/&gt;&lt;property id=&quot;20312&quot; value=&quot;1&quot;/&gt;&lt;property id=&quot;20601&quot; value=&quot;0&quot;/&gt;&lt;/object&gt;&lt;object type=&quot;3&quot; unique_id=&quot;10034&quot;&gt;&lt;property id=&quot;20148&quot; value=&quot;5&quot;/&gt;&lt;property id=&quot;20300&quot; value=&quot;Slide 27 - &amp;quot;    DDID Medication Administration for  Non-Licensed Personnel&amp;quot;&quot;/&gt;&lt;property id=&quot;20302&quot; value=&quot;0&quot;/&gt;&lt;property id=&quot;20303&quot; value=&quot;-1&quot;/&gt;&lt;property id=&quot;20307&quot; value=&quot;326&quot;/&gt;&lt;property id=&quot;20309&quot; value=&quot;-1&quot;/&gt;&lt;property id=&quot;20312&quot; value=&quot;1&quot;/&gt;&lt;property id=&quot;20601&quot; value=&quot;0&quot;/&gt;&lt;/object&gt;&lt;object type=&quot;3&quot; unique_id=&quot;10035&quot;&gt;&lt;property id=&quot;20148&quot; value=&quot;5&quot;/&gt;&lt;property id=&quot;20300&quot; value=&quot;Slide 28 - &amp;quot;Module I  Learning Objectives&amp;quot;&quot;/&gt;&lt;property id=&quot;20302&quot; value=&quot;0&quot;/&gt;&lt;property id=&quot;20303&quot; value=&quot;-1&quot;/&gt;&lt;property id=&quot;20307&quot; value=&quot;327&quot;/&gt;&lt;property id=&quot;20309&quot; value=&quot;-1&quot;/&gt;&lt;property id=&quot;20312&quot; value=&quot;1&quot;/&gt;&lt;property id=&quot;20601&quot; value=&quot;0&quot;/&gt;&lt;/object&gt;&lt;object type=&quot;3&quot; unique_id=&quot;10036&quot;&gt;&lt;property id=&quot;20148&quot; value=&quot;5&quot;/&gt;&lt;property id=&quot;20300&quot; value=&quot;Slide 42 - &amp;quot;Scopes of Practice&amp;quot;&quot;/&gt;&lt;property id=&quot;20302&quot; value=&quot;0&quot;/&gt;&lt;property id=&quot;20303&quot; value=&quot;-1&quot;/&gt;&lt;property id=&quot;20307&quot; value=&quot;271&quot;/&gt;&lt;property id=&quot;20309&quot; value=&quot;-1&quot;/&gt;&lt;property id=&quot;20312&quot; value=&quot;1&quot;/&gt;&lt;property id=&quot;20601&quot; value=&quot;0&quot;/&gt;&lt;/object&gt;&lt;object type=&quot;3&quot; unique_id=&quot;10037&quot;&gt;&lt;property id=&quot;20148&quot; value=&quot;5&quot;/&gt;&lt;property id=&quot;20300&quot; value=&quot;Slide 44 - &amp;quot;Scopes of Practice&amp;quot;&quot;/&gt;&lt;property id=&quot;20302&quot; value=&quot;0&quot;/&gt;&lt;property id=&quot;20303&quot; value=&quot;-1&quot;/&gt;&lt;property id=&quot;20307&quot; value=&quot;272&quot;/&gt;&lt;property id=&quot;20309&quot; value=&quot;-1&quot;/&gt;&lt;property id=&quot;20312&quot; value=&quot;1&quot;/&gt;&lt;property id=&quot;20601&quot; value=&quot;0&quot;/&gt;&lt;/object&gt;&lt;object type=&quot;3&quot; unique_id=&quot;10039&quot;&gt;&lt;property id=&quot;20148&quot; value=&quot;5&quot;/&gt;&lt;property id=&quot;20300&quot; value=&quot;Slide 45 - &amp;quot;Scopes of Practice&amp;quot;&quot;/&gt;&lt;property id=&quot;20302&quot; value=&quot;0&quot;/&gt;&lt;property id=&quot;20303&quot; value=&quot;-1&quot;/&gt;&lt;property id=&quot;20307&quot; value=&quot;274&quot;/&gt;&lt;property id=&quot;20309&quot; value=&quot;-1&quot;/&gt;&lt;property id=&quot;20312&quot; value=&quot;1&quot;/&gt;&lt;property id=&quot;20601&quot; value=&quot;0&quot;/&gt;&lt;/object&gt;&lt;object type=&quot;3&quot; unique_id=&quot;10051&quot;&gt;&lt;property id=&quot;20148&quot; value=&quot;5&quot;/&gt;&lt;property id=&quot;20300&quot; value=&quot;Slide 47 - &amp;quot;Other Legal Considerations in Medication Administration&amp;quot;&quot;/&gt;&lt;property id=&quot;20302&quot; value=&quot;0&quot;/&gt;&lt;property id=&quot;20303&quot; value=&quot;-1&quot;/&gt;&lt;property id=&quot;20307&quot; value=&quot;281&quot;/&gt;&lt;property id=&quot;20309&quot; value=&quot;-1&quot;/&gt;&lt;property id=&quot;20312&quot; value=&quot;1&quot;/&gt;&lt;property id=&quot;20601&quot; value=&quot;0&quot;/&gt;&lt;/object&gt;&lt;object type=&quot;3&quot; unique_id=&quot;10052&quot;&gt;&lt;property id=&quot;20148&quot; value=&quot;5&quot;/&gt;&lt;property id=&quot;20300&quot; value=&quot;Slide 48 - &amp;quot;Other Legal Considerations in Medication Administration&amp;quot;&quot;/&gt;&lt;property id=&quot;20302&quot; value=&quot;0&quot;/&gt;&lt;property id=&quot;20303&quot; value=&quot;-1&quot;/&gt;&lt;property id=&quot;20307&quot; value=&quot;282&quot;/&gt;&lt;property id=&quot;20309&quot; value=&quot;-1&quot;/&gt;&lt;property id=&quot;20312&quot; value=&quot;1&quot;/&gt;&lt;property id=&quot;20601&quot; value=&quot;0&quot;/&gt;&lt;/object&gt;&lt;object type=&quot;3&quot; unique_id=&quot;10053&quot;&gt;&lt;property id=&quot;20148&quot; value=&quot;5&quot;/&gt;&lt;property id=&quot;20300&quot; value=&quot;Slide 49 - &amp;quot;Other Legal Considerations in  Medication Administration&amp;quot;&quot;/&gt;&lt;property id=&quot;20302&quot; value=&quot;0&quot;/&gt;&lt;property id=&quot;20303&quot; value=&quot;-1&quot;/&gt;&lt;property id=&quot;20307&quot; value=&quot;283&quot;/&gt;&lt;property id=&quot;20309&quot; value=&quot;-1&quot;/&gt;&lt;property id=&quot;20312&quot; value=&quot;1&quot;/&gt;&lt;property id=&quot;20601&quot; value=&quot;0&quot;/&gt;&lt;/object&gt;&lt;object type=&quot;3&quot; unique_id=&quot;10054&quot;&gt;&lt;property id=&quot;20148&quot; value=&quot;5&quot;/&gt;&lt;property id=&quot;20300&quot; value=&quot;Slide 50 - &amp;quot;Other Legal Considerations in Medication Administration&amp;quot;&quot;/&gt;&lt;property id=&quot;20302&quot; value=&quot;0&quot;/&gt;&lt;property id=&quot;20303&quot; value=&quot;-1&quot;/&gt;&lt;property id=&quot;20307&quot; value=&quot;284&quot;/&gt;&lt;property id=&quot;20309&quot; value=&quot;-1&quot;/&gt;&lt;property id=&quot;20312&quot; value=&quot;1&quot;/&gt;&lt;property id=&quot;20601&quot; value=&quot;0&quot;/&gt;&lt;/object&gt;&lt;object type=&quot;3&quot; unique_id=&quot;10055&quot;&gt;&lt;property id=&quot;20148&quot; value=&quot;5&quot;/&gt;&lt;property id=&quot;20300&quot; value=&quot;Slide 51 - &amp;quot;Other Legal Considerations in Medication Administration&amp;quot;&quot;/&gt;&lt;property id=&quot;20302&quot; value=&quot;0&quot;/&gt;&lt;property id=&quot;20303&quot; value=&quot;-1&quot;/&gt;&lt;property id=&quot;20307&quot; value=&quot;285&quot;/&gt;&lt;property id=&quot;20309&quot; value=&quot;-1&quot;/&gt;&lt;property id=&quot;20312&quot; value=&quot;1&quot;/&gt;&lt;property id=&quot;20601&quot; value=&quot;0&quot;/&gt;&lt;/object&gt;&lt;object type=&quot;3&quot; unique_id=&quot;10057&quot;&gt;&lt;property id=&quot;20148&quot; value=&quot;5&quot;/&gt;&lt;property id=&quot;20300&quot; value=&quot;Slide 52 - &amp;quot;Other Legal Considerations in Medication Administration&amp;quot;&quot;/&gt;&lt;property id=&quot;20302&quot; value=&quot;0&quot;/&gt;&lt;property id=&quot;20303&quot; value=&quot;-1&quot;/&gt;&lt;property id=&quot;20307&quot; value=&quot;287&quot;/&gt;&lt;property id=&quot;20309&quot; value=&quot;-1&quot;/&gt;&lt;property id=&quot;20312&quot; value=&quot;1&quot;/&gt;&lt;property id=&quot;20601&quot; value=&quot;0&quot;/&gt;&lt;/object&gt;&lt;object type=&quot;3&quot; unique_id=&quot;12316&quot;&gt;&lt;property id=&quot;20148&quot; value=&quot;5&quot;/&gt;&lt;property id=&quot;20300&quot; value=&quot;Slide 2 - &amp;quot;Welcome to DDID Medication Administration Module One&amp;quot;&quot;/&gt;&lt;property id=&quot;20302&quot; value=&quot;0&quot;/&gt;&lt;property id=&quot;20303&quot; value=&quot;-1&quot;/&gt;&lt;property id=&quot;20307&quot; value=&quot;341&quot;/&gt;&lt;property id=&quot;20309&quot; value=&quot;-1&quot;/&gt;&lt;property id=&quot;20312&quot; value=&quot;1&quot;/&gt;&lt;property id=&quot;20601&quot; value=&quot;0&quot;/&gt;&lt;/object&gt;&lt;object type=&quot;3&quot; unique_id=&quot;17618&quot;&gt;&lt;property id=&quot;20148&quot; value=&quot;5&quot;/&gt;&lt;property id=&quot;20300&quot; value=&quot;Slide 77 - &amp;quot; End of Module I &amp;quot;&quot;/&gt;&lt;property id=&quot;20302&quot; value=&quot;0&quot;/&gt;&lt;property id=&quot;20303&quot; value=&quot;-1&quot;/&gt;&lt;property id=&quot;20307&quot; value=&quot;342&quot;/&gt;&lt;property id=&quot;20309&quot; value=&quot;-1&quot;/&gt;&lt;property id=&quot;20312&quot; value=&quot;1&quot;/&gt;&lt;property id=&quot;20601&quot; value=&quot;0&quot;/&gt;&lt;/object&gt;&lt;object type=&quot;3&quot; unique_id=&quot;17619&quot;&gt;&lt;property id=&quot;20148&quot; value=&quot;5&quot;/&gt;&lt;property id=&quot;20300&quot; value=&quot;Slide 3 - &amp;quot;Training Process For New Employees&amp;quot;&quot;/&gt;&lt;property id=&quot;20302&quot; value=&quot;0&quot;/&gt;&lt;property id=&quot;20303&quot; value=&quot;-1&quot;/&gt;&lt;property id=&quot;20307&quot; value=&quot;385&quot;/&gt;&lt;property id=&quot;20309&quot; value=&quot;-1&quot;/&gt;&lt;property id=&quot;20312&quot; value=&quot;1&quot;/&gt;&lt;property id=&quot;20601&quot; value=&quot;0&quot;/&gt;&lt;/object&gt;&lt;object type=&quot;3&quot; unique_id=&quot;17620&quot;&gt;&lt;property id=&quot;20148&quot; value=&quot;5&quot;/&gt;&lt;property id=&quot;20300&quot; value=&quot;Slide 4 - &amp;quot;Training Process For New Employees&amp;quot;&quot;/&gt;&lt;property id=&quot;20302&quot; value=&quot;0&quot;/&gt;&lt;property id=&quot;20303&quot; value=&quot;-1&quot;/&gt;&lt;property id=&quot;20307&quot; value=&quot;409&quot;/&gt;&lt;property id=&quot;20309&quot; value=&quot;-1&quot;/&gt;&lt;property id=&quot;20312&quot; value=&quot;1&quot;/&gt;&lt;property id=&quot;20601&quot; value=&quot;0&quot;/&gt;&lt;/object&gt;&lt;object type=&quot;3&quot; unique_id=&quot;17621&quot;&gt;&lt;property id=&quot;20148&quot; value=&quot;5&quot;/&gt;&lt;property id=&quot;20300&quot; value=&quot;Slide 5 - &amp;quot;Training Process For New Employees&amp;quot;&quot;/&gt;&lt;property id=&quot;20302&quot; value=&quot;0&quot;/&gt;&lt;property id=&quot;20303&quot; value=&quot;-1&quot;/&gt;&lt;property id=&quot;20307&quot; value=&quot;410&quot;/&gt;&lt;property id=&quot;20309&quot; value=&quot;-1&quot;/&gt;&lt;property id=&quot;20312&quot; value=&quot;1&quot;/&gt;&lt;property id=&quot;20601&quot; value=&quot;0&quot;/&gt;&lt;/object&gt;&lt;object type=&quot;3&quot; unique_id=&quot;17622&quot;&gt;&lt;property id=&quot;20148&quot; value=&quot;5&quot;/&gt;&lt;property id=&quot;20300&quot; value=&quot;Slide 6 - &amp;quot;Training Process For New Employees&amp;quot;&quot;/&gt;&lt;property id=&quot;20302&quot; value=&quot;0&quot;/&gt;&lt;property id=&quot;20303&quot; value=&quot;-1&quot;/&gt;&lt;property id=&quot;20307&quot; value=&quot;411&quot;/&gt;&lt;property id=&quot;20309&quot; value=&quot;-1&quot;/&gt;&lt;property id=&quot;20312&quot; value=&quot;1&quot;/&gt;&lt;property id=&quot;20601&quot; value=&quot;0&quot;/&gt;&lt;/object&gt;&lt;object type=&quot;3&quot; unique_id=&quot;17623&quot;&gt;&lt;property id=&quot;20148&quot; value=&quot;5&quot;/&gt;&lt;property id=&quot;20300&quot; value=&quot;Slide 7 - &amp;quot;Final Exam&amp;quot;&quot;/&gt;&lt;property id=&quot;20302&quot; value=&quot;0&quot;/&gt;&lt;property id=&quot;20303&quot; value=&quot;-1&quot;/&gt;&lt;property id=&quot;20307&quot; value=&quot;412&quot;/&gt;&lt;property id=&quot;20309&quot; value=&quot;-1&quot;/&gt;&lt;property id=&quot;20312&quot; value=&quot;1&quot;/&gt;&lt;property id=&quot;20601&quot; value=&quot;0&quot;/&gt;&lt;/object&gt;&lt;object type=&quot;3&quot; unique_id=&quot;17624&quot;&gt;&lt;property id=&quot;20148&quot; value=&quot;5&quot;/&gt;&lt;property id=&quot;20300&quot; value=&quot;Slide 8 - &amp;quot;Agency Policies &amp;quot;&quot;/&gt;&lt;property id=&quot;20302&quot; value=&quot;0&quot;/&gt;&lt;property id=&quot;20303&quot; value=&quot;-1&quot;/&gt;&lt;property id=&quot;20307&quot; value=&quot;408&quot;/&gt;&lt;property id=&quot;20309&quot; value=&quot;-1&quot;/&gt;&lt;property id=&quot;20312&quot; value=&quot;1&quot;/&gt;&lt;property id=&quot;20601&quot; value=&quot;0&quot;/&gt;&lt;/object&gt;&lt;object type=&quot;3&quot; unique_id=&quot;17626&quot;&gt;&lt;property id=&quot;20148&quot; value=&quot;5&quot;/&gt;&lt;property id=&quot;20300&quot; value=&quot;Slide 13 - &amp;quot;Course Description&amp;quot;&quot;/&gt;&lt;property id=&quot;20302&quot; value=&quot;0&quot;/&gt;&lt;property id=&quot;20303&quot; value=&quot;-1&quot;/&gt;&lt;property id=&quot;20307&quot; value=&quot;368&quot;/&gt;&lt;property id=&quot;20309&quot; value=&quot;-1&quot;/&gt;&lt;property id=&quot;20312&quot; value=&quot;1&quot;/&gt;&lt;property id=&quot;20601&quot; value=&quot;0&quot;/&gt;&lt;/object&gt;&lt;object type=&quot;3&quot; unique_id=&quot;17627&quot;&gt;&lt;property id=&quot;20148&quot; value=&quot;5&quot;/&gt;&lt;property id=&quot;20300&quot; value=&quot;Slide 19 - &amp;quot;Frequently Asked Questions&amp;quot;&quot;/&gt;&lt;property id=&quot;20302&quot; value=&quot;0&quot;/&gt;&lt;property id=&quot;20303&quot; value=&quot;-1&quot;/&gt;&lt;property id=&quot;20307&quot; value=&quot;343&quot;/&gt;&lt;property id=&quot;20309&quot; value=&quot;-1&quot;/&gt;&lt;property id=&quot;20312&quot; value=&quot;1&quot;/&gt;&lt;property id=&quot;20601&quot; value=&quot;0&quot;/&gt;&lt;/object&gt;&lt;object type=&quot;3&quot; unique_id=&quot;17628&quot;&gt;&lt;property id=&quot;20148&quot; value=&quot;5&quot;/&gt;&lt;property id=&quot;20300&quot; value=&quot;Slide 24 - &amp;quot;Roles and Responsibilities &amp;quot;&quot;/&gt;&lt;property id=&quot;20302&quot; value=&quot;0&quot;/&gt;&lt;property id=&quot;20303&quot; value=&quot;-1&quot;/&gt;&lt;property id=&quot;20307&quot; value=&quot;414&quot;/&gt;&lt;property id=&quot;20309&quot; value=&quot;-1&quot;/&gt;&lt;property id=&quot;20312&quot; value=&quot;1&quot;/&gt;&lt;property id=&quot;20601&quot; value=&quot;0&quot;/&gt;&lt;/object&gt;&lt;object type=&quot;3&quot; unique_id=&quot;17629&quot;&gt;&lt;property id=&quot;20148&quot; value=&quot;5&quot;/&gt;&lt;property id=&quot;20300&quot; value=&quot;Slide 25 - &amp;quot;Roles and Responsibilities&amp;quot;&quot;/&gt;&lt;property id=&quot;20302&quot; value=&quot;0&quot;/&gt;&lt;property id=&quot;20303&quot; value=&quot;-1&quot;/&gt;&lt;property id=&quot;20307&quot; value=&quot;344&quot;/&gt;&lt;property id=&quot;20309&quot; value=&quot;-1&quot;/&gt;&lt;property id=&quot;20312&quot; value=&quot;1&quot;/&gt;&lt;property id=&quot;20601&quot; value=&quot;0&quot;/&gt;&lt;/object&gt;&lt;object type=&quot;3&quot; unique_id=&quot;17630&quot;&gt;&lt;property id=&quot;20148&quot; value=&quot;5&quot;/&gt;&lt;property id=&quot;20300&quot; value=&quot;Slide 26 - &amp;quot;Roles and Responsibilities&amp;quot;&quot;/&gt;&lt;property id=&quot;20302&quot; value=&quot;0&quot;/&gt;&lt;property id=&quot;20303&quot; value=&quot;-1&quot;/&gt;&lt;property id=&quot;20307&quot; value=&quot;345&quot;/&gt;&lt;property id=&quot;20309&quot; value=&quot;-1&quot;/&gt;&lt;property id=&quot;20312&quot; value=&quot;1&quot;/&gt;&lt;property id=&quot;20601&quot; value=&quot;0&quot;/&gt;&lt;/object&gt;&lt;object type=&quot;3&quot; unique_id=&quot;17631&quot;&gt;&lt;property id=&quot;20148&quot; value=&quot;5&quot;/&gt;&lt;property id=&quot;20300&quot; value=&quot;Slide 29 - &amp;quot;Module I  Learning Objectives&amp;quot;&quot;/&gt;&lt;property id=&quot;20302&quot; value=&quot;0&quot;/&gt;&lt;property id=&quot;20303&quot; value=&quot;-1&quot;/&gt;&lt;property id=&quot;20307&quot; value=&quot;347&quot;/&gt;&lt;property id=&quot;20309&quot; value=&quot;-1&quot;/&gt;&lt;property id=&quot;20312&quot; value=&quot;1&quot;/&gt;&lt;property id=&quot;20601&quot; value=&quot;0&quot;/&gt;&lt;/object&gt;&lt;object type=&quot;3&quot; unique_id=&quot;17632&quot;&gt;&lt;property id=&quot;20148&quot; value=&quot;5&quot;/&gt;&lt;property id=&quot;20300&quot; value=&quot;Slide 30 - &amp;quot;Module I  Learning Objectives&amp;quot;&quot;/&gt;&lt;property id=&quot;20302&quot; value=&quot;0&quot;/&gt;&lt;property id=&quot;20303&quot; value=&quot;-1&quot;/&gt;&lt;property id=&quot;20307&quot; value=&quot;346&quot;/&gt;&lt;property id=&quot;20309&quot; value=&quot;-1&quot;/&gt;&lt;property id=&quot;20312&quot; value=&quot;1&quot;/&gt;&lt;property id=&quot;20601&quot; value=&quot;0&quot;/&gt;&lt;/object&gt;&lt;object type=&quot;3&quot; unique_id=&quot;17633&quot;&gt;&lt;property id=&quot;20148&quot; value=&quot;5&quot;/&gt;&lt;property id=&quot;20300&quot; value=&quot;Slide 31 - &amp;quot;What are Developmental &amp;amp; Intellectual Disabilities?&amp;quot;&quot;/&gt;&lt;property id=&quot;20302&quot; value=&quot;0&quot;/&gt;&lt;property id=&quot;20303&quot; value=&quot;-1&quot;/&gt;&lt;property id=&quot;20307&quot; value=&quot;413&quot;/&gt;&lt;property id=&quot;20309&quot; value=&quot;-1&quot;/&gt;&lt;property id=&quot;20312&quot; value=&quot;1&quot;/&gt;&lt;property id=&quot;20601&quot; value=&quot;0&quot;/&gt;&lt;/object&gt;&lt;object type=&quot;3&quot; unique_id=&quot;17634&quot;&gt;&lt;property id=&quot;20148&quot; value=&quot;5&quot;/&gt;&lt;property id=&quot;20300&quot; value=&quot;Slide 32 - &amp;quot; Developmental and Intellectual Disabilities &amp;quot;&quot;/&gt;&lt;property id=&quot;20302&quot; value=&quot;0&quot;/&gt;&lt;property id=&quot;20303&quot; value=&quot;-1&quot;/&gt;&lt;property id=&quot;20307&quot; value=&quot;348&quot;/&gt;&lt;property id=&quot;20309&quot; value=&quot;-1&quot;/&gt;&lt;property id=&quot;20312&quot; value=&quot;1&quot;/&gt;&lt;property id=&quot;20601&quot; value=&quot;0&quot;/&gt;&lt;/object&gt;&lt;object type=&quot;3&quot; unique_id=&quot;17635&quot;&gt;&lt;property id=&quot;20148&quot; value=&quot;5&quot;/&gt;&lt;property id=&quot;20300&quot; value=&quot;Slide 33 - &amp;quot;Developmental and Intellectual Disabilities&amp;quot;&quot;/&gt;&lt;property id=&quot;20302&quot; value=&quot;0&quot;/&gt;&lt;property id=&quot;20303&quot; value=&quot;-1&quot;/&gt;&lt;property id=&quot;20307&quot; value=&quot;350&quot;/&gt;&lt;property id=&quot;20309&quot; value=&quot;-1&quot;/&gt;&lt;property id=&quot;20312&quot; value=&quot;1&quot;/&gt;&lt;property id=&quot;20601&quot; value=&quot;0&quot;/&gt;&lt;/object&gt;&lt;object type=&quot;3&quot; unique_id=&quot;17636&quot;&gt;&lt;property id=&quot;20148&quot; value=&quot;5&quot;/&gt;&lt;property id=&quot;20300&quot; value=&quot;Slide 34 - &amp;quot;Developmental and Intellectual Disabilities&amp;quot;&quot;/&gt;&lt;property id=&quot;20302&quot; value=&quot;0&quot;/&gt;&lt;property id=&quot;20303&quot; value=&quot;-1&quot;/&gt;&lt;property id=&quot;20307&quot; value=&quot;352&quot;/&gt;&lt;property id=&quot;20309&quot; value=&quot;-1&quot;/&gt;&lt;property id=&quot;20312&quot; value=&quot;1&quot;/&gt;&lt;property id=&quot;20601&quot; value=&quot;0&quot;/&gt;&lt;/object&gt;&lt;object type=&quot;3&quot; unique_id=&quot;17637&quot;&gt;&lt;property id=&quot;20148&quot; value=&quot;5&quot;/&gt;&lt;property id=&quot;20300&quot; value=&quot;Slide 35 - &amp;quot;Developmental and Intellectual Disabilities&amp;quot;&quot;/&gt;&lt;property id=&quot;20302&quot; value=&quot;0&quot;/&gt;&lt;property id=&quot;20303&quot; value=&quot;-1&quot;/&gt;&lt;property id=&quot;20307&quot; value=&quot;353&quot;/&gt;&lt;property id=&quot;20309&quot; value=&quot;-1&quot;/&gt;&lt;property id=&quot;20312&quot; value=&quot;1&quot;/&gt;&lt;property id=&quot;20601&quot; value=&quot;0&quot;/&gt;&lt;/object&gt;&lt;object type=&quot;3&quot; unique_id=&quot;17638&quot;&gt;&lt;property id=&quot;20148&quot; value=&quot;5&quot;/&gt;&lt;property id=&quot;20300&quot; value=&quot;Slide 36 - &amp;quot; Diagnosis and treatment &amp;quot;&quot;/&gt;&lt;property id=&quot;20302&quot; value=&quot;0&quot;/&gt;&lt;property id=&quot;20303&quot; value=&quot;-1&quot;/&gt;&lt;property id=&quot;20307&quot; value=&quot;354&quot;/&gt;&lt;property id=&quot;20309&quot; value=&quot;-1&quot;/&gt;&lt;property id=&quot;20312&quot; value=&quot;1&quot;/&gt;&lt;property id=&quot;20601&quot; value=&quot;0&quot;/&gt;&lt;/object&gt;&lt;object type=&quot;3&quot; unique_id=&quot;17639&quot;&gt;&lt;property id=&quot;20148&quot; value=&quot;5&quot;/&gt;&lt;property id=&quot;20300&quot; value=&quot;Slide 37 - &amp;quot;Diagnosis and treatment&amp;quot;&quot;/&gt;&lt;property id=&quot;20302&quot; value=&quot;0&quot;/&gt;&lt;property id=&quot;20303&quot; value=&quot;-1&quot;/&gt;&lt;property id=&quot;20307&quot; value=&quot;362&quot;/&gt;&lt;property id=&quot;20309&quot; value=&quot;-1&quot;/&gt;&lt;property id=&quot;20312&quot; value=&quot;1&quot;/&gt;&lt;property id=&quot;20601&quot; value=&quot;0&quot;/&gt;&lt;/object&gt;&lt;object type=&quot;3&quot; unique_id=&quot;17640&quot;&gt;&lt;property id=&quot;20148&quot; value=&quot;5&quot;/&gt;&lt;property id=&quot;20300&quot; value=&quot;Slide 38 - &amp;quot; Diagnosis and treatment &amp;quot;&quot;/&gt;&lt;property id=&quot;20302&quot; value=&quot;0&quot;/&gt;&lt;property id=&quot;20303&quot; value=&quot;-1&quot;/&gt;&lt;property id=&quot;20307&quot; value=&quot;361&quot;/&gt;&lt;property id=&quot;20309&quot; value=&quot;-1&quot;/&gt;&lt;property id=&quot;20312&quot; value=&quot;1&quot;/&gt;&lt;property id=&quot;20601&quot; value=&quot;0&quot;/&gt;&lt;/object&gt;&lt;object type=&quot;3&quot; unique_id=&quot;17641&quot;&gt;&lt;property id=&quot;20148&quot; value=&quot;5&quot;/&gt;&lt;property id=&quot;20300&quot; value=&quot;Slide 39 - &amp;quot;Diagnosis and treatment&amp;quot;&quot;/&gt;&lt;property id=&quot;20302&quot; value=&quot;0&quot;/&gt;&lt;property id=&quot;20303&quot; value=&quot;-1&quot;/&gt;&lt;property id=&quot;20307&quot; value=&quot;360&quot;/&gt;&lt;property id=&quot;20309&quot; value=&quot;-1&quot;/&gt;&lt;property id=&quot;20312&quot; value=&quot;1&quot;/&gt;&lt;property id=&quot;20601&quot; value=&quot;0&quot;/&gt;&lt;/object&gt;&lt;object type=&quot;3&quot; unique_id=&quot;17642&quot;&gt;&lt;property id=&quot;20148&quot; value=&quot;5&quot;/&gt;&lt;property id=&quot;20300&quot; value=&quot;Slide 40 - &amp;quot;Supports for Community Living (SCL) Program&amp;quot;&quot;/&gt;&lt;property id=&quot;20302&quot; value=&quot;0&quot;/&gt;&lt;property id=&quot;20303&quot; value=&quot;-1&quot;/&gt;&lt;property id=&quot;20307&quot; value=&quot;359&quot;/&gt;&lt;property id=&quot;20309&quot; value=&quot;-1&quot;/&gt;&lt;property id=&quot;20312&quot; value=&quot;1&quot;/&gt;&lt;property id=&quot;20601&quot; value=&quot;0&quot;/&gt;&lt;/object&gt;&lt;object type=&quot;3&quot; unique_id=&quot;17643&quot;&gt;&lt;property id=&quot;20148&quot; value=&quot;5&quot;/&gt;&lt;property id=&quot;20300&quot; value=&quot;Slide 41 - &amp;quot;Scopes of Practice&amp;quot;&quot;/&gt;&lt;property id=&quot;20302&quot; value=&quot;0&quot;/&gt;&lt;property id=&quot;20303&quot; value=&quot;-1&quot;/&gt;&lt;property id=&quot;20307&quot; value=&quot;358&quot;/&gt;&lt;property id=&quot;20309&quot; value=&quot;-1&quot;/&gt;&lt;property id=&quot;20312&quot; value=&quot;1&quot;/&gt;&lt;property id=&quot;20601&quot; value=&quot;0&quot;/&gt;&lt;/object&gt;&lt;object type=&quot;3&quot; unique_id=&quot;17644&quot;&gt;&lt;property id=&quot;20148&quot; value=&quot;5&quot;/&gt;&lt;property id=&quot;20300&quot; value=&quot;Slide 43 - &amp;quot;Scopes of Practice&amp;quot;&quot;/&gt;&lt;property id=&quot;20302&quot; value=&quot;0&quot;/&gt;&lt;property id=&quot;20303&quot; value=&quot;-1&quot;/&gt;&lt;property id=&quot;20307&quot; value=&quot;387&quot;/&gt;&lt;property id=&quot;20309&quot; value=&quot;-1&quot;/&gt;&lt;property id=&quot;20312&quot; value=&quot;1&quot;/&gt;&lt;property id=&quot;20601&quot; value=&quot;0&quot;/&gt;&lt;/object&gt;&lt;object type=&quot;3&quot; unique_id=&quot;17645&quot;&gt;&lt;property id=&quot;20148&quot; value=&quot;5&quot;/&gt;&lt;property id=&quot;20300&quot; value=&quot;Slide 46 - &amp;quot;Scopes of Practice Non-Licensed Personnel&amp;quot;&quot;/&gt;&lt;property id=&quot;20302&quot; value=&quot;0&quot;/&gt;&lt;property id=&quot;20303&quot; value=&quot;-1&quot;/&gt;&lt;property id=&quot;20307&quot; value=&quot;363&quot;/&gt;&lt;property id=&quot;20309&quot; value=&quot;-1&quot;/&gt;&lt;property id=&quot;20312&quot; value=&quot;1&quot;/&gt;&lt;property id=&quot;20601&quot; value=&quot;0&quot;/&gt;&lt;/object&gt;&lt;object type=&quot;3&quot; unique_id=&quot;17646&quot;&gt;&lt;property id=&quot;20148&quot; value=&quot;5&quot;/&gt;&lt;property id=&quot;20300&quot; value=&quot;Slide 53 - &amp;quot; Medication Errors &amp;quot;&quot;/&gt;&lt;property id=&quot;20302&quot; value=&quot;0&quot;/&gt;&lt;property id=&quot;20303&quot; value=&quot;-1&quot;/&gt;&lt;property id=&quot;20307&quot; value=&quot;369&quot;/&gt;&lt;property id=&quot;20309&quot; value=&quot;-1&quot;/&gt;&lt;property id=&quot;20312&quot; value=&quot;1&quot;/&gt;&lt;property id=&quot;20601&quot; value=&quot;0&quot;/&gt;&lt;/object&gt;&lt;object type=&quot;3&quot; unique_id=&quot;17647&quot;&gt;&lt;property id=&quot;20148&quot; value=&quot;5&quot;/&gt;&lt;property id=&quot;20300&quot; value=&quot;Slide 54 - &amp;quot;What is a Medication Error?&amp;quot;&quot;/&gt;&lt;property id=&quot;20302&quot; value=&quot;0&quot;/&gt;&lt;property id=&quot;20303&quot; value=&quot;-1&quot;/&gt;&lt;property id=&quot;20307&quot; value=&quot;402&quot;/&gt;&lt;property id=&quot;20309&quot; value=&quot;-1&quot;/&gt;&lt;property id=&quot;20312&quot; value=&quot;1&quot;/&gt;&lt;property id=&quot;20601&quot; value=&quot;0&quot;/&gt;&lt;/object&gt;&lt;object type=&quot;3&quot; unique_id=&quot;17648&quot;&gt;&lt;property id=&quot;20148&quot; value=&quot;5&quot;/&gt;&lt;property id=&quot;20300&quot; value=&quot;Slide 55 - &amp;quot;What is a Medication Error?&amp;quot;&quot;/&gt;&lt;property id=&quot;20302&quot; value=&quot;0&quot;/&gt;&lt;property id=&quot;20303&quot; value=&quot;-1&quot;/&gt;&lt;property id=&quot;20307&quot; value=&quot;395&quot;/&gt;&lt;property id=&quot;20309&quot; value=&quot;-1&quot;/&gt;&lt;property id=&quot;20312&quot; value=&quot;1&quot;/&gt;&lt;property id=&quot;20601&quot; value=&quot;0&quot;/&gt;&lt;/object&gt;&lt;object type=&quot;3&quot; unique_id=&quot;17649&quot;&gt;&lt;property id=&quot;20148&quot; value=&quot;5&quot;/&gt;&lt;property id=&quot;20300&quot; value=&quot;Slide 56 - &amp;quot;What is a Medication Error?&amp;quot;&quot;/&gt;&lt;property id=&quot;20302&quot; value=&quot;0&quot;/&gt;&lt;property id=&quot;20303&quot; value=&quot;-1&quot;/&gt;&lt;property id=&quot;20307&quot; value=&quot;396&quot;/&gt;&lt;property id=&quot;20309&quot; value=&quot;-1&quot;/&gt;&lt;property id=&quot;20312&quot; value=&quot;1&quot;/&gt;&lt;property id=&quot;20601&quot; value=&quot;0&quot;/&gt;&lt;/object&gt;&lt;object type=&quot;3&quot; unique_id=&quot;17650&quot;&gt;&lt;property id=&quot;20148&quot; value=&quot;5&quot;/&gt;&lt;property id=&quot;20300&quot; value=&quot;Slide 57 - &amp;quot;What is a Medication Error?&amp;quot;&quot;/&gt;&lt;property id=&quot;20302&quot; value=&quot;0&quot;/&gt;&lt;property id=&quot;20303&quot; value=&quot;-1&quot;/&gt;&lt;property id=&quot;20307&quot; value=&quot;398&quot;/&gt;&lt;property id=&quot;20309&quot; value=&quot;-1&quot;/&gt;&lt;property id=&quot;20312&quot; value=&quot;1&quot;/&gt;&lt;property id=&quot;20601&quot; value=&quot;0&quot;/&gt;&lt;/object&gt;&lt;object type=&quot;3&quot; unique_id=&quot;17651&quot;&gt;&lt;property id=&quot;20148&quot; value=&quot;5&quot;/&gt;&lt;property id=&quot;20300&quot; value=&quot;Slide 58 - &amp;quot;What is a Medication Error?&amp;quot;&quot;/&gt;&lt;property id=&quot;20302&quot; value=&quot;0&quot;/&gt;&lt;property id=&quot;20303&quot; value=&quot;-1&quot;/&gt;&lt;property id=&quot;20307&quot; value=&quot;399&quot;/&gt;&lt;property id=&quot;20309&quot; value=&quot;-1&quot;/&gt;&lt;property id=&quot;20312&quot; value=&quot;1&quot;/&gt;&lt;property id=&quot;20601&quot; value=&quot;0&quot;/&gt;&lt;/object&gt;&lt;object type=&quot;3&quot; unique_id=&quot;17652&quot;&gt;&lt;property id=&quot;20148&quot; value=&quot;5&quot;/&gt;&lt;property id=&quot;20300&quot; value=&quot;Slide 59 - &amp;quot;What is a Medication Error?&amp;quot;&quot;/&gt;&lt;property id=&quot;20302&quot; value=&quot;0&quot;/&gt;&lt;property id=&quot;20303&quot; value=&quot;-1&quot;/&gt;&lt;property id=&quot;20307&quot; value=&quot;400&quot;/&gt;&lt;property id=&quot;20309&quot; value=&quot;-1&quot;/&gt;&lt;property id=&quot;20312&quot; value=&quot;1&quot;/&gt;&lt;property id=&quot;20601&quot; value=&quot;0&quot;/&gt;&lt;/object&gt;&lt;object type=&quot;3&quot; unique_id=&quot;17653&quot;&gt;&lt;property id=&quot;20148&quot; value=&quot;5&quot;/&gt;&lt;property id=&quot;20300&quot; value=&quot;Slide 60 - &amp;quot; Six Rights of Medication  Administration &amp;quot;&quot;/&gt;&lt;property id=&quot;20302&quot; value=&quot;0&quot;/&gt;&lt;property id=&quot;20303&quot; value=&quot;-1&quot;/&gt;&lt;property id=&quot;20307&quot; value=&quot;370&quot;/&gt;&lt;property id=&quot;20309&quot; value=&quot;-1&quot;/&gt;&lt;property id=&quot;20312&quot; value=&quot;1&quot;/&gt;&lt;property id=&quot;20601&quot; value=&quot;0&quot;/&gt;&lt;/object&gt;&lt;object type=&quot;3&quot; unique_id=&quot;17654&quot;&gt;&lt;property id=&quot;20148&quot; value=&quot;5&quot;/&gt;&lt;property id=&quot;20300&quot; value=&quot;Slide 61 - &amp;quot;Six Rights of Medication  Administration&amp;quot;&quot;/&gt;&lt;property id=&quot;20302&quot; value=&quot;0&quot;/&gt;&lt;property id=&quot;20303&quot; value=&quot;-1&quot;/&gt;&lt;property id=&quot;20307&quot; value=&quot;404&quot;/&gt;&lt;property id=&quot;20309&quot; value=&quot;-1&quot;/&gt;&lt;property id=&quot;20312&quot; value=&quot;1&quot;/&gt;&lt;property id=&quot;20601&quot; value=&quot;0&quot;/&gt;&lt;/object&gt;&lt;object type=&quot;3&quot; unique_id=&quot;17655&quot;&gt;&lt;property id=&quot;20148&quot; value=&quot;5&quot;/&gt;&lt;property id=&quot;20300&quot; value=&quot;Slide 62 - &amp;quot;Six Rights of Medication  Administration&amp;quot;&quot;/&gt;&lt;property id=&quot;20302&quot; value=&quot;0&quot;/&gt;&lt;property id=&quot;20303&quot; value=&quot;-1&quot;/&gt;&lt;property id=&quot;20307&quot; value=&quot;405&quot;/&gt;&lt;property id=&quot;20309&quot; value=&quot;-1&quot;/&gt;&lt;property id=&quot;20312&quot; value=&quot;1&quot;/&gt;&lt;property id=&quot;20601&quot; value=&quot;0&quot;/&gt;&lt;/object&gt;&lt;object type=&quot;3&quot; unique_id=&quot;17656&quot;&gt;&lt;property id=&quot;20148&quot; value=&quot;5&quot;/&gt;&lt;property id=&quot;20300&quot; value=&quot;Slide 63 - &amp;quot; Always Check the Six Rights of Medication Three Times Before Administering the Medication &amp;quot;&quot;/&gt;&lt;property id=&quot;20302&quot; value=&quot;0&quot;/&gt;&lt;property id=&quot;20303&quot; value=&quot;-1&quot;/&gt;&lt;property id=&quot;20307&quot; value=&quot;372&quot;/&gt;&lt;property id=&quot;20309&quot; value=&quot;-1&quot;/&gt;&lt;property id=&quot;20312&quot; value=&quot;1&quot;/&gt;&lt;property id=&quot;20601&quot; value=&quot;0&quot;/&gt;&lt;/object&gt;&lt;object type=&quot;3&quot; unique_id=&quot;17657&quot;&gt;&lt;property id=&quot;20148&quot; value=&quot;5&quot;/&gt;&lt;property id=&quot;20300&quot; value=&quot;Slide 64 - &amp;quot;Always Check the Six Rights of Medication Three Times Before Administering the Medication&amp;quot;&quot;/&gt;&lt;property id=&quot;20302&quot; value=&quot;0&quot;/&gt;&lt;property id=&quot;20303&quot; value=&quot;-1&quot;/&gt;&lt;property id=&quot;20307&quot; value=&quot;393&quot;/&gt;&lt;property id=&quot;20309&quot; value=&quot;-1&quot;/&gt;&lt;property id=&quot;20312&quot; value=&quot;1&quot;/&gt;&lt;property id=&quot;20601&quot; value=&quot;0&quot;/&gt;&lt;/object&gt;&lt;object type=&quot;3&quot; unique_id=&quot;17658&quot;&gt;&lt;property id=&quot;20148&quot; value=&quot;5&quot;/&gt;&lt;property id=&quot;20300&quot; value=&quot;Slide 65 - &amp;quot; Preventing and Reporting Medication Errors &amp;quot;&quot;/&gt;&lt;property id=&quot;20302&quot; value=&quot;0&quot;/&gt;&lt;property id=&quot;20303&quot; value=&quot;-1&quot;/&gt;&lt;property id=&quot;20307&quot; value=&quot;373&quot;/&gt;&lt;property id=&quot;20309&quot; value=&quot;-1&quot;/&gt;&lt;property id=&quot;20312&quot; value=&quot;1&quot;/&gt;&lt;property id=&quot;20601&quot; value=&quot;0&quot;/&gt;&lt;/object&gt;&lt;object type=&quot;3&quot; unique_id=&quot;17659&quot;&gt;&lt;property id=&quot;20148&quot; value=&quot;5&quot;/&gt;&lt;property id=&quot;20300&quot; value=&quot;Slide 66 - &amp;quot;PREVENTING/REPORTING MEDICATION ERRORS&amp;quot;&quot;/&gt;&lt;property id=&quot;20302&quot; value=&quot;0&quot;/&gt;&lt;property id=&quot;20303&quot; value=&quot;-1&quot;/&gt;&lt;property id=&quot;20307&quot; value=&quot;374&quot;/&gt;&lt;property id=&quot;20309&quot; value=&quot;-1&quot;/&gt;&lt;property id=&quot;20312&quot; value=&quot;1&quot;/&gt;&lt;property id=&quot;20601&quot; value=&quot;0&quot;/&gt;&lt;/object&gt;&lt;object type=&quot;3&quot; unique_id=&quot;17660&quot;&gt;&lt;property id=&quot;20148&quot; value=&quot;5&quot;/&gt;&lt;property id=&quot;20300&quot; value=&quot;Slide 67 - &amp;quot;CHALLENGING FACTORS THAT CONTRIBUTE TO MEDICATION ERRORS&amp;quot;&quot;/&gt;&lt;property id=&quot;20302&quot; value=&quot;0&quot;/&gt;&lt;property id=&quot;20303&quot; value=&quot;-1&quot;/&gt;&lt;property id=&quot;20307&quot; value=&quot;376&quot;/&gt;&lt;property id=&quot;20309&quot; value=&quot;-1&quot;/&gt;&lt;property id=&quot;20312&quot; value=&quot;1&quot;/&gt;&lt;property id=&quot;20601&quot; value=&quot;0&quot;/&gt;&lt;/object&gt;&lt;object type=&quot;3&quot; unique_id=&quot;17661&quot;&gt;&lt;property id=&quot;20148&quot; value=&quot;5&quot;/&gt;&lt;property id=&quot;20300&quot; value=&quot;Slide 68 - &amp;quot;Error Prevention&amp;quot;&quot;/&gt;&lt;property id=&quot;20302&quot; value=&quot;0&quot;/&gt;&lt;property id=&quot;20303&quot; value=&quot;-1&quot;/&gt;&lt;property id=&quot;20307&quot; value=&quot;375&quot;/&gt;&lt;property id=&quot;20309&quot; value=&quot;-1&quot;/&gt;&lt;property id=&quot;20312&quot; value=&quot;1&quot;/&gt;&lt;property id=&quot;20601&quot; value=&quot;0&quot;/&gt;&lt;/object&gt;&lt;object type=&quot;3&quot; unique_id=&quot;17662&quot;&gt;&lt;property id=&quot;20148&quot; value=&quot;5&quot;/&gt;&lt;property id=&quot;20300&quot; value=&quot;Slide 69 - &amp;quot;Error Prevention&amp;quot;&quot;/&gt;&lt;property id=&quot;20302&quot; value=&quot;0&quot;/&gt;&lt;property id=&quot;20303&quot; value=&quot;-1&quot;/&gt;&lt;property id=&quot;20307&quot; value=&quot;392&quot;/&gt;&lt;property id=&quot;20309&quot; value=&quot;-1&quot;/&gt;&lt;property id=&quot;20312&quot; value=&quot;1&quot;/&gt;&lt;property id=&quot;20601&quot; value=&quot;0&quot;/&gt;&lt;/object&gt;&lt;object type=&quot;3&quot; unique_id=&quot;17663&quot;&gt;&lt;property id=&quot;20148&quot; value=&quot;5&quot;/&gt;&lt;property id=&quot;20300&quot; value=&quot;Slide 70 - &amp;quot;Error Prevention&amp;quot;&quot;/&gt;&lt;property id=&quot;20302&quot; value=&quot;0&quot;/&gt;&lt;property id=&quot;20303&quot; value=&quot;-1&quot;/&gt;&lt;property id=&quot;20307&quot; value=&quot;377&quot;/&gt;&lt;property id=&quot;20309&quot; value=&quot;-1&quot;/&gt;&lt;property id=&quot;20312&quot; value=&quot;1&quot;/&gt;&lt;property id=&quot;20601&quot; value=&quot;0&quot;/&gt;&lt;/object&gt;&lt;object type=&quot;3&quot; unique_id=&quot;17664&quot;&gt;&lt;property id=&quot;20148&quot; value=&quot;5&quot;/&gt;&lt;property id=&quot;20300&quot; value=&quot;Slide 71 - &amp;quot; Legal Factors   &amp;quot;&quot;/&gt;&lt;property id=&quot;20302&quot; value=&quot;0&quot;/&gt;&lt;property id=&quot;20303&quot; value=&quot;-1&quot;/&gt;&lt;property id=&quot;20307&quot; value=&quot;378&quot;/&gt;&lt;property id=&quot;20309&quot; value=&quot;-1&quot;/&gt;&lt;property id=&quot;20312&quot; value=&quot;1&quot;/&gt;&lt;property id=&quot;20601&quot; value=&quot;0&quot;/&gt;&lt;/object&gt;&lt;object type=&quot;3&quot; unique_id=&quot;17665&quot;&gt;&lt;property id=&quot;20148&quot; value=&quot;5&quot;/&gt;&lt;property id=&quot;20300&quot; value=&quot;Slide 72 - &amp;quot;Error Prevention&amp;quot;&quot;/&gt;&lt;property id=&quot;20302&quot; value=&quot;0&quot;/&gt;&lt;property id=&quot;20303&quot; value=&quot;-1&quot;/&gt;&lt;property id=&quot;20307&quot; value=&quot;379&quot;/&gt;&lt;property id=&quot;20309&quot; value=&quot;-1&quot;/&gt;&lt;property id=&quot;20312&quot; value=&quot;1&quot;/&gt;&lt;property id=&quot;20601&quot; value=&quot;0&quot;/&gt;&lt;/object&gt;&lt;object type=&quot;3&quot; unique_id=&quot;17666&quot;&gt;&lt;property id=&quot;20148&quot; value=&quot;5&quot;/&gt;&lt;property id=&quot;20300&quot; value=&quot;Slide 73 - &amp;quot;Error Prevention&amp;quot;&quot;/&gt;&lt;property id=&quot;20302&quot; value=&quot;0&quot;/&gt;&lt;property id=&quot;20303&quot; value=&quot;-1&quot;/&gt;&lt;property id=&quot;20307&quot; value=&quot;391&quot;/&gt;&lt;property id=&quot;20309&quot; value=&quot;-1&quot;/&gt;&lt;property id=&quot;20312&quot; value=&quot;1&quot;/&gt;&lt;property id=&quot;20601&quot; value=&quot;0&quot;/&gt;&lt;/object&gt;&lt;object type=&quot;3&quot; unique_id=&quot;17667&quot;&gt;&lt;property id=&quot;20148&quot; value=&quot;5&quot;/&gt;&lt;property id=&quot;20300&quot; value=&quot;Slide 74 - &amp;quot;Emotional, Mental and Physical Conditions of Individuals &amp;quot;&quot;/&gt;&lt;property id=&quot;20302&quot; value=&quot;0&quot;/&gt;&lt;property id=&quot;20303&quot; value=&quot;-1&quot;/&gt;&lt;property id=&quot;20307&quot; value=&quot;380&quot;/&gt;&lt;property id=&quot;20309&quot; value=&quot;-1&quot;/&gt;&lt;property id=&quot;20312&quot; value=&quot;1&quot;/&gt;&lt;property id=&quot;20601&quot; value=&quot;0&quot;/&gt;&lt;/object&gt;&lt;object type=&quot;3&quot; unique_id=&quot;17668&quot;&gt;&lt;property id=&quot;20148&quot; value=&quot;5&quot;/&gt;&lt;property id=&quot;20300&quot; value=&quot;Slide 75 - &amp;quot;Error Prevention&amp;quot;&quot;/&gt;&lt;property id=&quot;20302&quot; value=&quot;0&quot;/&gt;&lt;property id=&quot;20303&quot; value=&quot;-1&quot;/&gt;&lt;property id=&quot;20307&quot; value=&quot;381&quot;/&gt;&lt;property id=&quot;20309&quot; value=&quot;-1&quot;/&gt;&lt;property id=&quot;20312&quot; value=&quot;1&quot;/&gt;&lt;property id=&quot;20601&quot; value=&quot;0&quot;/&gt;&lt;/object&gt;&lt;object type=&quot;3&quot; unique_id=&quot;17669&quot;&gt;&lt;property id=&quot;20148&quot; value=&quot;5&quot;/&gt;&lt;property id=&quot;20300&quot; value=&quot;Slide 76 - &amp;quot; Refusal of Medications &amp;quot;&quot;/&gt;&lt;property id=&quot;20302&quot; value=&quot;0&quot;/&gt;&lt;property id=&quot;20303&quot; value=&quot;-1&quot;/&gt;&lt;property id=&quot;20307&quot; value=&quot;384&quot;/&gt;&lt;property id=&quot;20309&quot; value=&quot;-1&quot;/&gt;&lt;property id=&quot;20312&quot; value=&quot;1&quot;/&gt;&lt;property id=&quot;20601&quot; value=&quot;0&quot;/&gt;&lt;/object&gt;&lt;object type=&quot;3&quot; unique_id=&quot;18174&quot;&gt;&lt;property id=&quot;20148&quot; value=&quot;5&quot;/&gt;&lt;property id=&quot;20300&quot; value=&quot;Slide 9 - &amp;quot;Non-Licensed Personnel Agreement to Follow Employing Agency’s Policies and Procedures&amp;quot;&quot;/&gt;&lt;property id=&quot;20302&quot; value=&quot;0&quot;/&gt;&lt;property id=&quot;20303&quot; value=&quot;-1&quot;/&gt;&lt;property id=&quot;20307&quot; value=&quot;415&quot;/&gt;&lt;property id=&quot;20309&quot; value=&quot;-1&quot;/&gt;&lt;property id=&quot;20312&quot; value=&quot;1&quot;/&gt;&lt;property id=&quot;20601&quot; value=&quot;0&quot;/&gt;&lt;/object&gt;&lt;object type=&quot;3&quot; unique_id=&quot;18765&quot;&gt;&lt;property id=&quot;20148&quot; value=&quot;5&quot;/&gt;&lt;property id=&quot;20300&quot; value=&quot;Slide 21 - &amp;quot;Frequently Asked Questions&amp;quot;&quot;/&gt;&lt;property id=&quot;20307&quot; value=&quot;416&quot;/&gt;&lt;/object&gt;&lt;/object&gt;&lt;/object&gt;&lt;/database&gt;"/>
  <p:tag name="SECTOMILLISECCONVERTED" val="1"/>
</p:tagLst>
</file>

<file path=ppt/tags/tag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0&quot;/&gt;&lt;/TableIndex&gt;&lt;/ShapeTextInfo&gt;"/>
</p:tagLst>
</file>

<file path=ppt/tags/tag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1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14&quot;/&gt;&lt;lineCharCount val=&quot;18&quot;/&gt;&lt;/TableIndex&gt;&lt;/ShapeTextInfo&gt;"/>
</p:tagLst>
</file>

<file path=ppt/tags/tag1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5&quot;/&gt;&lt;/TableIndex&gt;&lt;/ShapeTextInfo&gt;"/>
</p:tagLst>
</file>

<file path=ppt/tags/tag1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0&quot;/&gt;&lt;/TableIndex&gt;&lt;/ShapeTextInfo&gt;"/>
</p:tagLst>
</file>

<file path=ppt/tags/tag1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1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1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0&quot;/&gt;&lt;/TableIndex&gt;&lt;/ShapeTextInfo&gt;"/>
</p:tagLst>
</file>

<file path=ppt/tags/tag2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2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2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2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2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0&quot;/&gt;&lt;/TableIndex&gt;&lt;/ShapeTextInfo&gt;"/>
</p:tagLst>
</file>

<file path=ppt/tags/tag2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3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3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21&quot;/&gt;&lt;lineCharCount val=&quot;12&quot;/&gt;&lt;lineCharCount val=&quot;13&quot;/&gt;&lt;lineCharCount val=&quot;12&quot;/&gt;&lt;lineCharCount val=&quot;13&quot;/&gt;&lt;lineCharCount val=&quot;11&quot;/&gt;&lt;/TableIndex&gt;&lt;/ShapeTextInfo&gt;"/>
</p:tagLst>
</file>

<file path=ppt/tags/tag3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21&quot;/&gt;&lt;lineCharCount val=&quot;12&quot;/&gt;&lt;lineCharCount val=&quot;13&quot;/&gt;&lt;lineCharCount val=&quot;12&quot;/&gt;&lt;lineCharCount val=&quot;13&quot;/&gt;&lt;lineCharCount val=&quot;11&quot;/&gt;&lt;/TableIndex&gt;&lt;/ShapeTextInfo&gt;"/>
</p:tagLst>
</file>

<file path=ppt/tags/tag3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0&quot;/&gt;&lt;/TableIndex&gt;&lt;/ShapeTextInfo&gt;"/>
</p:tagLst>
</file>

<file path=ppt/tags/tag3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3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3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3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4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0&quot;/&gt;&lt;/TableIndex&gt;&lt;/ShapeTextInfo&gt;"/>
</p:tagLst>
</file>

<file path=ppt/tags/tag4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4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4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4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4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0&quot;/&gt;&lt;/TableIndex&gt;&lt;/ShapeTextInfo&gt;"/>
</p:tagLst>
</file>

<file path=ppt/tags/tag4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4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4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4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0&quot;/&gt;&lt;/TableIndex&gt;&lt;/ShapeTextInfo&gt;"/>
</p:tagLst>
</file>

<file path=ppt/tags/tag5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5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52.xml><?xml version="1.0" encoding="utf-8"?>
<p:tagLst xmlns:a="http://schemas.openxmlformats.org/drawingml/2006/main" xmlns:r="http://schemas.openxmlformats.org/officeDocument/2006/relationships" xmlns:p="http://schemas.openxmlformats.org/presentationml/2006/main">
  <p:tag name="PPSNARRATION" val="1,726179042,P:\MR\Training\College of Direct Support\CDS MODULES\Medication Administration 2015\Module I  8-2015_pptx\Media.ppcx"/>
</p:tagLst>
</file>

<file path=ppt/tags/tag5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4&quot;/&gt;&lt;lineCharCount val=&quot;16&quot;/&gt;&lt;lineCharCount val=&quot;19&quot;/&gt;&lt;lineCharCount val=&quot;13&quot;/&gt;&lt;lineCharCount val=&quot;9&quot;/&gt;&lt;/TableIndex&gt;&lt;/ShapeTextInfo&gt;"/>
</p:tagLst>
</file>

<file path=ppt/tags/tag5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2&quot;/&gt;&lt;/TableIndex&gt;&lt;/ShapeTextInfo&gt;"/>
</p:tagLst>
</file>

<file path=ppt/tags/tag5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56.xml><?xml version="1.0" encoding="utf-8"?>
<p:tagLst xmlns:a="http://schemas.openxmlformats.org/drawingml/2006/main" xmlns:r="http://schemas.openxmlformats.org/officeDocument/2006/relationships" xmlns:p="http://schemas.openxmlformats.org/presentationml/2006/main">
  <p:tag name="PPSNARRATION" val="2,726179042,P:\MR\Training\College of Direct Support\CDS MODULES\Medication Administration 2015\Module I  8-2015_pptx\Media.ppcx"/>
</p:tagLst>
</file>

<file path=ppt/tags/tag5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7&quot;/&gt;&lt;lineCharCount val=&quot;25&quot;/&gt;&lt;/TableIndex&gt;&lt;/ShapeTextInfo&gt;"/>
</p:tagLst>
</file>

<file path=ppt/tags/tag5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5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40&quot;/&gt;&lt;/TableIndex&gt;&lt;/ShapeTextInfo&gt;"/>
</p:tagLst>
</file>

<file path=ppt/tags/tag6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3&quot;/&gt;&lt;lineCharCount val=&quot;15&quot;/&gt;&lt;lineCharCount val=&quot;16&quot;/&gt;&lt;lineCharCount val=&quot;14&quot;/&gt;&lt;/TableIndex&gt;&lt;/ShapeTextInfo&gt;"/>
</p:tagLst>
</file>

<file path=ppt/tags/tag6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3&quot;/&gt;&lt;lineCharCount val=&quot;18&quot;/&gt;&lt;lineCharCount val=&quot;15&quot;/&gt;&lt;lineCharCount val=&quot;11&quot;/&gt;&lt;/TableIndex&gt;&lt;/ShapeTextInfo&gt;"/>
</p:tagLst>
</file>

<file path=ppt/tags/tag6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6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6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6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6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12&quot;/&gt;&lt;lineCharCount val=&quot;9&quot;/&gt;&lt;lineCharCount val=&quot;11&quot;/&gt;&lt;lineCharCount val=&quot;5&quot;/&gt;&lt;lineCharCount val=&quot;8&quot;/&gt;&lt;/TableIndex&gt;&lt;/ShapeTextInfo&gt;"/>
</p:tagLst>
</file>

<file path=ppt/tags/tag6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6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3&quot;/&gt;&lt;lineCharCount val=&quot;6&quot;/&gt;&lt;lineCharCount val=&quot;9&quot;/&gt;&lt;lineCharCount val=&quot;6&quot;/&gt;&lt;/TableIndex&gt;&lt;/ShapeTextInfo&gt;"/>
</p:tagLst>
</file>

<file path=ppt/tags/tag6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15&quot;/&gt;&lt;lineCharCount val=&quot;4&quot;/&gt;&lt;/TableIndex&gt;&lt;/ShapeTextInfo&gt;"/>
</p:tagLst>
</file>

<file path=ppt/tags/tag7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7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7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12&quot;/&gt;&lt;lineCharCount val=&quot;5&quot;/&gt;&lt;/TableIndex&gt;&lt;/ShapeTextInfo&gt;"/>
</p:tagLst>
</file>

<file path=ppt/tags/tag7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7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75.xml><?xml version="1.0" encoding="utf-8"?>
<p:tagLst xmlns:a="http://schemas.openxmlformats.org/drawingml/2006/main" xmlns:r="http://schemas.openxmlformats.org/officeDocument/2006/relationships" xmlns:p="http://schemas.openxmlformats.org/presentationml/2006/main">
  <p:tag name="PPSNARRATION" val="3,726179042,P:\MR\Training\College of Direct Support\CDS MODULES\Medication Administration 2015\Module I  8-2015_pptx\Media.ppcx"/>
</p:tagLst>
</file>

<file path=ppt/tags/tag7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5&quot;/&gt;&lt;lineCharCount val=&quot;9&quot;/&gt;&lt;/TableIndex&gt;&lt;/ShapeTextInfo&gt;"/>
</p:tagLst>
</file>

<file path=ppt/tags/tag7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7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8&quot;/&gt;&lt;lineCharCount val=&quot;31&quot;/&gt;&lt;lineCharCount val=&quot;1&quot;/&gt;&lt;lineCharCount val=&quot;27&quot;/&gt;&lt;lineCharCount val=&quot;31&quot;/&gt;&lt;lineCharCount val=&quot;25&quot;/&gt;&lt;lineCharCount val=&quot;26&quot;/&gt;&lt;lineCharCount val=&quot;8&quot;/&gt;&lt;lineCharCount val=&quot;1&quot;/&gt;&lt;/TableIndex&gt;&lt;/ShapeTextInfo&gt;"/>
</p:tagLst>
</file>

<file path=ppt/tags/tag79.xml><?xml version="1.0" encoding="utf-8"?>
<p:tagLst xmlns:a="http://schemas.openxmlformats.org/drawingml/2006/main" xmlns:r="http://schemas.openxmlformats.org/officeDocument/2006/relationships" xmlns:p="http://schemas.openxmlformats.org/presentationml/2006/main">
  <p:tag name="PPSNARRATION" val="4,726179042,P:\MR\Training\College of Direct Support\CDS MODULES\Medication Administration 2015\Module I  8-2015_pptx\Media.ppcx"/>
</p:tagLst>
</file>

<file path=ppt/tags/tag8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4&quot;/&gt;&lt;/TableIndex&gt;&lt;/ShapeTextInfo&gt;"/>
</p:tagLst>
</file>

<file path=ppt/tags/tag8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8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3&quot;/&gt;&lt;lineCharCount val=&quot;51&quot;/&gt;&lt;lineCharCount val=&quot;46&quot;/&gt;&lt;lineCharCount val=&quot;51&quot;/&gt;&lt;lineCharCount val=&quot;21&quot;/&gt;&lt;lineCharCount val=&quot;39&quot;/&gt;&lt;lineCharCount val=&quot;44&quot;/&gt;&lt;lineCharCount val=&quot;41&quot;/&gt;&lt;lineCharCount val=&quot;17&quot;/&gt;&lt;lineCharCount val=&quot;39&quot;/&gt;&lt;lineCharCount val=&quot;18&quot;/&gt;&lt;lineCharCount val=&quot;96&quot;/&gt;&lt;lineCharCount val=&quot;65&quot;/&gt;&lt;lineCharCount val=&quot;47&quot;/&gt;&lt;/TableIndex&gt;&lt;/ShapeTextInfo&gt;"/>
</p:tagLst>
</file>

<file path=ppt/tags/tag83.xml><?xml version="1.0" encoding="utf-8"?>
<p:tagLst xmlns:a="http://schemas.openxmlformats.org/drawingml/2006/main" xmlns:r="http://schemas.openxmlformats.org/officeDocument/2006/relationships" xmlns:p="http://schemas.openxmlformats.org/presentationml/2006/main">
  <p:tag name="PPSNARRATION" val="5,726179042,P:\MR\Training\College of Direct Support\CDS MODULES\Medication Administration 2015\Module I  8-2015_pptx\Media.ppcx"/>
</p:tagLst>
</file>

<file path=ppt/tags/tag8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5&quot;/&gt;&lt;lineCharCount val=&quot;9&quot;/&gt;&lt;/TableIndex&gt;&lt;/ShapeTextInfo&gt;"/>
</p:tagLst>
</file>

<file path=ppt/tags/tag8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8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7&quot;/&gt;&lt;lineCharCount val=&quot;54&quot;/&gt;&lt;lineCharCount val=&quot;60&quot;/&gt;&lt;lineCharCount val=&quot;26&quot;/&gt;&lt;lineCharCount val=&quot;1&quot;/&gt;&lt;lineCharCount val=&quot;23&quot;/&gt;&lt;lineCharCount val=&quot;41&quot;/&gt;&lt;lineCharCount val=&quot;1&quot;/&gt;&lt;lineCharCount val=&quot;24&quot;/&gt;&lt;lineCharCount val=&quot;1&quot;/&gt;&lt;lineCharCount val=&quot;52&quot;/&gt;&lt;lineCharCount val=&quot;2&quot;/&gt;&lt;lineCharCount val=&quot;60&quot;/&gt;&lt;lineCharCount val=&quot;19&quot;/&gt;&lt;lineCharCount val=&quot;10&quot;/&gt;&lt;lineCharCount val=&quot;11&quot;/&gt;&lt;lineCharCount val=&quot;12&quot;/&gt;&lt;lineCharCount val=&quot;11&quot;/&gt;&lt;/TableIndex&gt;&lt;/ShapeTextInfo&gt;"/>
</p:tagLst>
</file>

<file path=ppt/tags/tag87.xml><?xml version="1.0" encoding="utf-8"?>
<p:tagLst xmlns:a="http://schemas.openxmlformats.org/drawingml/2006/main" xmlns:r="http://schemas.openxmlformats.org/officeDocument/2006/relationships" xmlns:p="http://schemas.openxmlformats.org/presentationml/2006/main">
  <p:tag name="PPSNARRATION" val="6,726179042,P:\MR\Training\College of Direct Support\CDS MODULES\Medication Administration 2015\Module I  8-2015_pptx\Media.ppcx"/>
</p:tagLst>
</file>

<file path=ppt/tags/tag8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4&quot;/&gt;&lt;/TableIndex&gt;&lt;/ShapeTextInfo&gt;"/>
</p:tagLst>
</file>

<file path=ppt/tags/tag8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9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9&quot;/&gt;&lt;lineCharCount val=&quot;46&quot;/&gt;&lt;lineCharCount val=&quot;38&quot;/&gt;&lt;lineCharCount val=&quot;42&quot;/&gt;&lt;lineCharCount val=&quot;11&quot;/&gt;&lt;lineCharCount val=&quot;13&quot;/&gt;&lt;lineCharCount val=&quot;9&quot;/&gt;&lt;lineCharCount val=&quot;51&quot;/&gt;&lt;lineCharCount val=&quot;56&quot;/&gt;&lt;lineCharCount val=&quot;45&quot;/&gt;&lt;/TableIndex&gt;&lt;/ShapeTextInfo&gt;"/>
</p:tagLst>
</file>

<file path=ppt/tags/tag91.xml><?xml version="1.0" encoding="utf-8"?>
<p:tagLst xmlns:a="http://schemas.openxmlformats.org/drawingml/2006/main" xmlns:r="http://schemas.openxmlformats.org/officeDocument/2006/relationships" xmlns:p="http://schemas.openxmlformats.org/presentationml/2006/main">
  <p:tag name="PPSNARRATION" val="7,726179042,P:\MR\Training\College of Direct Support\CDS MODULES\Medication Administration 2015\Module I  8-2015_pptx\Media.ppcx"/>
</p:tagLst>
</file>

<file path=ppt/tags/tag9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0&quot;/&gt;&lt;/TableIndex&gt;&lt;/ShapeTextInfo&gt;"/>
</p:tagLst>
</file>

<file path=ppt/tags/tag9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9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8&quot;/&gt;&lt;lineCharCount val=&quot;1&quot;/&gt;&lt;lineCharCount val=&quot;43&quot;/&gt;&lt;lineCharCount val=&quot;42&quot;/&gt;&lt;lineCharCount val=&quot;9&quot;/&gt;&lt;lineCharCount val=&quot;1&quot;/&gt;&lt;lineCharCount val=&quot;26&quot;/&gt;&lt;lineCharCount val=&quot;16&quot;/&gt;&lt;lineCharCount val=&quot;31&quot;/&gt;&lt;lineCharCount val=&quot;22&quot;/&gt;&lt;lineCharCount val=&quot;48&quot;/&gt;&lt;lineCharCount val=&quot;12&quot;/&gt;&lt;lineCharCount val=&quot;59&quot;/&gt;&lt;lineCharCount val=&quot;47&quot;/&gt;&lt;lineCharCount val=&quot;2&quot;/&gt;&lt;lineCharCount val=&quot;46&quot;/&gt;&lt;lineCharCount val=&quot;48&quot;/&gt;&lt;lineCharCount val=&quot;22&quot;/&gt;&lt;lineCharCount val=&quot;2&quot;/&gt;&lt;/TableIndex&gt;&lt;/ShapeTextInfo&gt;"/>
</p:tagLst>
</file>

<file path=ppt/tags/tag95.xml><?xml version="1.0" encoding="utf-8"?>
<p:tagLst xmlns:a="http://schemas.openxmlformats.org/drawingml/2006/main" xmlns:r="http://schemas.openxmlformats.org/officeDocument/2006/relationships" xmlns:p="http://schemas.openxmlformats.org/presentationml/2006/main">
  <p:tag name="PPSNARRATION" val="8,726179042,P:\MR\Training\College of Direct Support\CDS MODULES\Medication Administration 2015\Module I  8-2015_pptx\Media.ppcx"/>
</p:tagLst>
</file>

<file path=ppt/tags/tag9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6&quot;/&gt;&lt;/TableIndex&gt;&lt;/ShapeTextInfo&gt;"/>
</p:tagLst>
</file>

<file path=ppt/tags/tag9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9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7&quot;/&gt;&lt;lineCharCount val=&quot;46&quot;/&gt;&lt;lineCharCount val=&quot;39&quot;/&gt;&lt;lineCharCount val=&quot;33&quot;/&gt;&lt;lineCharCount val=&quot;43&quot;/&gt;&lt;lineCharCount val=&quot;46&quot;/&gt;&lt;lineCharCount val=&quot;6&quot;/&gt;&lt;lineCharCount val=&quot;1&quot;/&gt;&lt;/TableIndex&gt;&lt;/ShapeTextInfo&gt;"/>
</p:tagLst>
</file>

<file path=ppt/tags/tag99.xml><?xml version="1.0" encoding="utf-8"?>
<p:tagLst xmlns:a="http://schemas.openxmlformats.org/drawingml/2006/main" xmlns:r="http://schemas.openxmlformats.org/officeDocument/2006/relationships" xmlns:p="http://schemas.openxmlformats.org/presentationml/2006/main">
  <p:tag name="PPSNARRATION" val="9,726179042,P:\MR\Training\College of Direct Support\CDS MODULES\Medication Administration 2015\Module I  8-2015_pptx\Media.ppcx"/>
</p:tagLst>
</file>

<file path=ppt/tags/tag10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43&quot;/&gt;&lt;lineCharCount val=&quot;42&quot;/&gt;&lt;/TableIndex&gt;&lt;/ShapeTextInfo&gt;"/>
</p:tagLst>
</file>

<file path=ppt/tags/tag10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10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3&quot;/&gt;&lt;lineCharCount val=&quot;39&quot;/&gt;&lt;lineCharCount val=&quot;25&quot;/&gt;&lt;lineCharCount val=&quot;38&quot;/&gt;&lt;lineCharCount val=&quot;13&quot;/&gt;&lt;lineCharCount val=&quot;73&quot;/&gt;&lt;lineCharCount val=&quot;28&quot;/&gt;&lt;lineCharCount val=&quot;24&quot;/&gt;&lt;lineCharCount val=&quot;48&quot;/&gt;&lt;lineCharCount val=&quot;23&quot;/&gt;&lt;lineCharCount val=&quot;18&quot;/&gt;&lt;lineCharCount val=&quot;36&quot;/&gt;&lt;lineCharCount val=&quot;125&quot;/&gt;&lt;lineCharCount val=&quot;23&quot;/&gt;&lt;lineCharCount val=&quot;32&quot;/&gt;&lt;lineCharCount val=&quot;24&quot;/&gt;&lt;lineCharCount val=&quot;5&quot;/&gt;&lt;lineCharCount val=&quot;24&quot;/&gt;&lt;lineCharCount val=&quot;31&quot;/&gt;&lt;lineCharCount val=&quot;1&quot;/&gt;&lt;lineCharCount val=&quot;118&quot;/&gt;&lt;lineCharCount val=&quot;16&quot;/&gt;&lt;lineCharCount val=&quot;124&quot;/&gt;&lt;lineCharCount val=&quot;63&quot;/&gt;&lt;/TableIndex&gt;&lt;/ShapeTextInfo&gt;"/>
</p:tagLst>
</file>

<file path=ppt/tags/tag103.xml><?xml version="1.0" encoding="utf-8"?>
<p:tagLst xmlns:a="http://schemas.openxmlformats.org/drawingml/2006/main" xmlns:r="http://schemas.openxmlformats.org/officeDocument/2006/relationships" xmlns:p="http://schemas.openxmlformats.org/presentationml/2006/main">
  <p:tag name="PPSNARRATION" val="10,726179042,P:\MR\Training\College of Direct Support\CDS MODULES\Medication Administration 2015\Module I  8-2015_pptx\Media.ppcx"/>
</p:tagLst>
</file>

<file path=ppt/tags/tag10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16&quot;/&gt;&lt;lineCharCount val=&quot;18&quot;/&gt;&lt;/TableIndex&gt;&lt;/ShapeTextInfo&gt;"/>
</p:tagLst>
</file>

<file path=ppt/tags/tag10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10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2&quot;/&gt;&lt;lineCharCount val=&quot;36&quot;/&gt;&lt;lineCharCount val=&quot;1&quot;/&gt;&lt;lineCharCount val=&quot;34&quot;/&gt;&lt;lineCharCount val=&quot;50&quot;/&gt;&lt;lineCharCount val=&quot;52&quot;/&gt;&lt;lineCharCount val=&quot;54&quot;/&gt;&lt;lineCharCount val=&quot;42&quot;/&gt;&lt;lineCharCount val=&quot;45&quot;/&gt;&lt;lineCharCount val=&quot;40&quot;/&gt;&lt;lineCharCount val=&quot;57&quot;/&gt;&lt;lineCharCount val=&quot;8&quot;/&gt;&lt;lineCharCount val=&quot;24&quot;/&gt;&lt;/TableIndex&gt;&lt;/ShapeTextInfo&gt;"/>
</p:tagLst>
</file>

<file path=ppt/tags/tag107.xml><?xml version="1.0" encoding="utf-8"?>
<p:tagLst xmlns:a="http://schemas.openxmlformats.org/drawingml/2006/main" xmlns:r="http://schemas.openxmlformats.org/officeDocument/2006/relationships" xmlns:p="http://schemas.openxmlformats.org/presentationml/2006/main">
  <p:tag name="PPSNARRATION" val="11,726179042,P:\MR\Training\College of Direct Support\CDS MODULES\Medication Administration 2015\Module I  8-2015_pptx\Media.ppcx"/>
</p:tagLst>
</file>

<file path=ppt/tags/tag10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16&quot;/&gt;&lt;lineCharCount val=&quot;11&quot;/&gt;&lt;/TableIndex&gt;&lt;/ShapeTextInfo&gt;"/>
</p:tagLst>
</file>

<file path=ppt/tags/tag10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11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9&quot;/&gt;&lt;lineCharCount val=&quot;48&quot;/&gt;&lt;lineCharCount val=&quot;50&quot;/&gt;&lt;lineCharCount val=&quot;39&quot;/&gt;&lt;lineCharCount val=&quot;46&quot;/&gt;&lt;lineCharCount val=&quot;48&quot;/&gt;&lt;lineCharCount val=&quot;34&quot;/&gt;&lt;lineCharCount val=&quot;54&quot;/&gt;&lt;lineCharCount val=&quot;54&quot;/&gt;&lt;lineCharCount val=&quot;30&quot;/&gt;&lt;/TableIndex&gt;&lt;/ShapeTextInfo&gt;"/>
</p:tagLst>
</file>

<file path=ppt/tags/tag111.xml><?xml version="1.0" encoding="utf-8"?>
<p:tagLst xmlns:a="http://schemas.openxmlformats.org/drawingml/2006/main" xmlns:r="http://schemas.openxmlformats.org/officeDocument/2006/relationships" xmlns:p="http://schemas.openxmlformats.org/presentationml/2006/main">
  <p:tag name="PPSNARRATION" val="12,726179042,P:\MR\Training\College of Direct Support\CDS MODULES\Medication Administration 2015\Module I  8-2015_pptx\Media.ppcx"/>
</p:tagLst>
</file>

<file path=ppt/tags/tag11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16&quot;/&gt;&lt;lineCharCount val=&quot;18&quot;/&gt;&lt;/TableIndex&gt;&lt;/ShapeTextInfo&gt;"/>
</p:tagLst>
</file>

<file path=ppt/tags/tag11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11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6&quot;/&gt;&lt;lineCharCount val=&quot;36&quot;/&gt;&lt;lineCharCount val=&quot;1&quot;/&gt;&lt;lineCharCount val=&quot;19&quot;/&gt;&lt;lineCharCount val=&quot;2&quot;/&gt;&lt;lineCharCount val=&quot;24&quot;/&gt;&lt;lineCharCount val=&quot;2&quot;/&gt;&lt;lineCharCount val=&quot;22&quot;/&gt;&lt;lineCharCount val=&quot;1&quot;/&gt;&lt;lineCharCount val=&quot;44&quot;/&gt;&lt;lineCharCount val=&quot;52&quot;/&gt;&lt;lineCharCount val=&quot;12&quot;/&gt;&lt;lineCharCount val=&quot;1&quot;/&gt;&lt;lineCharCount val=&quot;48&quot;/&gt;&lt;lineCharCount val=&quot;2&quot;/&gt;&lt;lineCharCount val=&quot;12&quot;/&gt;&lt;lineCharCount val=&quot;2&quot;/&gt;&lt;/TableIndex&gt;&lt;/ShapeTextInfo&gt;"/>
</p:tagLst>
</file>

<file path=ppt/tags/tag115.xml><?xml version="1.0" encoding="utf-8"?>
<p:tagLst xmlns:a="http://schemas.openxmlformats.org/drawingml/2006/main" xmlns:r="http://schemas.openxmlformats.org/officeDocument/2006/relationships" xmlns:p="http://schemas.openxmlformats.org/presentationml/2006/main">
  <p:tag name="PPSNARRATION" val="13,726179042,P:\MR\Training\College of Direct Support\CDS MODULES\Medication Administration 2015\Module I  8-2015_pptx\Media.ppcx"/>
</p:tagLst>
</file>

<file path=ppt/tags/tag11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8&quot;/&gt;&lt;/TableIndex&gt;&lt;/ShapeTextInfo&gt;"/>
</p:tagLst>
</file>

<file path=ppt/tags/tag11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11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9&quot;/&gt;&lt;lineCharCount val=&quot;39&quot;/&gt;&lt;lineCharCount val=&quot;39&quot;/&gt;&lt;lineCharCount val=&quot;33&quot;/&gt;&lt;lineCharCount val=&quot;48&quot;/&gt;&lt;lineCharCount val=&quot;24&quot;/&gt;&lt;lineCharCount val=&quot;46&quot;/&gt;&lt;lineCharCount val=&quot;45&quot;/&gt;&lt;lineCharCount val=&quot;42&quot;/&gt;&lt;lineCharCount val=&quot;10&quot;/&gt;&lt;/TableIndex&gt;&lt;/ShapeTextInfo&gt;"/>
</p:tagLst>
</file>

<file path=ppt/tags/tag119.xml><?xml version="1.0" encoding="utf-8"?>
<p:tagLst xmlns:a="http://schemas.openxmlformats.org/drawingml/2006/main" xmlns:r="http://schemas.openxmlformats.org/officeDocument/2006/relationships" xmlns:p="http://schemas.openxmlformats.org/presentationml/2006/main">
  <p:tag name="PPSNARRATION" val="14,726179042,P:\MR\Training\College of Direct Support\CDS MODULES\Medication Administration 2015\Module I  8-2015_pptx\Media.ppcx"/>
</p:tagLst>
</file>

<file path=ppt/tags/tag12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9&quot;/&gt;&lt;/TableIndex&gt;&lt;/ShapeTextInfo&gt;"/>
</p:tagLst>
</file>

<file path=ppt/tags/tag12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12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8&quot;/&gt;&lt;lineCharCount val=&quot;44&quot;/&gt;&lt;lineCharCount val=&quot;44&quot;/&gt;&lt;lineCharCount val=&quot;29&quot;/&gt;&lt;lineCharCount val=&quot;38&quot;/&gt;&lt;lineCharCount val=&quot;45&quot;/&gt;&lt;lineCharCount val=&quot;23&quot;/&gt;&lt;lineCharCount val=&quot;47&quot;/&gt;&lt;lineCharCount val=&quot;23&quot;/&gt;&lt;/TableIndex&gt;&lt;/ShapeTextInfo&gt;"/>
</p:tagLst>
</file>

<file path=ppt/tags/tag123.xml><?xml version="1.0" encoding="utf-8"?>
<p:tagLst xmlns:a="http://schemas.openxmlformats.org/drawingml/2006/main" xmlns:r="http://schemas.openxmlformats.org/officeDocument/2006/relationships" xmlns:p="http://schemas.openxmlformats.org/presentationml/2006/main">
  <p:tag name="PPSNARRATION" val="15,726179042,P:\MR\Training\College of Direct Support\CDS MODULES\Medication Administration 2015\Module I  8-2015_pptx\Media.ppcx"/>
</p:tagLst>
</file>

<file path=ppt/tags/tag12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8&quot;/&gt;&lt;/TableIndex&gt;&lt;/ShapeTextInfo&gt;"/>
</p:tagLst>
</file>

<file path=ppt/tags/tag12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12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0&quot;/&gt;&lt;lineCharCount val=&quot;49&quot;/&gt;&lt;lineCharCount val=&quot;47&quot;/&gt;&lt;lineCharCount val=&quot;42&quot;/&gt;&lt;lineCharCount val=&quot;8&quot;/&gt;&lt;lineCharCount val=&quot;26&quot;/&gt;&lt;lineCharCount val=&quot;17&quot;/&gt;&lt;lineCharCount val=&quot;12&quot;/&gt;&lt;lineCharCount val=&quot;11&quot;/&gt;&lt;lineCharCount val=&quot;12&quot;/&gt;&lt;lineCharCount val=&quot;19&quot;/&gt;&lt;/TableIndex&gt;&lt;/ShapeTextInfo&gt;"/>
</p:tagLst>
</file>

<file path=ppt/tags/tag127.xml><?xml version="1.0" encoding="utf-8"?>
<p:tagLst xmlns:a="http://schemas.openxmlformats.org/drawingml/2006/main" xmlns:r="http://schemas.openxmlformats.org/officeDocument/2006/relationships" xmlns:p="http://schemas.openxmlformats.org/presentationml/2006/main">
  <p:tag name="PPSNARRATION" val="16,726179042,P:\MR\Training\College of Direct Support\CDS MODULES\Medication Administration 2015\Module I  8-2015_pptx\Media.ppcx"/>
</p:tagLst>
</file>

<file path=ppt/tags/tag12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8&quot;/&gt;&lt;/TableIndex&gt;&lt;/ShapeTextInfo&gt;"/>
</p:tagLst>
</file>

<file path=ppt/tags/tag12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13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9&quot;/&gt;&lt;lineCharCount val=&quot;45&quot;/&gt;&lt;lineCharCount val=&quot;13&quot;/&gt;&lt;lineCharCount val=&quot;31&quot;/&gt;&lt;lineCharCount val=&quot;28&quot;/&gt;&lt;lineCharCount val=&quot;19&quot;/&gt;&lt;lineCharCount val=&quot;10&quot;/&gt;&lt;lineCharCount val=&quot;25&quot;/&gt;&lt;lineCharCount val=&quot;12&quot;/&gt;&lt;lineCharCount val=&quot;38&quot;/&gt;&lt;/TableIndex&gt;&lt;/ShapeTextInfo&gt;"/>
</p:tagLst>
</file>

<file path=ppt/tags/tag131.xml><?xml version="1.0" encoding="utf-8"?>
<p:tagLst xmlns:a="http://schemas.openxmlformats.org/drawingml/2006/main" xmlns:r="http://schemas.openxmlformats.org/officeDocument/2006/relationships" xmlns:p="http://schemas.openxmlformats.org/presentationml/2006/main">
  <p:tag name="PPSNARRATION" val="17,726179042,P:\MR\Training\College of Direct Support\CDS MODULES\Medication Administration 2015\Module I  8-2015_pptx\Media.ppcx"/>
</p:tagLst>
</file>

<file path=ppt/tags/tag13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8&quot;/&gt;&lt;/TableIndex&gt;&lt;/ShapeTextInfo&gt;"/>
</p:tagLst>
</file>

<file path=ppt/tags/tag13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13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4&quot;/&gt;&lt;lineCharCount val=&quot;1&quot;/&gt;&lt;lineCharCount val=&quot;47&quot;/&gt;&lt;lineCharCount val=&quot;24&quot;/&gt;&lt;lineCharCount val=&quot;51&quot;/&gt;&lt;lineCharCount val=&quot;16&quot;/&gt;&lt;lineCharCount val=&quot;29&quot;/&gt;&lt;lineCharCount val=&quot;42&quot;/&gt;&lt;lineCharCount val=&quot;20&quot;/&gt;&lt;lineCharCount val=&quot;15&quot;/&gt;&lt;lineCharCount val=&quot;12&quot;/&gt;&lt;lineCharCount val=&quot;13&quot;/&gt;&lt;lineCharCount val=&quot;6&quot;/&gt;&lt;lineCharCount val=&quot;52&quot;/&gt;&lt;lineCharCount val=&quot;1&quot;/&gt;&lt;/TableIndex&gt;&lt;/ShapeTextInfo&gt;"/>
</p:tagLst>
</file>

<file path=ppt/tags/tag135.xml><?xml version="1.0" encoding="utf-8"?>
<p:tagLst xmlns:a="http://schemas.openxmlformats.org/drawingml/2006/main" xmlns:r="http://schemas.openxmlformats.org/officeDocument/2006/relationships" xmlns:p="http://schemas.openxmlformats.org/presentationml/2006/main">
  <p:tag name="PPSNARRATION" val="18,726179042,P:\MR\Training\College of Direct Support\CDS MODULES\Medication Administration 2015\Module I  8-2015_pptx\Media.ppcx"/>
</p:tagLst>
</file>

<file path=ppt/tags/tag13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6&quot;/&gt;&lt;/TableIndex&gt;&lt;/ShapeTextInfo&gt;"/>
</p:tagLst>
</file>

<file path=ppt/tags/tag13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13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8&quot;/&gt;&lt;lineCharCount val=&quot;45&quot;/&gt;&lt;lineCharCount val=&quot;9&quot;/&gt;&lt;lineCharCount val=&quot;1&quot;/&gt;&lt;lineCharCount val=&quot;36&quot;/&gt;&lt;lineCharCount val=&quot;31&quot;/&gt;&lt;lineCharCount val=&quot;44&quot;/&gt;&lt;lineCharCount val=&quot;38&quot;/&gt;&lt;lineCharCount val=&quot;26&quot;/&gt;&lt;/TableIndex&gt;&lt;/ShapeTextInfo&gt;"/>
</p:tagLst>
</file>

<file path=ppt/tags/tag139.xml><?xml version="1.0" encoding="utf-8"?>
<p:tagLst xmlns:a="http://schemas.openxmlformats.org/drawingml/2006/main" xmlns:r="http://schemas.openxmlformats.org/officeDocument/2006/relationships" xmlns:p="http://schemas.openxmlformats.org/presentationml/2006/main">
  <p:tag name="PPSNARRATION" val="19,726179042,P:\MR\Training\College of Direct Support\CDS MODULES\Medication Administration 2015\Module I  8-2015_pptx\Media.ppcx"/>
</p:tagLst>
</file>

<file path=ppt/tags/tag14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6&quot;/&gt;&lt;/TableIndex&gt;&lt;/ShapeTextInfo&gt;"/>
</p:tagLst>
</file>

<file path=ppt/tags/tag14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14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4&quot;/&gt;&lt;lineCharCount val=&quot;39&quot;/&gt;&lt;lineCharCount val=&quot;12&quot;/&gt;&lt;lineCharCount val=&quot;1&quot;/&gt;&lt;lineCharCount val=&quot;58&quot;/&gt;&lt;lineCharCount val=&quot;45&quot;/&gt;&lt;lineCharCount val=&quot;10&quot;/&gt;&lt;lineCharCount val=&quot;53&quot;/&gt;&lt;lineCharCount val=&quot;60&quot;/&gt;&lt;lineCharCount val=&quot;35&quot;/&gt;&lt;lineCharCount val=&quot;68&quot;/&gt;&lt;lineCharCount val=&quot;51&quot;/&gt;&lt;lineCharCount val=&quot;63&quot;/&gt;&lt;lineCharCount val=&quot;59&quot;/&gt;&lt;lineCharCount val=&quot;13&quot;/&gt;&lt;/TableIndex&gt;&lt;/ShapeTextInfo&gt;"/>
</p:tagLst>
</file>

<file path=ppt/tags/tag143.xml><?xml version="1.0" encoding="utf-8"?>
<p:tagLst xmlns:a="http://schemas.openxmlformats.org/drawingml/2006/main" xmlns:r="http://schemas.openxmlformats.org/officeDocument/2006/relationships" xmlns:p="http://schemas.openxmlformats.org/presentationml/2006/main">
  <p:tag name="PPSNARRATION" val="20,726179042,P:\MR\Training\College of Direct Support\CDS MODULES\Medication Administration 2015\Module I  8-2015_pptx\Media.ppcx"/>
</p:tagLst>
</file>

<file path=ppt/tags/tag14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6&quot;/&gt;&lt;/TableIndex&gt;&lt;/ShapeTextInfo&gt;"/>
</p:tagLst>
</file>

<file path=ppt/tags/tag14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14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1&quot;/&gt;&lt;lineCharCount val=&quot;52&quot;/&gt;&lt;lineCharCount val=&quot;43&quot;/&gt;&lt;lineCharCount val=&quot;1&quot;/&gt;&lt;lineCharCount val=&quot;1&quot;/&gt;&lt;lineCharCount val=&quot;50&quot;/&gt;&lt;lineCharCount val=&quot;42&quot;/&gt;&lt;lineCharCount val=&quot;45&quot;/&gt;&lt;lineCharCount val=&quot;47&quot;/&gt;&lt;lineCharCount val=&quot;49&quot;/&gt;&lt;lineCharCount val=&quot;41&quot;/&gt;&lt;lineCharCount val=&quot;28&quot;/&gt;&lt;/TableIndex&gt;&lt;/ShapeTextInfo&gt;"/>
</p:tagLst>
</file>

<file path=ppt/tags/tag147.xml><?xml version="1.0" encoding="utf-8"?>
<p:tagLst xmlns:a="http://schemas.openxmlformats.org/drawingml/2006/main" xmlns:r="http://schemas.openxmlformats.org/officeDocument/2006/relationships" xmlns:p="http://schemas.openxmlformats.org/presentationml/2006/main">
  <p:tag name="PPSNARRATION" val="22,726179042,P:\MR\Training\College of Direct Support\CDS MODULES\Medication Administration 2015\Module I  8-2015_pptx\Media.ppcx"/>
</p:tagLst>
</file>

<file path=ppt/tags/tag14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6&quot;/&gt;&lt;/TableIndex&gt;&lt;/ShapeTextInfo&gt;"/>
</p:tagLst>
</file>

<file path=ppt/tags/tag14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15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0&quot;/&gt;&lt;lineCharCount val=&quot;51&quot;/&gt;&lt;lineCharCount val=&quot;51&quot;/&gt;&lt;lineCharCount val=&quot;49&quot;/&gt;&lt;lineCharCount val=&quot;1&quot;/&gt;&lt;lineCharCount val=&quot;53&quot;/&gt;&lt;lineCharCount val=&quot;41&quot;/&gt;&lt;lineCharCount val=&quot;46&quot;/&gt;&lt;lineCharCount val=&quot;41&quot;/&gt;&lt;lineCharCount val=&quot;48&quot;/&gt;&lt;lineCharCount val=&quot;24&quot;/&gt;&lt;/TableIndex&gt;&lt;/ShapeTextInfo&gt;"/>
</p:tagLst>
</file>

<file path=ppt/tags/tag151.xml><?xml version="1.0" encoding="utf-8"?>
<p:tagLst xmlns:a="http://schemas.openxmlformats.org/drawingml/2006/main" xmlns:r="http://schemas.openxmlformats.org/officeDocument/2006/relationships" xmlns:p="http://schemas.openxmlformats.org/presentationml/2006/main">
  <p:tag name="PPSNARRATION" val="23,726179042,P:\MR\Training\College of Direct Support\CDS MODULES\Medication Administration 2015\Module I  8-2015_pptx\Media.ppcx"/>
</p:tagLst>
</file>

<file path=ppt/tags/tag15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7&quot;/&gt;&lt;/TableIndex&gt;&lt;/ShapeTextInfo&gt;"/>
</p:tagLst>
</file>

<file path=ppt/tags/tag15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15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0&quot;/&gt;&lt;lineCharCount val=&quot;41&quot;/&gt;&lt;lineCharCount val=&quot;37&quot;/&gt;&lt;lineCharCount val=&quot;1&quot;/&gt;&lt;lineCharCount val=&quot;28&quot;/&gt;&lt;lineCharCount val=&quot;38&quot;/&gt;&lt;lineCharCount val=&quot;39&quot;/&gt;&lt;lineCharCount val=&quot;14&quot;/&gt;&lt;lineCharCount val=&quot;30&quot;/&gt;&lt;lineCharCount val=&quot;46&quot;/&gt;&lt;lineCharCount val=&quot;8&quot;/&gt;&lt;/TableIndex&gt;&lt;/ShapeTextInfo&gt;"/>
</p:tagLst>
</file>

<file path=ppt/tags/tag155.xml><?xml version="1.0" encoding="utf-8"?>
<p:tagLst xmlns:a="http://schemas.openxmlformats.org/drawingml/2006/main" xmlns:r="http://schemas.openxmlformats.org/officeDocument/2006/relationships" xmlns:p="http://schemas.openxmlformats.org/presentationml/2006/main">
  <p:tag name="PPSNARRATION" val="24,726179042,P:\MR\Training\College of Direct Support\CDS MODULES\Medication Administration 2015\Module I  8-2015_pptx\Media.ppcx"/>
</p:tagLst>
</file>

<file path=ppt/tags/tag15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7&quot;/&gt;&lt;/TableIndex&gt;&lt;/ShapeTextInfo&gt;"/>
</p:tagLst>
</file>

<file path=ppt/tags/tag15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15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0&quot;/&gt;&lt;lineCharCount val=&quot;18&quot;/&gt;&lt;lineCharCount val=&quot;1&quot;/&gt;&lt;lineCharCount val=&quot;46&quot;/&gt;&lt;lineCharCount val=&quot;41&quot;/&gt;&lt;lineCharCount val=&quot;43&quot;/&gt;&lt;lineCharCount val=&quot;41&quot;/&gt;&lt;lineCharCount val=&quot;22&quot;/&gt;&lt;lineCharCount val=&quot;49&quot;/&gt;&lt;lineCharCount val=&quot;27&quot;/&gt;&lt;lineCharCount val=&quot;1&quot;/&gt;&lt;/TableIndex&gt;&lt;/ShapeTextInfo&gt;"/>
</p:tagLst>
</file>

<file path=ppt/tags/tag159.xml><?xml version="1.0" encoding="utf-8"?>
<p:tagLst xmlns:a="http://schemas.openxmlformats.org/drawingml/2006/main" xmlns:r="http://schemas.openxmlformats.org/officeDocument/2006/relationships" xmlns:p="http://schemas.openxmlformats.org/presentationml/2006/main">
  <p:tag name="PPSNARRATION" val="25,726179042,P:\MR\Training\College of Direct Support\CDS MODULES\Medication Administration 2015\Module I  8-2015_pptx\Media.ppcx"/>
</p:tagLst>
</file>

<file path=ppt/tags/tag16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6&quot;/&gt;&lt;/TableIndex&gt;&lt;/ShapeTextInfo&gt;"/>
</p:tagLst>
</file>

<file path=ppt/tags/tag16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16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4&quot;/&gt;&lt;lineCharCount val=&quot;11&quot;/&gt;&lt;lineCharCount val=&quot;34&quot;/&gt;&lt;lineCharCount val=&quot;59&quot;/&gt;&lt;lineCharCount val=&quot;53&quot;/&gt;&lt;lineCharCount val=&quot;49&quot;/&gt;&lt;lineCharCount val=&quot;61&quot;/&gt;&lt;lineCharCount val=&quot;54&quot;/&gt;&lt;lineCharCount val=&quot;58&quot;/&gt;&lt;lineCharCount val=&quot;15&quot;/&gt;&lt;lineCharCount val=&quot;53&quot;/&gt;&lt;lineCharCount val=&quot;32&quot;/&gt;&lt;lineCharCount val=&quot;59&quot;/&gt;&lt;lineCharCount val=&quot;21&quot;/&gt;&lt;lineCharCount val=&quot;37&quot;/&gt;&lt;/TableIndex&gt;&lt;/ShapeTextInfo&gt;"/>
</p:tagLst>
</file>

<file path=ppt/tags/tag163.xml><?xml version="1.0" encoding="utf-8"?>
<p:tagLst xmlns:a="http://schemas.openxmlformats.org/drawingml/2006/main" xmlns:r="http://schemas.openxmlformats.org/officeDocument/2006/relationships" xmlns:p="http://schemas.openxmlformats.org/presentationml/2006/main">
  <p:tag name="PPSNARRATION" val="26,726179042,P:\MR\Training\College of Direct Support\CDS MODULES\Medication Administration 2015\Module I  8-2015_pptx\Media.ppcx"/>
</p:tagLst>
</file>

<file path=ppt/tags/tag16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6&quot;/&gt;&lt;/TableIndex&gt;&lt;/ShapeTextInfo&gt;"/>
</p:tagLst>
</file>

<file path=ppt/tags/tag16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16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2&quot;/&gt;&lt;lineCharCount val=&quot;23&quot;/&gt;&lt;lineCharCount val=&quot;1&quot;/&gt;&lt;lineCharCount val=&quot;50&quot;/&gt;&lt;lineCharCount val=&quot;46&quot;/&gt;&lt;lineCharCount val=&quot;1&quot;/&gt;&lt;lineCharCount val=&quot;43&quot;/&gt;&lt;lineCharCount val=&quot;1&quot;/&gt;&lt;lineCharCount val=&quot;48&quot;/&gt;&lt;lineCharCount val=&quot;49&quot;/&gt;&lt;lineCharCount val=&quot;46&quot;/&gt;&lt;lineCharCount val=&quot;41&quot;/&gt;&lt;lineCharCount val=&quot;1&quot;/&gt;&lt;/TableIndex&gt;&lt;/ShapeTextInfo&gt;"/>
</p:tagLst>
</file>

<file path=ppt/tags/tag167.xml><?xml version="1.0" encoding="utf-8"?>
<p:tagLst xmlns:a="http://schemas.openxmlformats.org/drawingml/2006/main" xmlns:r="http://schemas.openxmlformats.org/officeDocument/2006/relationships" xmlns:p="http://schemas.openxmlformats.org/presentationml/2006/main">
  <p:tag name="PPSNARRATION" val="27,726179042,P:\MR\Training\College of Direct Support\CDS MODULES\Medication Administration 2015\Module I  8-2015_pptx\Media.ppcx"/>
</p:tagLst>
</file>

<file path=ppt/tags/tag16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7&quot;/&gt;&lt;lineCharCount val=&quot;1&quot;/&gt;&lt;lineCharCount val=&quot;1&quot;/&gt;&lt;lineCharCount val=&quot;1&quot;/&gt;&lt;lineCharCount val=&quot;1&quot;/&gt;&lt;lineCharCount val=&quot;16&quot;/&gt;&lt;lineCharCount val=&quot;24&quot;/&gt;&lt;lineCharCount val=&quot;18&quot;/&gt;&lt;/TableIndex&gt;&lt;/ShapeTextInfo&gt;"/>
</p:tagLst>
</file>

<file path=ppt/tags/tag16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8&quot;/&gt;&lt;/TableIndex&gt;&lt;/ShapeTextInfo&gt;"/>
</p:tagLst>
</file>

<file path=ppt/tags/tag17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17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6&quot;/&gt;&lt;/TableIndex&gt;&lt;/ShapeTextInfo&gt;"/>
</p:tagLst>
</file>

<file path=ppt/tags/tag172.xml><?xml version="1.0" encoding="utf-8"?>
<p:tagLst xmlns:a="http://schemas.openxmlformats.org/drawingml/2006/main" xmlns:r="http://schemas.openxmlformats.org/officeDocument/2006/relationships" xmlns:p="http://schemas.openxmlformats.org/presentationml/2006/main">
  <p:tag name="PPSNARRATION" val="28,726179042,P:\MR\Training\College of Direct Support\CDS MODULES\Medication Administration 2015\Module I  8-2015_pptx\Media.ppcx"/>
</p:tagLst>
</file>

<file path=ppt/tags/tag17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10&quot;/&gt;&lt;lineCharCount val=&quot;19&quot;/&gt;&lt;/TableIndex&gt;&lt;/ShapeTextInfo&gt;"/>
</p:tagLst>
</file>

<file path=ppt/tags/tag17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17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4&quot;/&gt;&lt;lineCharCount val=&quot;42&quot;/&gt;&lt;lineCharCount val=&quot;47&quot;/&gt;&lt;lineCharCount val=&quot;37&quot;/&gt;&lt;lineCharCount val=&quot;1&quot;/&gt;&lt;lineCharCount val=&quot;49&quot;/&gt;&lt;lineCharCount val=&quot;55&quot;/&gt;&lt;lineCharCount val=&quot;44&quot;/&gt;&lt;lineCharCount val=&quot;2&quot;/&gt;&lt;lineCharCount val=&quot;29&quot;/&gt;&lt;lineCharCount val=&quot;44&quot;/&gt;&lt;lineCharCount val=&quot;37&quot;/&gt;&lt;lineCharCount val=&quot;2&quot;/&gt;&lt;lineCharCount val=&quot;2&quot;/&gt;&lt;lineCharCount val=&quot;1&quot;/&gt;&lt;/TableIndex&gt;&lt;/ShapeTextInfo&gt;"/>
</p:tagLst>
</file>

<file path=ppt/tags/tag176.xml><?xml version="1.0" encoding="utf-8"?>
<p:tagLst xmlns:a="http://schemas.openxmlformats.org/drawingml/2006/main" xmlns:r="http://schemas.openxmlformats.org/officeDocument/2006/relationships" xmlns:p="http://schemas.openxmlformats.org/presentationml/2006/main">
  <p:tag name="PPSNARRATION" val="29,726179042,P:\MR\Training\College of Direct Support\CDS MODULES\Medication Administration 2015\Module I  8-2015_pptx\Media.ppcx"/>
</p:tagLst>
</file>

<file path=ppt/tags/tag17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10&quot;/&gt;&lt;lineCharCount val=&quot;19&quot;/&gt;&lt;/TableIndex&gt;&lt;/ShapeTextInfo&gt;"/>
</p:tagLst>
</file>

<file path=ppt/tags/tag17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17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2&quot;/&gt;&lt;lineCharCount val=&quot;46&quot;/&gt;&lt;lineCharCount val=&quot;23&quot;/&gt;&lt;lineCharCount val=&quot;20&quot;/&gt;&lt;lineCharCount val=&quot;16&quot;/&gt;&lt;lineCharCount val=&quot;20&quot;/&gt;&lt;lineCharCount val=&quot;41&quot;/&gt;&lt;lineCharCount val=&quot;21&quot;/&gt;&lt;lineCharCount val=&quot;41&quot;/&gt;&lt;lineCharCount val=&quot;23&quot;/&gt;&lt;lineCharCount val=&quot;18&quot;/&gt;&lt;lineCharCount val=&quot;45&quot;/&gt;&lt;lineCharCount val=&quot;1&quot;/&gt;&lt;/TableIndex&gt;&lt;/ShapeTextInfo&gt;"/>
</p:tagLst>
</file>

<file path=ppt/tags/tag180.xml><?xml version="1.0" encoding="utf-8"?>
<p:tagLst xmlns:a="http://schemas.openxmlformats.org/drawingml/2006/main" xmlns:r="http://schemas.openxmlformats.org/officeDocument/2006/relationships" xmlns:p="http://schemas.openxmlformats.org/presentationml/2006/main">
  <p:tag name="PPSNARRATION" val="30,726179042,P:\MR\Training\College of Direct Support\CDS MODULES\Medication Administration 2015\Module I  8-2015_pptx\Media.ppcx"/>
</p:tagLst>
</file>

<file path=ppt/tags/tag18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10&quot;/&gt;&lt;lineCharCount val=&quot;19&quot;/&gt;&lt;/TableIndex&gt;&lt;/ShapeTextInfo&gt;"/>
</p:tagLst>
</file>

<file path=ppt/tags/tag18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18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7&quot;/&gt;&lt;lineCharCount val=&quot;33&quot;/&gt;&lt;lineCharCount val=&quot;15&quot;/&gt;&lt;lineCharCount val=&quot;29&quot;/&gt;&lt;lineCharCount val=&quot;15&quot;/&gt;&lt;lineCharCount val=&quot;11&quot;/&gt;&lt;lineCharCount val=&quot;43&quot;/&gt;&lt;lineCharCount val=&quot;9&quot;/&gt;&lt;/TableIndex&gt;&lt;/ShapeTextInfo&gt;"/>
</p:tagLst>
</file>

<file path=ppt/tags/tag184.xml><?xml version="1.0" encoding="utf-8"?>
<p:tagLst xmlns:a="http://schemas.openxmlformats.org/drawingml/2006/main" xmlns:r="http://schemas.openxmlformats.org/officeDocument/2006/relationships" xmlns:p="http://schemas.openxmlformats.org/presentationml/2006/main">
  <p:tag name="PPSNARRATION" val="31,726179042,P:\MR\Training\College of Direct Support\CDS MODULES\Medication Administration 2015\Module I  8-2015_pptx\Media.ppcx"/>
</p:tagLst>
</file>

<file path=ppt/tags/tag18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5&quot;/&gt;&lt;lineCharCount val=&quot;26&quot;/&gt;&lt;/TableIndex&gt;&lt;/ShapeTextInfo&gt;"/>
</p:tagLst>
</file>

<file path=ppt/tags/tag18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187.xml><?xml version="1.0" encoding="utf-8"?>
<p:tagLst xmlns:a="http://schemas.openxmlformats.org/drawingml/2006/main" xmlns:r="http://schemas.openxmlformats.org/officeDocument/2006/relationships" xmlns:p="http://schemas.openxmlformats.org/presentationml/2006/main">
  <p:tag name="PPSNARRATION" val="32,726179042,P:\MR\Training\College of Direct Support\CDS MODULES\Medication Administration 2015\Module I  8-2015_pptx\Media.ppcx"/>
</p:tagLst>
</file>

<file path=ppt/tags/tag18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3&quot;/&gt;&lt;lineCharCount val=&quot;1&quot;/&gt;&lt;lineCharCount val=&quot;31&quot;/&gt;&lt;lineCharCount val=&quot;13&quot;/&gt;&lt;/TableIndex&gt;&lt;/ShapeTextInfo&gt;"/>
</p:tagLst>
</file>

<file path=ppt/tags/tag18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19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0&quot;/&gt;&lt;lineCharCount val=&quot;45&quot;/&gt;&lt;lineCharCount val=&quot;22&quot;/&gt;&lt;lineCharCount val=&quot;9&quot;/&gt;&lt;lineCharCount val=&quot;9&quot;/&gt;&lt;lineCharCount val=&quot;9&quot;/&gt;&lt;lineCharCount val=&quot;9&quot;/&gt;&lt;lineCharCount val=&quot;51&quot;/&gt;&lt;lineCharCount val=&quot;25&quot;/&gt;&lt;lineCharCount val=&quot;25&quot;/&gt;&lt;lineCharCount val=&quot;37&quot;/&gt;&lt;/TableIndex&gt;&lt;/ShapeTextInfo&gt;"/>
</p:tagLst>
</file>

<file path=ppt/tags/tag191.xml><?xml version="1.0" encoding="utf-8"?>
<p:tagLst xmlns:a="http://schemas.openxmlformats.org/drawingml/2006/main" xmlns:r="http://schemas.openxmlformats.org/officeDocument/2006/relationships" xmlns:p="http://schemas.openxmlformats.org/presentationml/2006/main">
  <p:tag name="PPSNARRATION" val="33,726179042,P:\MR\Training\College of Direct Support\CDS MODULES\Medication Administration 2015\Module I  8-2015_pptx\Media.ppcx"/>
</p:tagLst>
</file>

<file path=ppt/tags/tag19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1&quot;/&gt;&lt;lineCharCount val=&quot;12&quot;/&gt;&lt;/TableIndex&gt;&lt;/ShapeTextInfo&gt;"/>
</p:tagLst>
</file>

<file path=ppt/tags/tag19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19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2&quot;/&gt;&lt;lineCharCount val=&quot;47&quot;/&gt;&lt;lineCharCount val=&quot;49&quot;/&gt;&lt;lineCharCount val=&quot;14&quot;/&gt;&lt;lineCharCount val=&quot;44&quot;/&gt;&lt;lineCharCount val=&quot;9&quot;/&gt;&lt;lineCharCount val=&quot;45&quot;/&gt;&lt;lineCharCount val=&quot;44&quot;/&gt;&lt;lineCharCount val=&quot;20&quot;/&gt;&lt;lineCharCount val=&quot;53&quot;/&gt;&lt;lineCharCount val=&quot;20&quot;/&gt;&lt;lineCharCount val=&quot;42&quot;/&gt;&lt;lineCharCount val=&quot;26&quot;/&gt;&lt;/TableIndex&gt;&lt;/ShapeTextInfo&gt;"/>
</p:tagLst>
</file>

<file path=ppt/tags/tag195.xml><?xml version="1.0" encoding="utf-8"?>
<p:tagLst xmlns:a="http://schemas.openxmlformats.org/drawingml/2006/main" xmlns:r="http://schemas.openxmlformats.org/officeDocument/2006/relationships" xmlns:p="http://schemas.openxmlformats.org/presentationml/2006/main">
  <p:tag name="PPSNARRATION" val="34,726179042,P:\MR\Training\College of Direct Support\CDS MODULES\Medication Administration 2015\Module I  8-2015_pptx\Media.ppcx"/>
</p:tagLst>
</file>

<file path=ppt/tags/tag19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1&quot;/&gt;&lt;lineCharCount val=&quot;12&quot;/&gt;&lt;/TableIndex&gt;&lt;/ShapeTextInfo&gt;"/>
</p:tagLst>
</file>

<file path=ppt/tags/tag19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19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0&quot;/&gt;&lt;lineCharCount val=&quot;42&quot;/&gt;&lt;lineCharCount val=&quot;39&quot;/&gt;&lt;lineCharCount val=&quot;45&quot;/&gt;&lt;lineCharCount val=&quot;36&quot;/&gt;&lt;lineCharCount val=&quot;1&quot;/&gt;&lt;lineCharCount val=&quot;45&quot;/&gt;&lt;lineCharCount val=&quot;45&quot;/&gt;&lt;lineCharCount val=&quot;37&quot;/&gt;&lt;lineCharCount val=&quot;47&quot;/&gt;&lt;lineCharCount val=&quot;49&quot;/&gt;&lt;/TableIndex&gt;&lt;/ShapeTextInfo&gt;"/>
</p:tagLst>
</file>

<file path=ppt/tags/tag199.xml><?xml version="1.0" encoding="utf-8"?>
<p:tagLst xmlns:a="http://schemas.openxmlformats.org/drawingml/2006/main" xmlns:r="http://schemas.openxmlformats.org/officeDocument/2006/relationships" xmlns:p="http://schemas.openxmlformats.org/presentationml/2006/main">
  <p:tag name="PPSNARRATION" val="35,726179042,P:\MR\Training\College of Direct Support\CDS MODULES\Medication Administration 2015\Module I  8-2015_pptx\Media.ppcx"/>
</p:tagLst>
</file>

<file path=ppt/tags/tag20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1&quot;/&gt;&lt;lineCharCount val=&quot;12&quot;/&gt;&lt;/TableIndex&gt;&lt;/ShapeTextInfo&gt;"/>
</p:tagLst>
</file>

<file path=ppt/tags/tag20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20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8&quot;/&gt;&lt;lineCharCount val=&quot;1&quot;/&gt;&lt;lineCharCount val=&quot;19&quot;/&gt;&lt;lineCharCount val=&quot;41&quot;/&gt;&lt;lineCharCount val=&quot;14&quot;/&gt;&lt;lineCharCount val=&quot;49&quot;/&gt;&lt;lineCharCount val=&quot;11&quot;/&gt;&lt;lineCharCount val=&quot;37&quot;/&gt;&lt;lineCharCount val=&quot;22&quot;/&gt;&lt;/TableIndex&gt;&lt;/ShapeTextInfo&gt;"/>
</p:tagLst>
</file>

<file path=ppt/tags/tag203.xml><?xml version="1.0" encoding="utf-8"?>
<p:tagLst xmlns:a="http://schemas.openxmlformats.org/drawingml/2006/main" xmlns:r="http://schemas.openxmlformats.org/officeDocument/2006/relationships" xmlns:p="http://schemas.openxmlformats.org/presentationml/2006/main">
  <p:tag name="PPSNARRATION" val="36,726179042,P:\MR\Training\College of Direct Support\CDS MODULES\Medication Administration 2015\Module I  8-2015_pptx\Media.ppcx"/>
</p:tagLst>
</file>

<file path=ppt/tags/tag20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1&quot;/&gt;&lt;lineCharCount val=&quot;24&quot;/&gt;&lt;/TableIndex&gt;&lt;/ShapeTextInfo&gt;"/>
</p:tagLst>
</file>

<file path=ppt/tags/tag20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20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4&quot;/&gt;&lt;lineCharCount val=&quot;47&quot;/&gt;&lt;lineCharCount val=&quot;45&quot;/&gt;&lt;lineCharCount val=&quot;13&quot;/&gt;&lt;lineCharCount val=&quot;43&quot;/&gt;&lt;lineCharCount val=&quot;48&quot;/&gt;&lt;lineCharCount val=&quot;43&quot;/&gt;&lt;lineCharCount val=&quot;10&quot;/&gt;&lt;lineCharCount val=&quot;56&quot;/&gt;&lt;lineCharCount val=&quot;44&quot;/&gt;&lt;lineCharCount val=&quot;50&quot;/&gt;&lt;lineCharCount val=&quot;15&quot;/&gt;&lt;lineCharCount val=&quot;53&quot;/&gt;&lt;lineCharCount val=&quot;46&quot;/&gt;&lt;lineCharCount val=&quot;9&quot;/&gt;&lt;/TableIndex&gt;&lt;/ShapeTextInfo&gt;"/>
</p:tagLst>
</file>

<file path=ppt/tags/tag207.xml><?xml version="1.0" encoding="utf-8"?>
<p:tagLst xmlns:a="http://schemas.openxmlformats.org/drawingml/2006/main" xmlns:r="http://schemas.openxmlformats.org/officeDocument/2006/relationships" xmlns:p="http://schemas.openxmlformats.org/presentationml/2006/main">
  <p:tag name="PPSNARRATION" val="37,726179042,P:\MR\Training\College of Direct Support\CDS MODULES\Medication Administration 2015\Module I  8-2015_pptx\Media.ppcx"/>
</p:tagLst>
</file>

<file path=ppt/tags/tag20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3&quot;/&gt;&lt;/TableIndex&gt;&lt;/ShapeTextInfo&gt;"/>
</p:tagLst>
</file>

<file path=ppt/tags/tag20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21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1&quot;/&gt;&lt;lineCharCount val=&quot;42&quot;/&gt;&lt;lineCharCount val=&quot;46&quot;/&gt;&lt;lineCharCount val=&quot;41&quot;/&gt;&lt;lineCharCount val=&quot;45&quot;/&gt;&lt;lineCharCount val=&quot;51&quot;/&gt;&lt;lineCharCount val=&quot;29&quot;/&gt;&lt;lineCharCount val=&quot;42&quot;/&gt;&lt;lineCharCount val=&quot;45&quot;/&gt;&lt;lineCharCount val=&quot;45&quot;/&gt;&lt;lineCharCount val=&quot;43&quot;/&gt;&lt;lineCharCount val=&quot;27&quot;/&gt;&lt;/TableIndex&gt;&lt;/ShapeTextInfo&gt;"/>
</p:tagLst>
</file>

<file path=ppt/tags/tag211.xml><?xml version="1.0" encoding="utf-8"?>
<p:tagLst xmlns:a="http://schemas.openxmlformats.org/drawingml/2006/main" xmlns:r="http://schemas.openxmlformats.org/officeDocument/2006/relationships" xmlns:p="http://schemas.openxmlformats.org/presentationml/2006/main">
  <p:tag name="PPSNARRATION" val="38,726179042,P:\MR\Training\College of Direct Support\CDS MODULES\Medication Administration 2015\Module I  8-2015_pptx\Media.ppcx"/>
</p:tagLst>
</file>

<file path=ppt/tags/tag21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1&quot;/&gt;&lt;lineCharCount val=&quot;24&quot;/&gt;&lt;/TableIndex&gt;&lt;/ShapeTextInfo&gt;"/>
</p:tagLst>
</file>

<file path=ppt/tags/tag21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21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4&quot;/&gt;&lt;lineCharCount val=&quot;22&quot;/&gt;&lt;lineCharCount val=&quot;46&quot;/&gt;&lt;lineCharCount val=&quot;42&quot;/&gt;&lt;lineCharCount val=&quot;76&quot;/&gt;&lt;lineCharCount val=&quot;11&quot;/&gt;&lt;lineCharCount val=&quot;76&quot;/&gt;&lt;lineCharCount val=&quot;59&quot;/&gt;&lt;lineCharCount val=&quot;18&quot;/&gt;&lt;lineCharCount val=&quot;8&quot;/&gt;&lt;lineCharCount val=&quot;14&quot;/&gt;&lt;lineCharCount val=&quot;25&quot;/&gt;&lt;lineCharCount val=&quot;14&quot;/&gt;&lt;lineCharCount val=&quot;20&quot;/&gt;&lt;lineCharCount val=&quot;41&quot;/&gt;&lt;/TableIndex&gt;&lt;/ShapeTextInfo&gt;"/>
</p:tagLst>
</file>

<file path=ppt/tags/tag215.xml><?xml version="1.0" encoding="utf-8"?>
<p:tagLst xmlns:a="http://schemas.openxmlformats.org/drawingml/2006/main" xmlns:r="http://schemas.openxmlformats.org/officeDocument/2006/relationships" xmlns:p="http://schemas.openxmlformats.org/presentationml/2006/main">
  <p:tag name="PPSNARRATION" val="39,726179042,P:\MR\Training\College of Direct Support\CDS MODULES\Medication Administration 2015\Module I  8-2015_pptx\Media.ppcx"/>
</p:tagLst>
</file>

<file path=ppt/tags/tag21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3&quot;/&gt;&lt;/TableIndex&gt;&lt;/ShapeTextInfo&gt;"/>
</p:tagLst>
</file>

<file path=ppt/tags/tag21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21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0&quot;/&gt;&lt;lineCharCount val=&quot;51&quot;/&gt;&lt;lineCharCount val=&quot;46&quot;/&gt;&lt;lineCharCount val=&quot;13&quot;/&gt;&lt;lineCharCount val=&quot;48&quot;/&gt;&lt;lineCharCount val=&quot;50&quot;/&gt;&lt;lineCharCount val=&quot;31&quot;/&gt;&lt;lineCharCount val=&quot;47&quot;/&gt;&lt;lineCharCount val=&quot;77&quot;/&gt;&lt;lineCharCount val=&quot;53&quot;/&gt;&lt;lineCharCount val=&quot;49&quot;/&gt;&lt;/TableIndex&gt;&lt;/ShapeTextInfo&gt;"/>
</p:tagLst>
</file>

<file path=ppt/tags/tag219.xml><?xml version="1.0" encoding="utf-8"?>
<p:tagLst xmlns:a="http://schemas.openxmlformats.org/drawingml/2006/main" xmlns:r="http://schemas.openxmlformats.org/officeDocument/2006/relationships" xmlns:p="http://schemas.openxmlformats.org/presentationml/2006/main">
  <p:tag name="PPSNARRATION" val="40,726179042,P:\MR\Training\College of Direct Support\CDS MODULES\Medication Administration 2015\Module I  8-2015_pptx\Media.ppcx"/>
</p:tagLst>
</file>

<file path=ppt/tags/tag22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0&quot;/&gt;&lt;lineCharCount val=&quot;13&quot;/&gt;&lt;/TableIndex&gt;&lt;/ShapeTextInfo&gt;"/>
</p:tagLst>
</file>

<file path=ppt/tags/tag22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22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7&quot;/&gt;&lt;lineCharCount val=&quot;35&quot;/&gt;&lt;lineCharCount val=&quot;37&quot;/&gt;&lt;lineCharCount val=&quot;45&quot;/&gt;&lt;lineCharCount val=&quot;47&quot;/&gt;&lt;lineCharCount val=&quot;43&quot;/&gt;&lt;lineCharCount val=&quot;49&quot;/&gt;&lt;lineCharCount val=&quot;43&quot;/&gt;&lt;/TableIndex&gt;&lt;/ShapeTextInfo&gt;"/>
</p:tagLst>
</file>

<file path=ppt/tags/tag223.xml><?xml version="1.0" encoding="utf-8"?>
<p:tagLst xmlns:a="http://schemas.openxmlformats.org/drawingml/2006/main" xmlns:r="http://schemas.openxmlformats.org/officeDocument/2006/relationships" xmlns:p="http://schemas.openxmlformats.org/presentationml/2006/main">
  <p:tag name="PPSNARRATION" val="41,726179042,P:\MR\Training\College of Direct Support\CDS MODULES\Medication Administration 2015\Module I  8-2015_pptx\Media.ppcx"/>
</p:tagLst>
</file>

<file path=ppt/tags/tag22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8&quot;/&gt;&lt;/TableIndex&gt;&lt;/ShapeTextInfo&gt;"/>
</p:tagLst>
</file>

<file path=ppt/tags/tag22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22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0&quot;/&gt;&lt;lineCharCount val=&quot;50&quot;/&gt;&lt;lineCharCount val=&quot;45&quot;/&gt;&lt;lineCharCount val=&quot;39&quot;/&gt;&lt;lineCharCount val=&quot;45&quot;/&gt;&lt;lineCharCount val=&quot;51&quot;/&gt;&lt;lineCharCount val=&quot;42&quot;/&gt;&lt;lineCharCount val=&quot;13&quot;/&gt;&lt;lineCharCount val=&quot;52&quot;/&gt;&lt;lineCharCount val=&quot;54&quot;/&gt;&lt;lineCharCount val=&quot;27&quot;/&gt;&lt;/TableIndex&gt;&lt;/ShapeTextInfo&gt;"/>
</p:tagLst>
</file>

<file path=ppt/tags/tag227.xml><?xml version="1.0" encoding="utf-8"?>
<p:tagLst xmlns:a="http://schemas.openxmlformats.org/drawingml/2006/main" xmlns:r="http://schemas.openxmlformats.org/officeDocument/2006/relationships" xmlns:p="http://schemas.openxmlformats.org/presentationml/2006/main">
  <p:tag name="PPSNARRATION" val="42,726179042,P:\MR\Training\College of Direct Support\CDS MODULES\Medication Administration 2015\Module I  8-2015_pptx\Media.ppcx"/>
</p:tagLst>
</file>

<file path=ppt/tags/tag22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8&quot;/&gt;&lt;/TableIndex&gt;&lt;/ShapeTextInfo&gt;"/>
</p:tagLst>
</file>

<file path=ppt/tags/tag22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23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7&quot;/&gt;&lt;lineCharCount val=&quot;36&quot;/&gt;&lt;lineCharCount val=&quot;45&quot;/&gt;&lt;lineCharCount val=&quot;39&quot;/&gt;&lt;lineCharCount val=&quot;1&quot;/&gt;&lt;lineCharCount val=&quot;1&quot;/&gt;&lt;lineCharCount val=&quot;41&quot;/&gt;&lt;lineCharCount val=&quot;37&quot;/&gt;&lt;/TableIndex&gt;&lt;/ShapeTextInfo&gt;"/>
</p:tagLst>
</file>

<file path=ppt/tags/tag231.xml><?xml version="1.0" encoding="utf-8"?>
<p:tagLst xmlns:a="http://schemas.openxmlformats.org/drawingml/2006/main" xmlns:r="http://schemas.openxmlformats.org/officeDocument/2006/relationships" xmlns:p="http://schemas.openxmlformats.org/presentationml/2006/main">
  <p:tag name="PPSNARRATION" val="43,726179042,P:\MR\Training\College of Direct Support\CDS MODULES\Medication Administration 2015\Module I  8-2015_pptx\Media.ppcx"/>
</p:tagLst>
</file>

<file path=ppt/tags/tag23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8&quot;/&gt;&lt;/TableIndex&gt;&lt;/ShapeTextInfo&gt;"/>
</p:tagLst>
</file>

<file path=ppt/tags/tag23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23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8&quot;/&gt;&lt;lineCharCount val=&quot;36&quot;/&gt;&lt;lineCharCount val=&quot;13&quot;/&gt;&lt;lineCharCount val=&quot;46&quot;/&gt;&lt;lineCharCount val=&quot;43&quot;/&gt;&lt;lineCharCount val=&quot;21&quot;/&gt;&lt;lineCharCount val=&quot;46&quot;/&gt;&lt;lineCharCount val=&quot;43&quot;/&gt;&lt;lineCharCount val=&quot;26&quot;/&gt;&lt;/TableIndex&gt;&lt;/ShapeTextInfo&gt;"/>
</p:tagLst>
</file>

<file path=ppt/tags/tag235.xml><?xml version="1.0" encoding="utf-8"?>
<p:tagLst xmlns:a="http://schemas.openxmlformats.org/drawingml/2006/main" xmlns:r="http://schemas.openxmlformats.org/officeDocument/2006/relationships" xmlns:p="http://schemas.openxmlformats.org/presentationml/2006/main">
  <p:tag name="PPSNARRATION" val="44,726179042,P:\MR\Training\College of Direct Support\CDS MODULES\Medication Administration 2015\Module I  8-2015_pptx\Media.ppcx"/>
</p:tagLst>
</file>

<file path=ppt/tags/tag23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8&quot;/&gt;&lt;/TableIndex&gt;&lt;/ShapeTextInfo&gt;"/>
</p:tagLst>
</file>

<file path=ppt/tags/tag23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23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4&quot;/&gt;&lt;lineCharCount val=&quot;62&quot;/&gt;&lt;lineCharCount val=&quot;52&quot;/&gt;&lt;lineCharCount val=&quot;56&quot;/&gt;&lt;lineCharCount val=&quot;33&quot;/&gt;&lt;lineCharCount val=&quot;63&quot;/&gt;&lt;lineCharCount val=&quot;60&quot;/&gt;&lt;lineCharCount val=&quot;33&quot;/&gt;&lt;lineCharCount val=&quot;50&quot;/&gt;&lt;lineCharCount val=&quot;61&quot;/&gt;&lt;lineCharCount val=&quot;39&quot;/&gt;&lt;lineCharCount val=&quot;62&quot;/&gt;&lt;lineCharCount val=&quot;61&quot;/&gt;&lt;lineCharCount val=&quot;53&quot;/&gt;&lt;lineCharCount val=&quot;60&quot;/&gt;&lt;/TableIndex&gt;&lt;/ShapeTextInfo&gt;"/>
</p:tagLst>
</file>

<file path=ppt/tags/tag239.xml><?xml version="1.0" encoding="utf-8"?>
<p:tagLst xmlns:a="http://schemas.openxmlformats.org/drawingml/2006/main" xmlns:r="http://schemas.openxmlformats.org/officeDocument/2006/relationships" xmlns:p="http://schemas.openxmlformats.org/presentationml/2006/main">
  <p:tag name="PPSNARRATION" val="45,726179042,P:\MR\Training\College of Direct Support\CDS MODULES\Medication Administration 2015\Module I  8-2015_pptx\Media.ppcx"/>
</p:tagLst>
</file>

<file path=ppt/tags/tag24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8&quot;/&gt;&lt;/TableIndex&gt;&lt;/ShapeTextInfo&gt;"/>
</p:tagLst>
</file>

<file path=ppt/tags/tag24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18&quot;/&gt;&lt;lineCharCount val=&quot;23&quot;/&gt;&lt;lineCharCount val=&quot;21&quot;/&gt;&lt;lineCharCount val=&quot;21&quot;/&gt;&lt;lineCharCount val=&quot;7&quot;/&gt;&lt;/TableIndex&gt;&lt;/ShapeTextInfo&gt;"/>
</p:tagLst>
</file>

<file path=ppt/tags/tag24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16&quot;/&gt;&lt;lineCharCount val=&quot;12&quot;/&gt;&lt;lineCharCount val=&quot;23&quot;/&gt;&lt;lineCharCount val=&quot;15&quot;/&gt;&lt;lineCharCount val=&quot;15&quot;/&gt;&lt;lineCharCount val=&quot;19&quot;/&gt;&lt;/TableIndex&gt;&lt;/ShapeTextInfo&gt;"/>
</p:tagLst>
</file>

<file path=ppt/tags/tag24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24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8&quot;/&gt;&lt;/TableIndex&gt;&lt;/ShapeTextInfo&gt;"/>
</p:tagLst>
</file>

<file path=ppt/tags/tag24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19&quot;/&gt;&lt;lineCharCount val=&quot;6&quot;/&gt;&lt;/TableIndex&gt;&lt;/ShapeTextInfo&gt;"/>
</p:tagLst>
</file>

<file path=ppt/tags/tag246.xml><?xml version="1.0" encoding="utf-8"?>
<p:tagLst xmlns:a="http://schemas.openxmlformats.org/drawingml/2006/main" xmlns:r="http://schemas.openxmlformats.org/officeDocument/2006/relationships" xmlns:p="http://schemas.openxmlformats.org/presentationml/2006/main">
  <p:tag name="PPSNARRATION" val="46,726179042,P:\MR\Training\College of Direct Support\CDS MODULES\Medication Administration 2015\Module I  8-2015_pptx\Media.ppcx"/>
</p:tagLst>
</file>

<file path=ppt/tags/tag24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19&quot;/&gt;&lt;lineCharCount val=&quot;22&quot;/&gt;&lt;/TableIndex&gt;&lt;/ShapeTextInfo&gt;"/>
</p:tagLst>
</file>

<file path=ppt/tags/tag24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24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4&quot;/&gt;&lt;lineCharCount val=&quot;51&quot;/&gt;&lt;lineCharCount val=&quot;53&quot;/&gt;&lt;lineCharCount val=&quot;39&quot;/&gt;&lt;lineCharCount val=&quot;34&quot;/&gt;&lt;lineCharCount val=&quot;1&quot;/&gt;&lt;lineCharCount val=&quot;44&quot;/&gt;&lt;lineCharCount val=&quot;45&quot;/&gt;&lt;lineCharCount val=&quot;48&quot;/&gt;&lt;lineCharCount val=&quot;11&quot;/&gt;&lt;lineCharCount val=&quot;1&quot;/&gt;&lt;lineCharCount val=&quot;53&quot;/&gt;&lt;lineCharCount val=&quot;49&quot;/&gt;&lt;lineCharCount val=&quot;30&quot;/&gt;&lt;lineCharCount val=&quot;1&quot;/&gt;&lt;/TableIndex&gt;&lt;/ShapeTextInfo&gt;"/>
</p:tagLst>
</file>

<file path=ppt/tags/tag250.xml><?xml version="1.0" encoding="utf-8"?>
<p:tagLst xmlns:a="http://schemas.openxmlformats.org/drawingml/2006/main" xmlns:r="http://schemas.openxmlformats.org/officeDocument/2006/relationships" xmlns:p="http://schemas.openxmlformats.org/presentationml/2006/main">
  <p:tag name="PPSNARRATION" val="47,726179042,P:\MR\Training\College of Direct Support\CDS MODULES\Medication Administration 2015\Module I  8-2015_pptx\Media.ppcx"/>
</p:tagLst>
</file>

<file path=ppt/tags/tag25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0&quot;/&gt;&lt;lineCharCount val=&quot;25&quot;/&gt;&lt;/TableIndex&gt;&lt;/ShapeTextInfo&gt;"/>
</p:tagLst>
</file>

<file path=ppt/tags/tag25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25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1&quot;/&gt;&lt;lineCharCount val=&quot;25&quot;/&gt;&lt;lineCharCount val=&quot;38&quot;/&gt;&lt;lineCharCount val=&quot;49&quot;/&gt;&lt;lineCharCount val=&quot;25&quot;/&gt;&lt;lineCharCount val=&quot;49&quot;/&gt;&lt;lineCharCount val=&quot;45&quot;/&gt;&lt;lineCharCount val=&quot;43&quot;/&gt;&lt;lineCharCount val=&quot;38&quot;/&gt;&lt;lineCharCount val=&quot;46&quot;/&gt;&lt;lineCharCount val=&quot;43&quot;/&gt;&lt;lineCharCount val=&quot;33&quot;/&gt;&lt;/TableIndex&gt;&lt;/ShapeTextInfo&gt;"/>
  <p:tag name="PRESENTER_SHAPEINFO" val="&lt;ThreeDShapeInfo&gt;&lt;uuid val=&quot;{5CDE323C-92E3-4FBA-8186-EA8C0E2D049F}&quot;/&gt;&lt;isInvalidForFieldText val=&quot;0&quot;/&gt;&lt;Image&gt;&lt;filename val=&quot;C:\Users\CHERYL~1.BOG\AppData\Local\Temp\PR\data\asimages\{5CDE323C-92E3-4FBA-8186-EA8C0E2D049F}_47.png&quot;/&gt;&lt;left val=&quot;36&quot;/&gt;&lt;top val=&quot;117&quot;/&gt;&lt;width val=&quot;673&quot;/&gt;&lt;height val=&quot;370&quot;/&gt;&lt;hasText val=&quot;1&quot;/&gt;&lt;/Image&gt;&lt;/ThreeDShapeInfo&gt;"/>
</p:tagLst>
</file>

<file path=ppt/tags/tag254.xml><?xml version="1.0" encoding="utf-8"?>
<p:tagLst xmlns:a="http://schemas.openxmlformats.org/drawingml/2006/main" xmlns:r="http://schemas.openxmlformats.org/officeDocument/2006/relationships" xmlns:p="http://schemas.openxmlformats.org/presentationml/2006/main">
  <p:tag name="PPSNARRATION" val="48,726179042,P:\MR\Training\College of Direct Support\CDS MODULES\Medication Administration 2015\Module I  8-2015_pptx\Media.ppcx"/>
</p:tagLst>
</file>

<file path=ppt/tags/tag25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0&quot;/&gt;&lt;lineCharCount val=&quot;25&quot;/&gt;&lt;/TableIndex&gt;&lt;/ShapeTextInfo&gt;"/>
</p:tagLst>
</file>

<file path=ppt/tags/tag25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25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8&quot;/&gt;&lt;lineCharCount val=&quot;23&quot;/&gt;&lt;lineCharCount val=&quot;55&quot;/&gt;&lt;lineCharCount val=&quot;51&quot;/&gt;&lt;lineCharCount val=&quot;35&quot;/&gt;&lt;lineCharCount val=&quot;55&quot;/&gt;&lt;lineCharCount val=&quot;55&quot;/&gt;&lt;lineCharCount val=&quot;50&quot;/&gt;&lt;lineCharCount val=&quot;54&quot;/&gt;&lt;lineCharCount val=&quot;61&quot;/&gt;&lt;lineCharCount val=&quot;64&quot;/&gt;&lt;lineCharCount val=&quot;55&quot;/&gt;&lt;lineCharCount val=&quot;11&quot;/&gt;&lt;lineCharCount val=&quot;46&quot;/&gt;&lt;lineCharCount val=&quot;55&quot;/&gt;&lt;lineCharCount val=&quot;15&quot;/&gt;&lt;lineCharCount val=&quot;57&quot;/&gt;&lt;lineCharCount val=&quot;60&quot;/&gt;&lt;lineCharCount val=&quot;15&quot;/&gt;&lt;/TableIndex&gt;&lt;/ShapeTextInfo&gt;"/>
  <p:tag name="PRESENTER_SHAPEINFO" val="&lt;TextEffect&gt;&lt;Image&gt;&lt;filename val=&quot;C:\Users\CHERYL~1.BOG\AppData\Local\Temp\PR\data\asimages\{E62F8BFC-5F66-464A-B955-3C4F243081B0}_1.png&quot;/&gt;&lt;left val=&quot;30&quot;/&gt;&lt;top val=&quot;123&quot;/&gt;&lt;width val=&quot;660&quot;/&gt;&lt;height val=&quot;407&quot;/&gt;&lt;hasText val=&quot;0&quot;/&gt;&lt;paraId val=&quot;bg&quot;/&gt;&lt;/Image&gt;&lt;Image&gt;&lt;filename val=&quot;C:\Users\CHERYL~1.BOG\AppData\Local\Temp\PR\data\asimages\{FDEEC888-B041-4944-AA05-45EF319AB623}_1.png_crop.png&quot;/&gt;&lt;left val=&quot;43&quot;/&gt;&lt;top val=&quot;129&quot;/&gt;&lt;width val=&quot;262&quot;/&gt;&lt;height val=&quot;22&quot;/&gt;&lt;hasText val=&quot;1&quot;/&gt;&lt;paraId val=&quot;1&quot;/&gt;&lt;/Image&gt;&lt;Image&gt;&lt;filename val=&quot;C:\Users\CHERYL~1.BOG\AppData\Local\Temp\PR\data\asimages\{1903B877-86A2-40D6-8951-268811614CAE}_1.png_crop.png&quot;/&gt;&lt;left val=&quot;79&quot;/&gt;&lt;top val=&quot;159&quot;/&gt;&lt;width val=&quot;548&quot;/&gt;&lt;height val=&quot;57&quot;/&gt;&lt;hasText val=&quot;1&quot;/&gt;&lt;paraId val=&quot;2&quot;/&gt;&lt;/Image&gt;&lt;Image&gt;&lt;filename val=&quot;C:\Users\CHERYL~1.BOG\AppData\Local\Temp\PR\data\asimages\{D5C925A2-39E8-4371-9EA4-D4C66B6AAAD7}_1.png_crop.png&quot;/&gt;&lt;left val=&quot;79&quot;/&gt;&lt;top val=&quot;223&quot;/&gt;&lt;width val=&quot;578&quot;/&gt;&lt;height val=&quot;38&quot;/&gt;&lt;hasText val=&quot;1&quot;/&gt;&lt;paraId val=&quot;3&quot;/&gt;&lt;/Image&gt;&lt;Image&gt;&lt;filename val=&quot;C:\Users\CHERYL~1.BOG\AppData\Local\Temp\PR\data\asimages\{C3197DA4-B82E-43AF-97C5-6224C9A39FC8}_1.png_crop.png&quot;/&gt;&lt;left val=&quot;126&quot;/&gt;&lt;top val=&quot;267&quot;/&gt;&lt;width val=&quot;535&quot;/&gt;&lt;height val=&quot;38&quot;/&gt;&lt;hasText val=&quot;1&quot;/&gt;&lt;paraId val=&quot;4&quot;/&gt;&lt;/Image&gt;&lt;Image&gt;&lt;filename val=&quot;C:\Users\CHERYL~1.BOG\AppData\Local\Temp\PR\data\asimages\{C1629C30-A70D-4056-8978-6EF1F3A613DB}_1.png_crop.png&quot;/&gt;&lt;left val=&quot;79&quot;/&gt;&lt;top val=&quot;312&quot;/&gt;&lt;width val=&quot;587&quot;/&gt;&lt;height val=&quot;72&quot;/&gt;&lt;hasText val=&quot;1&quot;/&gt;&lt;paraId val=&quot;5&quot;/&gt;&lt;/Image&gt;&lt;Image&gt;&lt;filename val=&quot;C:\Users\CHERYL~1.BOG\AppData\Local\Temp\PR\data\asimages\{1F47F397-0CB2-425F-ACF8-782E2391F64D}_1.png_crop.png&quot;/&gt;&lt;left val=&quot;126&quot;/&gt;&lt;top val=&quot;394&quot;/&gt;&lt;width val=&quot;512&quot;/&gt;&lt;height val=&quot;53&quot;/&gt;&lt;hasText val=&quot;1&quot;/&gt;&lt;paraId val=&quot;6&quot;/&gt;&lt;/Image&gt;&lt;Image&gt;&lt;filename val=&quot;C:\Users\CHERYL~1.BOG\AppData\Local\Temp\PR\data\asimages\{EE0D53A2-3823-494A-BE11-92B053B765A5}_1.png_crop.png&quot;/&gt;&lt;left val=&quot;79&quot;/&gt;&lt;top val=&quot;459&quot;/&gt;&lt;width val=&quot;577&quot;/&gt;&lt;height val=&quot;57&quot;/&gt;&lt;hasText val=&quot;1&quot;/&gt;&lt;paraId val=&quot;7&quot;/&gt;&lt;/Image&gt;&lt;/TextEffect&gt;"/>
</p:tagLst>
</file>

<file path=ppt/tags/tag258.xml><?xml version="1.0" encoding="utf-8"?>
<p:tagLst xmlns:a="http://schemas.openxmlformats.org/drawingml/2006/main" xmlns:r="http://schemas.openxmlformats.org/officeDocument/2006/relationships" xmlns:p="http://schemas.openxmlformats.org/presentationml/2006/main">
  <p:tag name="PPSNARRATION" val="49,726179042,P:\MR\Training\College of Direct Support\CDS MODULES\Medication Administration 2015\Module I  8-2015_pptx\Media.ppcx"/>
</p:tagLst>
</file>

<file path=ppt/tags/tag25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0&quot;/&gt;&lt;lineCharCount val=&quot;26&quot;/&gt;&lt;/TableIndex&gt;&lt;/ShapeTextInfo&gt;"/>
</p:tagLst>
</file>

<file path=ppt/tags/tag26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261.xml><?xml version="1.0" encoding="utf-8"?>
<p:tagLst xmlns:a="http://schemas.openxmlformats.org/drawingml/2006/main" xmlns:r="http://schemas.openxmlformats.org/officeDocument/2006/relationships" xmlns:p="http://schemas.openxmlformats.org/presentationml/2006/main">
  <p:tag name="PRESENTER_SHAPEINFO" val="&lt;ThreeDShapeInfo&gt;&lt;uuid val=&quot;{EF189E35-0A4F-4BE0-91AE-55582E629C48}&quot;/&gt;&lt;isInvalidForFieldText val=&quot;0&quot;/&gt;&lt;Image&gt;&lt;filename val=&quot;C:\Users\CHERYL~1.BOG\AppData\Local\Temp\PR\data\asimages\{EF189E35-0A4F-4BE0-91AE-55582E629C48}_49.png&quot;/&gt;&lt;left val=&quot;18&quot;/&gt;&lt;top val=&quot;174&quot;/&gt;&lt;width val=&quot;108&quot;/&gt;&lt;height val=&quot;108&quot;/&gt;&lt;hasText val=&quot;1&quot;/&gt;&lt;/Image&gt;&lt;/ThreeDShapeInfo&gt;"/>
</p:tagLst>
</file>

<file path=ppt/tags/tag26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5&quot;/&gt;&lt;/TableIndex&gt;&lt;/ShapeTextInfo&gt;"/>
</p:tagLst>
</file>

<file path=ppt/tags/tag26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3&quot;/&gt;&lt;lineCharCount val=&quot;56&quot;/&gt;&lt;lineCharCount val=&quot;56&quot;/&gt;&lt;lineCharCount val=&quot;52&quot;/&gt;&lt;/TableIndex&gt;&lt;/ShapeTextInfo&gt;"/>
</p:tagLst>
</file>

<file path=ppt/tags/tag26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3&quot;/&gt;&lt;lineCharCount val=&quot;54&quot;/&gt;&lt;lineCharCount val=&quot;59&quot;/&gt;&lt;lineCharCount val=&quot;29&quot;/&gt;&lt;/TableIndex&gt;&lt;/ShapeTextInfo&gt;"/>
</p:tagLst>
</file>

<file path=ppt/tags/tag26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4&quot;/&gt;&lt;lineCharCount val=&quot;40&quot;/&gt;&lt;lineCharCount val=&quot;37&quot;/&gt;&lt;lineCharCount val=&quot;34&quot;/&gt;&lt;lineCharCount val=&quot;37&quot;/&gt;&lt;/TableIndex&gt;&lt;/ShapeTextInfo&gt;"/>
</p:tagLst>
</file>

<file path=ppt/tags/tag266.xml><?xml version="1.0" encoding="utf-8"?>
<p:tagLst xmlns:a="http://schemas.openxmlformats.org/drawingml/2006/main" xmlns:r="http://schemas.openxmlformats.org/officeDocument/2006/relationships" xmlns:p="http://schemas.openxmlformats.org/presentationml/2006/main">
  <p:tag name="PPSNARRATION" val="50,726179042,P:\MR\Training\College of Direct Support\CDS MODULES\Medication Administration 2015\Module I  8-2015_pptx\Media.ppcx"/>
</p:tagLst>
</file>

<file path=ppt/tags/tag26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0&quot;/&gt;&lt;lineCharCount val=&quot;25&quot;/&gt;&lt;/TableIndex&gt;&lt;/ShapeTextInfo&gt;"/>
</p:tagLst>
</file>

<file path=ppt/tags/tag26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26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2&quot;/&gt;&lt;lineCharCount val=&quot;51&quot;/&gt;&lt;lineCharCount val=&quot;2&quot;/&gt;&lt;lineCharCount val=&quot;52&quot;/&gt;&lt;lineCharCount val=&quot;42&quot;/&gt;&lt;lineCharCount val=&quot;54&quot;/&gt;&lt;lineCharCount val=&quot;55&quot;/&gt;&lt;lineCharCount val=&quot;17&quot;/&gt;&lt;lineCharCount val=&quot;2&quot;/&gt;&lt;lineCharCount val=&quot;50&quot;/&gt;&lt;lineCharCount val=&quot;51&quot;/&gt;&lt;lineCharCount val=&quot;47&quot;/&gt;&lt;lineCharCount val=&quot;32&quot;/&gt;&lt;/TableIndex&gt;&lt;/ShapeTextInfo&gt;"/>
  <p:tag name="PRESENTER_SHAPEINFO" val="&lt;ThreeDShapeInfo&gt;&lt;uuid val=&quot;{3329D987-C405-4E64-ABF7-37D5E3C9D0B2}&quot;/&gt;&lt;isInvalidForFieldText val=&quot;0&quot;/&gt;&lt;Image&gt;&lt;filename val=&quot;C:\Users\CHERYL~1.BOG\AppData\Local\Temp\PR\data\asimages\{3329D987-C405-4E64-ABF7-37D5E3C9D0B2}_50.png&quot;/&gt;&lt;left val=&quot;12&quot;/&gt;&lt;top val=&quot;120&quot;/&gt;&lt;width val=&quot;678&quot;/&gt;&lt;height val=&quot;375&quot;/&gt;&lt;hasText val=&quot;1&quot;/&gt;&lt;/Image&gt;&lt;/ThreeDShapeInfo&gt;"/>
</p:tagLst>
</file>

<file path=ppt/tags/tag270.xml><?xml version="1.0" encoding="utf-8"?>
<p:tagLst xmlns:a="http://schemas.openxmlformats.org/drawingml/2006/main" xmlns:r="http://schemas.openxmlformats.org/officeDocument/2006/relationships" xmlns:p="http://schemas.openxmlformats.org/presentationml/2006/main">
  <p:tag name="PPSNARRATION" val="51,726179042,P:\MR\Training\College of Direct Support\CDS MODULES\Medication Administration 2015\Module I  8-2015_pptx\Media.ppcx"/>
</p:tagLst>
</file>

<file path=ppt/tags/tag27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0&quot;/&gt;&lt;lineCharCount val=&quot;25&quot;/&gt;&lt;/TableIndex&gt;&lt;/ShapeTextInfo&gt;"/>
</p:tagLst>
</file>

<file path=ppt/tags/tag27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27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5&quot;/&gt;&lt;lineCharCount val=&quot;31&quot;/&gt;&lt;lineCharCount val=&quot;1&quot;/&gt;&lt;lineCharCount val=&quot;66&quot;/&gt;&lt;lineCharCount val=&quot;73&quot;/&gt;&lt;lineCharCount val=&quot;53&quot;/&gt;&lt;lineCharCount val=&quot;1&quot;/&gt;&lt;lineCharCount val=&quot;71&quot;/&gt;&lt;lineCharCount val=&quot;9&quot;/&gt;&lt;lineCharCount val=&quot;23&quot;/&gt;&lt;lineCharCount val=&quot;14&quot;/&gt;&lt;lineCharCount val=&quot;21&quot;/&gt;&lt;lineCharCount val=&quot;24&quot;/&gt;&lt;lineCharCount val=&quot;46&quot;/&gt;&lt;lineCharCount val=&quot;56&quot;/&gt;&lt;lineCharCount val=&quot;20&quot;/&gt;&lt;/TableIndex&gt;&lt;/ShapeTextInfo&gt;"/>
  <p:tag name="PRESENTER_SHAPEINFO" val="&lt;ThreeDShapeInfo&gt;&lt;uuid val=&quot;{F02B9F9A-D026-44DA-91AD-70A20BD3430C}&quot;/&gt;&lt;isInvalidForFieldText val=&quot;0&quot;/&gt;&lt;Image&gt;&lt;filename val=&quot;C:\Users\CHERYL~1.BOG\AppData\Local\Temp\PR\data\asimages\{F02B9F9A-D026-44DA-91AD-70A20BD3430C}_51.png&quot;/&gt;&lt;left val=&quot;39&quot;/&gt;&lt;top val=&quot;117&quot;/&gt;&lt;width val=&quot;655&quot;/&gt;&lt;height val=&quot;406&quot;/&gt;&lt;hasText val=&quot;1&quot;/&gt;&lt;/Image&gt;&lt;/ThreeDShapeInfo&gt;"/>
</p:tagLst>
</file>

<file path=ppt/tags/tag274.xml><?xml version="1.0" encoding="utf-8"?>
<p:tagLst xmlns:a="http://schemas.openxmlformats.org/drawingml/2006/main" xmlns:r="http://schemas.openxmlformats.org/officeDocument/2006/relationships" xmlns:p="http://schemas.openxmlformats.org/presentationml/2006/main">
  <p:tag name="PPSNARRATION" val="52,726179042,P:\MR\Training\College of Direct Support\CDS MODULES\Medication Administration 2015\Module I  8-2015_pptx\Media.ppcx"/>
</p:tagLst>
</file>

<file path=ppt/tags/tag27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0&quot;/&gt;&lt;lineCharCount val=&quot;25&quot;/&gt;&lt;/TableIndex&gt;&lt;/ShapeTextInfo&gt;"/>
</p:tagLst>
</file>

<file path=ppt/tags/tag27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27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2&quot;/&gt;&lt;lineCharCount val=&quot;49&quot;/&gt;&lt;lineCharCount val=&quot;7&quot;/&gt;&lt;lineCharCount val=&quot;41&quot;/&gt;&lt;lineCharCount val=&quot;44&quot;/&gt;&lt;lineCharCount val=&quot;46&quot;/&gt;&lt;lineCharCount val=&quot;46&quot;/&gt;&lt;lineCharCount val=&quot;51&quot;/&gt;&lt;lineCharCount val=&quot;38&quot;/&gt;&lt;lineCharCount val=&quot;42&quot;/&gt;&lt;lineCharCount val=&quot;41&quot;/&gt;&lt;lineCharCount val=&quot;45&quot;/&gt;&lt;lineCharCount val=&quot;47&quot;/&gt;&lt;/TableIndex&gt;&lt;/ShapeTextInfo&gt;"/>
  <p:tag name="PRESENTER_SHAPEINFO" val="&lt;ThreeDShapeInfo&gt;&lt;uuid val=&quot;{AD6F0E6E-BCDB-462E-B40C-54D23D607DC0}&quot;/&gt;&lt;isInvalidForFieldText val=&quot;0&quot;/&gt;&lt;Image&gt;&lt;filename val=&quot;C:\Users\CHERYL~1.BOG\AppData\Local\Temp\PR\data\asimages\{AD6F0E6E-BCDB-462E-B40C-54D23D607DC0}_52.png&quot;/&gt;&lt;left val=&quot;36&quot;/&gt;&lt;top val=&quot;117&quot;/&gt;&lt;width val=&quot;670&quot;/&gt;&lt;height val=&quot;406&quot;/&gt;&lt;hasText val=&quot;1&quot;/&gt;&lt;/Image&gt;&lt;/ThreeDShapeInfo&gt;"/>
</p:tagLst>
</file>

<file path=ppt/tags/tag278.xml><?xml version="1.0" encoding="utf-8"?>
<p:tagLst xmlns:a="http://schemas.openxmlformats.org/drawingml/2006/main" xmlns:r="http://schemas.openxmlformats.org/officeDocument/2006/relationships" xmlns:p="http://schemas.openxmlformats.org/presentationml/2006/main">
  <p:tag name="PPSNARRATION" val="53,726179042,P:\MR\Training\College of Direct Support\CDS MODULES\Medication Administration 2015\Module I  8-2015_pptx\Media.ppcx"/>
</p:tagLst>
</file>

<file path=ppt/tags/tag27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1&quot;/&gt;&lt;lineCharCount val=&quot;18&quot;/&gt;&lt;/TableIndex&gt;&lt;/ShapeTextInfo&gt;"/>
</p:tagLst>
</file>

<file path=ppt/tags/tag28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28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3&quot;/&gt;&lt;lineCharCount val=&quot;46&quot;/&gt;&lt;lineCharCount val=&quot;48&quot;/&gt;&lt;lineCharCount val=&quot;46&quot;/&gt;&lt;lineCharCount val=&quot;1&quot;/&gt;&lt;lineCharCount val=&quot;49&quot;/&gt;&lt;lineCharCount val=&quot;47&quot;/&gt;&lt;lineCharCount val=&quot;1&quot;/&gt;&lt;lineCharCount val=&quot;49&quot;/&gt;&lt;lineCharCount val=&quot;1&quot;/&gt;&lt;lineCharCount val=&quot;44&quot;/&gt;&lt;lineCharCount val=&quot;1&quot;/&gt;&lt;lineCharCount val=&quot;24&quot;/&gt;&lt;lineCharCount val=&quot;18&quot;/&gt;&lt;/TableIndex&gt;&lt;/ShapeTextInfo&gt;"/>
</p:tagLst>
</file>

<file path=ppt/tags/tag282.xml><?xml version="1.0" encoding="utf-8"?>
<p:tagLst xmlns:a="http://schemas.openxmlformats.org/drawingml/2006/main" xmlns:r="http://schemas.openxmlformats.org/officeDocument/2006/relationships" xmlns:p="http://schemas.openxmlformats.org/presentationml/2006/main">
  <p:tag name="PPSNARRATION" val="54,726179042,P:\MR\Training\College of Direct Support\CDS MODULES\Medication Administration 2015\Module I  8-2015_pptx\Media.ppcx"/>
</p:tagLst>
</file>

<file path=ppt/tags/tag28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7&quot;/&gt;&lt;/TableIndex&gt;&lt;/ShapeTextInfo&gt;"/>
</p:tagLst>
</file>

<file path=ppt/tags/tag28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28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56&quot;/&gt;&lt;lineCharCount val=&quot;49&quot;/&gt;&lt;/TableIndex&gt;&lt;/ShapeTextInfo&gt;"/>
</p:tagLst>
</file>

<file path=ppt/tags/tag286.xml><?xml version="1.0" encoding="utf-8"?>
<p:tagLst xmlns:a="http://schemas.openxmlformats.org/drawingml/2006/main" xmlns:r="http://schemas.openxmlformats.org/officeDocument/2006/relationships" xmlns:p="http://schemas.openxmlformats.org/presentationml/2006/main">
  <p:tag name="PPSNARRATION" val="55,726179042,P:\MR\Training\College of Direct Support\CDS MODULES\Medication Administration 2015\Module I  8-2015_pptx\Media.ppcx"/>
</p:tagLst>
</file>

<file path=ppt/tags/tag28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7&quot;/&gt;&lt;/TableIndex&gt;&lt;/ShapeTextInfo&gt;"/>
</p:tagLst>
</file>

<file path=ppt/tags/tag28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28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3&quot;/&gt;&lt;lineCharCount val=&quot;40&quot;/&gt;&lt;lineCharCount val=&quot;45&quot;/&gt;&lt;lineCharCount val=&quot;35&quot;/&gt;&lt;/TableIndex&gt;&lt;/ShapeTextInfo&gt;"/>
</p:tagLst>
</file>

<file path=ppt/tags/tag290.xml><?xml version="1.0" encoding="utf-8"?>
<p:tagLst xmlns:a="http://schemas.openxmlformats.org/drawingml/2006/main" xmlns:r="http://schemas.openxmlformats.org/officeDocument/2006/relationships" xmlns:p="http://schemas.openxmlformats.org/presentationml/2006/main">
  <p:tag name="PPSNARRATION" val="56,726179042,P:\MR\Training\College of Direct Support\CDS MODULES\Medication Administration 2015\Module I  8-2015_pptx\Media.ppcx"/>
</p:tagLst>
</file>

<file path=ppt/tags/tag29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7&quot;/&gt;&lt;/TableIndex&gt;&lt;/ShapeTextInfo&gt;"/>
</p:tagLst>
</file>

<file path=ppt/tags/tag29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29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7&quot;/&gt;&lt;lineCharCount val=&quot;35&quot;/&gt;&lt;lineCharCount val=&quot;1&quot;/&gt;&lt;lineCharCount val=&quot;1&quot;/&gt;&lt;lineCharCount val=&quot;1&quot;/&gt;&lt;lineCharCount val=&quot;1&quot;/&gt;&lt;lineCharCount val=&quot;39&quot;/&gt;&lt;lineCharCount val=&quot;1&quot;/&gt;&lt;/TableIndex&gt;&lt;/ShapeTextInfo&gt;"/>
</p:tagLst>
</file>

<file path=ppt/tags/tag294.xml><?xml version="1.0" encoding="utf-8"?>
<p:tagLst xmlns:a="http://schemas.openxmlformats.org/drawingml/2006/main" xmlns:r="http://schemas.openxmlformats.org/officeDocument/2006/relationships" xmlns:p="http://schemas.openxmlformats.org/presentationml/2006/main">
  <p:tag name="PPSNARRATION" val="57,726179042,P:\MR\Training\College of Direct Support\CDS MODULES\Medication Administration 2015\Module I  8-2015_pptx\Media.ppcx"/>
</p:tagLst>
</file>

<file path=ppt/tags/tag29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7&quot;/&gt;&lt;/TableIndex&gt;&lt;/ShapeTextInfo&gt;"/>
</p:tagLst>
</file>

<file path=ppt/tags/tag29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29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3&quot;/&gt;&lt;lineCharCount val=&quot;39&quot;/&gt;&lt;lineCharCount val=&quot;9&quot;/&gt;&lt;lineCharCount val=&quot;6&quot;/&gt;&lt;/TableIndex&gt;&lt;/ShapeTextInfo&gt;"/>
</p:tagLst>
</file>

<file path=ppt/tags/tag298.xml><?xml version="1.0" encoding="utf-8"?>
<p:tagLst xmlns:a="http://schemas.openxmlformats.org/drawingml/2006/main" xmlns:r="http://schemas.openxmlformats.org/officeDocument/2006/relationships" xmlns:p="http://schemas.openxmlformats.org/presentationml/2006/main">
  <p:tag name="PPSNARRATION" val="58,726179042,P:\MR\Training\College of Direct Support\CDS MODULES\Medication Administration 2015\Module I  8-2015_pptx\Media.ppcx"/>
</p:tagLst>
</file>

<file path=ppt/tags/tag29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7&quot;/&gt;&lt;/TableIndex&gt;&lt;/ShapeTextInfo&gt;"/>
</p:tagLst>
</file>

<file path=ppt/tags/tag30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30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43&quot;/&gt;&lt;/TableIndex&gt;&lt;/ShapeTextInfo&gt;"/>
</p:tagLst>
</file>

<file path=ppt/tags/tag302.xml><?xml version="1.0" encoding="utf-8"?>
<p:tagLst xmlns:a="http://schemas.openxmlformats.org/drawingml/2006/main" xmlns:r="http://schemas.openxmlformats.org/officeDocument/2006/relationships" xmlns:p="http://schemas.openxmlformats.org/presentationml/2006/main">
  <p:tag name="PPSNARRATION" val="59,726179042,P:\MR\Training\College of Direct Support\CDS MODULES\Medication Administration 2015\Module I  8-2015_pptx\Media.ppcx"/>
</p:tagLst>
</file>

<file path=ppt/tags/tag30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7&quot;/&gt;&lt;/TableIndex&gt;&lt;/ShapeTextInfo&gt;"/>
</p:tagLst>
</file>

<file path=ppt/tags/tag30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30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1&quot;/&gt;&lt;lineCharCount val=&quot;1&quot;/&gt;&lt;lineCharCount val=&quot;1&quot;/&gt;&lt;lineCharCount val=&quot;1&quot;/&gt;&lt;lineCharCount val=&quot;1&quot;/&gt;&lt;lineCharCount val=&quot;1&quot;/&gt;&lt;/TableIndex&gt;&lt;/ShapeTextInfo&gt;"/>
</p:tagLst>
</file>

<file path=ppt/tags/tag30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8&quot;/&gt;&lt;lineCharCount val=&quot;20&quot;/&gt;&lt;/TableIndex&gt;&lt;/ShapeTextInfo&gt;"/>
</p:tagLst>
</file>

<file path=ppt/tags/tag30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0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4&quot;/&gt;&lt;lineCharCount val=&quot;31&quot;/&gt;&lt;lineCharCount val=&quot;25&quot;/&gt;&lt;lineCharCount val=&quot;28&quot;/&gt;&lt;lineCharCount val=&quot;5&quot;/&gt;&lt;/TableIndex&gt;&lt;/ShapeTextInfo&gt;"/>
</p:tagLst>
</file>

<file path=ppt/tags/tag30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10.xml><?xml version="1.0" encoding="utf-8"?>
<p:tagLst xmlns:a="http://schemas.openxmlformats.org/drawingml/2006/main" xmlns:r="http://schemas.openxmlformats.org/officeDocument/2006/relationships" xmlns:p="http://schemas.openxmlformats.org/presentationml/2006/main">
  <p:tag name="PPSNARRATION" val="60,726179042,P:\MR\Training\College of Direct Support\CDS MODULES\Medication Administration 2015\Module I  8-2015_pptx\Media.ppcx"/>
</p:tagLst>
</file>

<file path=ppt/tags/tag31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3&quot;/&gt;&lt;lineCharCount val=&quot;1&quot;/&gt;&lt;lineCharCount val=&quot;26&quot;/&gt;&lt;lineCharCount val=&quot;15&quot;/&gt;&lt;/TableIndex&gt;&lt;/ShapeTextInfo&gt;"/>
</p:tagLst>
</file>

<file path=ppt/tags/tag31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31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0&quot;/&gt;&lt;lineCharCount val=&quot;17&quot;/&gt;&lt;lineCharCount val=&quot;50&quot;/&gt;&lt;lineCharCount val=&quot;46&quot;/&gt;&lt;lineCharCount val=&quot;1&quot;/&gt;&lt;lineCharCount val=&quot;1&quot;/&gt;&lt;lineCharCount val=&quot;18&quot;/&gt;&lt;lineCharCount val=&quot;51&quot;/&gt;&lt;lineCharCount val=&quot;51&quot;/&gt;&lt;lineCharCount val=&quot;1&quot;/&gt;&lt;lineCharCount val=&quot;1&quot;/&gt;&lt;/TableIndex&gt;&lt;/ShapeTextInfo&gt;"/>
</p:tagLst>
</file>

<file path=ppt/tags/tag314.xml><?xml version="1.0" encoding="utf-8"?>
<p:tagLst xmlns:a="http://schemas.openxmlformats.org/drawingml/2006/main" xmlns:r="http://schemas.openxmlformats.org/officeDocument/2006/relationships" xmlns:p="http://schemas.openxmlformats.org/presentationml/2006/main">
  <p:tag name="PPSNARRATION" val="61,726179042,P:\MR\Training\College of Direct Support\CDS MODULES\Medication Administration 2015\Module I  8-2015_pptx\Media.ppcx"/>
</p:tagLst>
</file>

<file path=ppt/tags/tag31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6&quot;/&gt;&lt;lineCharCount val=&quot;14&quot;/&gt;&lt;/TableIndex&gt;&lt;/ShapeTextInfo&gt;"/>
</p:tagLst>
</file>

<file path=ppt/tags/tag31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31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1&quot;/&gt;&lt;lineCharCount val=&quot;11&quot;/&gt;&lt;lineCharCount val=&quot;48&quot;/&gt;&lt;lineCharCount val=&quot;51&quot;/&gt;&lt;lineCharCount val=&quot;8&quot;/&gt;&lt;lineCharCount val=&quot;41&quot;/&gt;&lt;lineCharCount val=&quot;1&quot;/&gt;&lt;lineCharCount val=&quot;13&quot;/&gt;&lt;lineCharCount val=&quot;48&quot;/&gt;&lt;lineCharCount val=&quot;51&quot;/&gt;&lt;lineCharCount val=&quot;9&quot;/&gt;&lt;lineCharCount val=&quot;35&quot;/&gt;&lt;/TableIndex&gt;&lt;/ShapeTextInfo&gt;"/>
</p:tagLst>
</file>

<file path=ppt/tags/tag318.xml><?xml version="1.0" encoding="utf-8"?>
<p:tagLst xmlns:a="http://schemas.openxmlformats.org/drawingml/2006/main" xmlns:r="http://schemas.openxmlformats.org/officeDocument/2006/relationships" xmlns:p="http://schemas.openxmlformats.org/presentationml/2006/main">
  <p:tag name="PPSNARRATION" val="62,726179042,P:\MR\Training\College of Direct Support\CDS MODULES\Medication Administration 2015\Module I  8-2015_pptx\Media.ppcx"/>
</p:tagLst>
</file>

<file path=ppt/tags/tag31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6&quot;/&gt;&lt;lineCharCount val=&quot;14&quot;/&gt;&lt;/TableIndex&gt;&lt;/ShapeTextInfo&gt;"/>
</p:tagLst>
</file>

<file path=ppt/tags/tag32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32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2&quot;/&gt;&lt;lineCharCount val=&quot;12&quot;/&gt;&lt;lineCharCount val=&quot;39&quot;/&gt;&lt;lineCharCount val=&quot;13&quot;/&gt;&lt;lineCharCount val=&quot;42&quot;/&gt;&lt;lineCharCount val=&quot;32&quot;/&gt;&lt;lineCharCount val=&quot;51&quot;/&gt;&lt;lineCharCount val=&quot;18&quot;/&gt;&lt;lineCharCount val=&quot;21&quot;/&gt;&lt;lineCharCount val=&quot;46&quot;/&gt;&lt;lineCharCount val=&quot;7&quot;/&gt;&lt;lineCharCount val=&quot;1&quot;/&gt;&lt;lineCharCount val=&quot;1&quot;/&gt;&lt;/TableIndex&gt;&lt;/ShapeTextInfo&gt;"/>
</p:tagLst>
</file>

<file path=ppt/tags/tag322.xml><?xml version="1.0" encoding="utf-8"?>
<p:tagLst xmlns:a="http://schemas.openxmlformats.org/drawingml/2006/main" xmlns:r="http://schemas.openxmlformats.org/officeDocument/2006/relationships" xmlns:p="http://schemas.openxmlformats.org/presentationml/2006/main">
  <p:tag name="PPSNARRATION" val="63,726179042,P:\MR\Training\College of Direct Support\CDS MODULES\Medication Administration 2015\Module I  8-2015_pptx\Media.ppcx"/>
</p:tagLst>
</file>

<file path=ppt/tags/tag32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3&quot;/&gt;&lt;lineCharCount val=&quot;1&quot;/&gt;&lt;lineCharCount val=&quot;48&quot;/&gt;&lt;lineCharCount val=&quot;42&quot;/&gt;&lt;/TableIndex&gt;&lt;/ShapeTextInfo&gt;"/>
</p:tagLst>
</file>

<file path=ppt/tags/tag32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32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4&quot;/&gt;&lt;lineCharCount val=&quot;45&quot;/&gt;&lt;lineCharCount val=&quot;43&quot;/&gt;&lt;lineCharCount val=&quot;38&quot;/&gt;&lt;lineCharCount val=&quot;1&quot;/&gt;&lt;/TableIndex&gt;&lt;/ShapeTextInfo&gt;"/>
</p:tagLst>
</file>

<file path=ppt/tags/tag326.xml><?xml version="1.0" encoding="utf-8"?>
<p:tagLst xmlns:a="http://schemas.openxmlformats.org/drawingml/2006/main" xmlns:r="http://schemas.openxmlformats.org/officeDocument/2006/relationships" xmlns:p="http://schemas.openxmlformats.org/presentationml/2006/main">
  <p:tag name="PPSNARRATION" val="64,726179042,P:\MR\Training\College of Direct Support\CDS MODULES\Medication Administration 2015\Module I  8-2015_pptx\Media.ppcx"/>
</p:tagLst>
</file>

<file path=ppt/tags/tag32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48&quot;/&gt;&lt;lineCharCount val=&quot;41&quot;/&gt;&lt;/TableIndex&gt;&lt;/ShapeTextInfo&gt;"/>
</p:tagLst>
</file>

<file path=ppt/tags/tag32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32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9&quot;/&gt;&lt;lineCharCount val=&quot;37&quot;/&gt;&lt;lineCharCount val=&quot;45&quot;/&gt;&lt;lineCharCount val=&quot;44&quot;/&gt;&lt;lineCharCount val=&quot;1&quot;/&gt;&lt;lineCharCount val=&quot;1&quot;/&gt;&lt;lineCharCount val=&quot;1&quot;/&gt;&lt;lineCharCount val=&quot;45&quot;/&gt;&lt;lineCharCount val=&quot;41&quot;/&gt;&lt;lineCharCount val=&quot;24&quot;/&gt;&lt;/TableIndex&gt;&lt;/ShapeTextInfo&gt;"/>
</p:tagLst>
</file>

<file path=ppt/tags/tag330.xml><?xml version="1.0" encoding="utf-8"?>
<p:tagLst xmlns:a="http://schemas.openxmlformats.org/drawingml/2006/main" xmlns:r="http://schemas.openxmlformats.org/officeDocument/2006/relationships" xmlns:p="http://schemas.openxmlformats.org/presentationml/2006/main">
  <p:tag name="PPSNARRATION" val="65,726179042,P:\MR\Training\College of Direct Support\CDS MODULES\Medication Administration 2015\Module I  8-2015_pptx\Media.ppcx"/>
</p:tagLst>
</file>

<file path=ppt/tags/tag33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3&quot;/&gt;&lt;lineCharCount val=&quot;1&quot;/&gt;&lt;lineCharCount val=&quot;25&quot;/&gt;&lt;lineCharCount val=&quot;18&quot;/&gt;&lt;/TableIndex&gt;&lt;/ShapeTextInfo&gt;"/>
</p:tagLst>
</file>

<file path=ppt/tags/tag33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33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4&quot;/&gt;&lt;lineCharCount val=&quot;55&quot;/&gt;&lt;lineCharCount val=&quot;36&quot;/&gt;&lt;lineCharCount val=&quot;1&quot;/&gt;&lt;lineCharCount val=&quot;40&quot;/&gt;&lt;lineCharCount val=&quot;9&quot;/&gt;&lt;lineCharCount val=&quot;8&quot;/&gt;&lt;lineCharCount val=&quot;31&quot;/&gt;&lt;lineCharCount val=&quot;19&quot;/&gt;&lt;lineCharCount val=&quot;21&quot;/&gt;&lt;lineCharCount val=&quot;14&quot;/&gt;&lt;lineCharCount val=&quot;22&quot;/&gt;&lt;lineCharCount val=&quot;18&quot;/&gt;&lt;lineCharCount val=&quot;10&quot;/&gt;&lt;lineCharCount val=&quot;17&quot;/&gt;&lt;/TableIndex&gt;&lt;/ShapeTextInfo&gt;"/>
</p:tagLst>
</file>

<file path=ppt/tags/tag33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3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3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3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3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3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4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4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4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4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4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4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4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4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4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4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1&quot;/&gt;&lt;lineCharCount val=&quot;7&quot;/&gt;&lt;lineCharCount val=&quot;11&quot;/&gt;&lt;lineCharCount val=&quot;11&quot;/&gt;&lt;lineCharCount val=&quot;4&quot;/&gt;&lt;lineCharCount val=&quot;11&quot;/&gt;&lt;/TableIndex&gt;&lt;/ShapeTextInfo&gt;"/>
</p:tagLst>
</file>

<file path=ppt/tags/tag35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5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5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5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5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5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5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5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5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5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6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6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6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6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6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6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6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6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6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6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7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7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7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7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7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7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7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7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7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7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8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8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8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8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8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85.xml><?xml version="1.0" encoding="utf-8"?>
<p:tagLst xmlns:a="http://schemas.openxmlformats.org/drawingml/2006/main" xmlns:r="http://schemas.openxmlformats.org/officeDocument/2006/relationships" xmlns:p="http://schemas.openxmlformats.org/presentationml/2006/main">
  <p:tag name="PPSNARRATION" val="66,726179042,P:\MR\Training\College of Direct Support\CDS MODULES\Medication Administration 2015\Module I  8-2015_pptx\Media.ppcx"/>
</p:tagLst>
</file>

<file path=ppt/tags/tag38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1&quot;/&gt;&lt;lineCharCount val=&quot;17&quot;/&gt;&lt;/TableIndex&gt;&lt;/ShapeTextInfo&gt;"/>
</p:tagLst>
</file>

<file path=ppt/tags/tag38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38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1&quot;/&gt;&lt;lineCharCount val=&quot;51&quot;/&gt;&lt;lineCharCount val=&quot;29&quot;/&gt;&lt;lineCharCount val=&quot;27&quot;/&gt;&lt;lineCharCount val=&quot;46&quot;/&gt;&lt;lineCharCount val=&quot;15&quot;/&gt;&lt;lineCharCount val=&quot;1&quot;/&gt;&lt;lineCharCount val=&quot;23&quot;/&gt;&lt;lineCharCount val=&quot;43&quot;/&gt;&lt;lineCharCount val=&quot;15&quot;/&gt;&lt;lineCharCount val=&quot;49&quot;/&gt;&lt;lineCharCount val=&quot;32&quot;/&gt;&lt;/TableIndex&gt;&lt;/ShapeTextInfo&gt;"/>
</p:tagLst>
</file>

<file path=ppt/tags/tag389.xml><?xml version="1.0" encoding="utf-8"?>
<p:tagLst xmlns:a="http://schemas.openxmlformats.org/drawingml/2006/main" xmlns:r="http://schemas.openxmlformats.org/officeDocument/2006/relationships" xmlns:p="http://schemas.openxmlformats.org/presentationml/2006/main">
  <p:tag name="PPSNARRATION" val="67,726179042,P:\MR\Training\College of Direct Support\CDS MODULES\Medication Administration 2015\Module I  8-2015_pptx\Media.ppcx"/>
</p:tagLst>
</file>

<file path=ppt/tags/tag39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5&quot;/&gt;&lt;lineCharCount val=&quot;31&quot;/&gt;&lt;/TableIndex&gt;&lt;/ShapeTextInfo&gt;"/>
</p:tagLst>
</file>

<file path=ppt/tags/tag39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39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9&quot;/&gt;&lt;lineCharCount val=&quot;24&quot;/&gt;&lt;lineCharCount val=&quot;60&quot;/&gt;&lt;lineCharCount val=&quot;20&quot;/&gt;&lt;lineCharCount val=&quot;15&quot;/&gt;&lt;lineCharCount val=&quot;16&quot;/&gt;&lt;lineCharCount val=&quot;25&quot;/&gt;&lt;lineCharCount val=&quot;24&quot;/&gt;&lt;lineCharCount val=&quot;53&quot;/&gt;&lt;lineCharCount val=&quot;53&quot;/&gt;&lt;/TableIndex&gt;&lt;/ShapeTextInfo&gt;"/>
</p:tagLst>
</file>

<file path=ppt/tags/tag393.xml><?xml version="1.0" encoding="utf-8"?>
<p:tagLst xmlns:a="http://schemas.openxmlformats.org/drawingml/2006/main" xmlns:r="http://schemas.openxmlformats.org/officeDocument/2006/relationships" xmlns:p="http://schemas.openxmlformats.org/presentationml/2006/main">
  <p:tag name="PPSNARRATION" val="68,726179042,P:\MR\Training\College of Direct Support\CDS MODULES\Medication Administration 2015\Module I  8-2015_pptx\Media.ppcx"/>
</p:tagLst>
</file>

<file path=ppt/tags/tag39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6&quot;/&gt;&lt;/TableIndex&gt;&lt;/ShapeTextInfo&gt;"/>
</p:tagLst>
</file>

<file path=ppt/tags/tag39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39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0&quot;/&gt;&lt;lineCharCount val=&quot;46&quot;/&gt;&lt;lineCharCount val=&quot;47&quot;/&gt;&lt;lineCharCount val=&quot;8&quot;/&gt;&lt;lineCharCount val=&quot;47&quot;/&gt;&lt;lineCharCount val=&quot;38&quot;/&gt;&lt;lineCharCount val=&quot;37&quot;/&gt;&lt;lineCharCount val=&quot;28&quot;/&gt;&lt;lineCharCount val=&quot;50&quot;/&gt;&lt;lineCharCount val=&quot;26&quot;/&gt;&lt;lineCharCount val=&quot;1&quot;/&gt;&lt;/TableIndex&gt;&lt;/ShapeTextInfo&gt;"/>
</p:tagLst>
</file>

<file path=ppt/tags/tag397.xml><?xml version="1.0" encoding="utf-8"?>
<p:tagLst xmlns:a="http://schemas.openxmlformats.org/drawingml/2006/main" xmlns:r="http://schemas.openxmlformats.org/officeDocument/2006/relationships" xmlns:p="http://schemas.openxmlformats.org/presentationml/2006/main">
  <p:tag name="PPSNARRATION" val="69,726179042,P:\MR\Training\College of Direct Support\CDS MODULES\Medication Administration 2015\Module I  8-2015_pptx\Media.ppcx"/>
</p:tagLst>
</file>

<file path=ppt/tags/tag39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6&quot;/&gt;&lt;/TableIndex&gt;&lt;/ShapeTextInfo&gt;"/>
</p:tagLst>
</file>

<file path=ppt/tags/tag39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40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3&quot;/&gt;&lt;lineCharCount val=&quot;45&quot;/&gt;&lt;lineCharCount val=&quot;12&quot;/&gt;&lt;lineCharCount val=&quot;70&quot;/&gt;&lt;lineCharCount val=&quot;69&quot;/&gt;&lt;lineCharCount val=&quot;71&quot;/&gt;&lt;lineCharCount val=&quot;74&quot;/&gt;&lt;lineCharCount val=&quot;15&quot;/&gt;&lt;lineCharCount val=&quot;68&quot;/&gt;&lt;lineCharCount val=&quot;6&quot;/&gt;&lt;lineCharCount val=&quot;64&quot;/&gt;&lt;lineCharCount val=&quot;15&quot;/&gt;&lt;lineCharCount val=&quot;71&quot;/&gt;&lt;lineCharCount val=&quot;22&quot;/&gt;&lt;/TableIndex&gt;&lt;/ShapeTextInfo&gt;"/>
</p:tagLst>
</file>

<file path=ppt/tags/tag401.xml><?xml version="1.0" encoding="utf-8"?>
<p:tagLst xmlns:a="http://schemas.openxmlformats.org/drawingml/2006/main" xmlns:r="http://schemas.openxmlformats.org/officeDocument/2006/relationships" xmlns:p="http://schemas.openxmlformats.org/presentationml/2006/main">
  <p:tag name="PRESENTER_SHAPEINFO" val="&lt;ThreeDShapeInfo&gt;&lt;uuid val=&quot;{2F39861D-CA3A-4A70-8CC7-B9DEEB401400}&quot;/&gt;&lt;isInvalidForFieldText val=&quot;0&quot;/&gt;&lt;Image&gt;&lt;filename val=&quot;C:\Users\CHERYL~1.BOG\AppData\Local\Temp\PR\data\asimages\{2F39861D-CA3A-4A70-8CC7-B9DEEB401400}_69.png&quot;/&gt;&lt;left val=&quot;413&quot;/&gt;&lt;top val=&quot;428&quot;/&gt;&lt;width val=&quot;299&quot;/&gt;&lt;height val=&quot;131&quot;/&gt;&lt;hasText val=&quot;1&quot;/&gt;&lt;/Image&gt;&lt;/ThreeDShapeInfo&gt;"/>
</p:tagLst>
</file>

<file path=ppt/tags/tag402.xml><?xml version="1.0" encoding="utf-8"?>
<p:tagLst xmlns:a="http://schemas.openxmlformats.org/drawingml/2006/main" xmlns:r="http://schemas.openxmlformats.org/officeDocument/2006/relationships" xmlns:p="http://schemas.openxmlformats.org/presentationml/2006/main">
  <p:tag name="PPSNARRATION" val="70,726179042,P:\MR\Training\College of Direct Support\CDS MODULES\Medication Administration 2015\Module I  8-2015_pptx\Media.ppcx"/>
</p:tagLst>
</file>

<file path=ppt/tags/tag40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6&quot;/&gt;&lt;/TableIndex&gt;&lt;/ShapeTextInfo&gt;"/>
</p:tagLst>
</file>

<file path=ppt/tags/tag40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40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4&quot;/&gt;&lt;lineCharCount val=&quot;31&quot;/&gt;&lt;lineCharCount val=&quot;61&quot;/&gt;&lt;lineCharCount val=&quot;55&quot;/&gt;&lt;lineCharCount val=&quot;43&quot;/&gt;&lt;lineCharCount val=&quot;57&quot;/&gt;&lt;lineCharCount val=&quot;60&quot;/&gt;&lt;lineCharCount val=&quot;35&quot;/&gt;&lt;lineCharCount val=&quot;54&quot;/&gt;&lt;lineCharCount val=&quot;57&quot;/&gt;&lt;lineCharCount val=&quot;55&quot;/&gt;&lt;lineCharCount val=&quot;22&quot;/&gt;&lt;lineCharCount val=&quot;58&quot;/&gt;&lt;lineCharCount val=&quot;36&quot;/&gt;&lt;lineCharCount val=&quot;33&quot;/&gt;&lt;/TableIndex&gt;&lt;/ShapeTextInfo&gt;"/>
</p:tagLst>
</file>

<file path=ppt/tags/tag406.xml><?xml version="1.0" encoding="utf-8"?>
<p:tagLst xmlns:a="http://schemas.openxmlformats.org/drawingml/2006/main" xmlns:r="http://schemas.openxmlformats.org/officeDocument/2006/relationships" xmlns:p="http://schemas.openxmlformats.org/presentationml/2006/main">
  <p:tag name="PPSNARRATION" val="71,726179042,P:\MR\Training\College of Direct Support\CDS MODULES\Medication Administration 2015\Module I  8-2015_pptx\Media.ppcx"/>
</p:tagLst>
</file>

<file path=ppt/tags/tag40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1&quot;/&gt;&lt;lineCharCount val=&quot;16&quot;/&gt;&lt;/TableIndex&gt;&lt;/ShapeTextInfo&gt;"/>
</p:tagLst>
</file>

<file path=ppt/tags/tag40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40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9&quot;/&gt;&lt;lineCharCount val=&quot;45&quot;/&gt;&lt;lineCharCount val=&quot;46&quot;/&gt;&lt;lineCharCount val=&quot;49&quot;/&gt;&lt;lineCharCount val=&quot;45&quot;/&gt;&lt;lineCharCount val=&quot;20&quot;/&gt;&lt;lineCharCount val=&quot;41&quot;/&gt;&lt;lineCharCount val=&quot;35&quot;/&gt;&lt;lineCharCount val=&quot;46&quot;/&gt;&lt;lineCharCount val=&quot;38&quot;/&gt;&lt;/TableIndex&gt;&lt;/ShapeTextInfo&gt;"/>
</p:tagLst>
</file>

<file path=ppt/tags/tag410.xml><?xml version="1.0" encoding="utf-8"?>
<p:tagLst xmlns:a="http://schemas.openxmlformats.org/drawingml/2006/main" xmlns:r="http://schemas.openxmlformats.org/officeDocument/2006/relationships" xmlns:p="http://schemas.openxmlformats.org/presentationml/2006/main">
  <p:tag name="PPSNARRATION" val="72,726179042,P:\MR\Training\College of Direct Support\CDS MODULES\Medication Administration 2015\Module I  8-2015_pptx\Media.ppcx"/>
</p:tagLst>
</file>

<file path=ppt/tags/tag41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6&quot;/&gt;&lt;/TableIndex&gt;&lt;/ShapeTextInfo&gt;"/>
</p:tagLst>
</file>

<file path=ppt/tags/tag41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41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8&quot;/&gt;&lt;lineCharCount val=&quot;44&quot;/&gt;&lt;lineCharCount val=&quot;47&quot;/&gt;&lt;lineCharCount val=&quot;38&quot;/&gt;&lt;lineCharCount val=&quot;1&quot;/&gt;&lt;lineCharCount val=&quot;1&quot;/&gt;&lt;lineCharCount val=&quot;46&quot;/&gt;&lt;lineCharCount val=&quot;39&quot;/&gt;&lt;lineCharCount val=&quot;1&quot;/&gt;&lt;/TableIndex&gt;&lt;/ShapeTextInfo&gt;"/>
</p:tagLst>
</file>

<file path=ppt/tags/tag414.xml><?xml version="1.0" encoding="utf-8"?>
<p:tagLst xmlns:a="http://schemas.openxmlformats.org/drawingml/2006/main" xmlns:r="http://schemas.openxmlformats.org/officeDocument/2006/relationships" xmlns:p="http://schemas.openxmlformats.org/presentationml/2006/main">
  <p:tag name="PPSNARRATION" val="73,726179042,P:\MR\Training\College of Direct Support\CDS MODULES\Medication Administration 2015\Module I  8-2015_pptx\Media.ppcx"/>
</p:tagLst>
</file>

<file path=ppt/tags/tag41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6&quot;/&gt;&lt;/TableIndex&gt;&lt;/ShapeTextInfo&gt;"/>
</p:tagLst>
</file>

<file path=ppt/tags/tag41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41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0&quot;/&gt;&lt;lineCharCount val=&quot;53&quot;/&gt;&lt;lineCharCount val=&quot;57&quot;/&gt;&lt;lineCharCount val=&quot;61&quot;/&gt;&lt;lineCharCount val=&quot;15&quot;/&gt;&lt;lineCharCount val=&quot;62&quot;/&gt;&lt;lineCharCount val=&quot;47&quot;/&gt;&lt;lineCharCount val=&quot;60&quot;/&gt;&lt;lineCharCount val=&quot;63&quot;/&gt;&lt;lineCharCount val=&quot;45&quot;/&gt;&lt;lineCharCount val=&quot;1&quot;/&gt;&lt;/TableIndex&gt;&lt;/ShapeTextInfo&gt;"/>
</p:tagLst>
</file>

<file path=ppt/tags/tag418.xml><?xml version="1.0" encoding="utf-8"?>
<p:tagLst xmlns:a="http://schemas.openxmlformats.org/drawingml/2006/main" xmlns:r="http://schemas.openxmlformats.org/officeDocument/2006/relationships" xmlns:p="http://schemas.openxmlformats.org/presentationml/2006/main">
  <p:tag name="PPSNARRATION" val="74,726179042,P:\MR\Training\College of Direct Support\CDS MODULES\Medication Administration 2015\Module I  8-2015_pptx\Media.ppcx"/>
</p:tagLst>
</file>

<file path=ppt/tags/tag41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1&quot;/&gt;&lt;lineCharCount val=&quot;26&quot;/&gt;&lt;/TableIndex&gt;&lt;/ShapeTextInfo&gt;"/>
</p:tagLst>
</file>

<file path=ppt/tags/tag42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42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1&quot;/&gt;&lt;lineCharCount val=&quot;43&quot;/&gt;&lt;lineCharCount val=&quot;23&quot;/&gt;&lt;lineCharCount val=&quot;15&quot;/&gt;&lt;lineCharCount val=&quot;16&quot;/&gt;&lt;lineCharCount val=&quot;33&quot;/&gt;&lt;lineCharCount val=&quot;24&quot;/&gt;&lt;lineCharCount val=&quot;44&quot;/&gt;&lt;lineCharCount val=&quot;43&quot;/&gt;&lt;lineCharCount val=&quot;25&quot;/&gt;&lt;lineCharCount val=&quot;39&quot;/&gt;&lt;lineCharCount val=&quot;25&quot;/&gt;&lt;/TableIndex&gt;&lt;/ShapeTextInfo&gt;"/>
</p:tagLst>
</file>

<file path=ppt/tags/tag422.xml><?xml version="1.0" encoding="utf-8"?>
<p:tagLst xmlns:a="http://schemas.openxmlformats.org/drawingml/2006/main" xmlns:r="http://schemas.openxmlformats.org/officeDocument/2006/relationships" xmlns:p="http://schemas.openxmlformats.org/presentationml/2006/main">
  <p:tag name="PPSNARRATION" val="75,726179042,P:\MR\Training\College of Direct Support\CDS MODULES\Medication Administration 2015\Module I  8-2015_pptx\Media.ppcx"/>
</p:tagLst>
</file>

<file path=ppt/tags/tag42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6&quot;/&gt;&lt;/TableIndex&gt;&lt;/ShapeTextInfo&gt;"/>
</p:tagLst>
</file>

<file path=ppt/tags/tag42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42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2&quot;/&gt;&lt;lineCharCount val=&quot;37&quot;/&gt;&lt;lineCharCount val=&quot;26&quot;/&gt;&lt;lineCharCount val=&quot;52&quot;/&gt;&lt;lineCharCount val=&quot;31&quot;/&gt;&lt;lineCharCount val=&quot;46&quot;/&gt;&lt;lineCharCount val=&quot;46&quot;/&gt;&lt;lineCharCount val=&quot;15&quot;/&gt;&lt;lineCharCount val=&quot;37&quot;/&gt;&lt;lineCharCount val=&quot;27&quot;/&gt;&lt;lineCharCount val=&quot;41&quot;/&gt;&lt;lineCharCount val=&quot;44&quot;/&gt;&lt;lineCharCount val=&quot;6&quot;/&gt;&lt;/TableIndex&gt;&lt;/ShapeTextInfo&gt;"/>
</p:tagLst>
</file>

<file path=ppt/tags/tag426.xml><?xml version="1.0" encoding="utf-8"?>
<p:tagLst xmlns:a="http://schemas.openxmlformats.org/drawingml/2006/main" xmlns:r="http://schemas.openxmlformats.org/officeDocument/2006/relationships" xmlns:p="http://schemas.openxmlformats.org/presentationml/2006/main">
  <p:tag name="PPSNARRATION" val="76,726179042,P:\MR\Training\College of Direct Support\CDS MODULES\Medication Administration 2015\Module I  8-2015_pptx\Media.ppcx"/>
</p:tagLst>
</file>

<file path=ppt/tags/tag42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1&quot;/&gt;&lt;lineCharCount val=&quot;23&quot;/&gt;&lt;/TableIndex&gt;&lt;/ShapeTextInfo&gt;"/>
</p:tagLst>
</file>

<file path=ppt/tags/tag42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42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5&quot;/&gt;&lt;lineCharCount val=&quot;52&quot;/&gt;&lt;lineCharCount val=&quot;66&quot;/&gt;&lt;lineCharCount val=&quot;62&quot;/&gt;&lt;lineCharCount val=&quot;43&quot;/&gt;&lt;lineCharCount val=&quot;61&quot;/&gt;&lt;lineCharCount val=&quot;65&quot;/&gt;&lt;lineCharCount val=&quot;18&quot;/&gt;&lt;lineCharCount val=&quot;56&quot;/&gt;&lt;lineCharCount val=&quot;61&quot;/&gt;&lt;lineCharCount val=&quot;27&quot;/&gt;&lt;lineCharCount val=&quot;35&quot;/&gt;&lt;lineCharCount val=&quot;59&quot;/&gt;&lt;lineCharCount val=&quot;69&quot;/&gt;&lt;lineCharCount val=&quot;66&quot;/&gt;&lt;lineCharCount val=&quot;35&quot;/&gt;&lt;/TableIndex&gt;&lt;/ShapeTextInfo&gt;"/>
</p:tagLst>
</file>

<file path=ppt/tags/tag430.xml><?xml version="1.0" encoding="utf-8"?>
<p:tagLst xmlns:a="http://schemas.openxmlformats.org/drawingml/2006/main" xmlns:r="http://schemas.openxmlformats.org/officeDocument/2006/relationships" xmlns:p="http://schemas.openxmlformats.org/presentationml/2006/main">
  <p:tag name="PPSNARRATION" val="77,726179042,P:\MR\Training\College of Direct Support\CDS MODULES\Medication Administration 2015\Module I  8-2015_pptx\Media.ppcx"/>
</p:tagLst>
</file>

<file path=ppt/tags/tag43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1&quot;/&gt;&lt;lineCharCount val=&quot;16&quot;/&gt;&lt;/TableIndex&gt;&lt;/ShapeTextInfo&gt;"/>
</p:tagLst>
</file>

<file path=ppt/tags/tag43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43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9&quot;/&gt;&lt;lineCharCount val=&quot;42&quot;/&gt;&lt;lineCharCount val=&quot;20&quot;/&gt;&lt;lineCharCount val=&quot;39&quot;/&gt;&lt;lineCharCount val=&quot;43&quot;/&gt;&lt;lineCharCount val=&quot;32&quot;/&gt;&lt;lineCharCount val=&quot;38&quot;/&gt;&lt;lineCharCount val=&quot;34&quot;/&gt;&lt;lineCharCount val=&quot;43&quot;/&gt;&lt;lineCharCount val=&quot;19&quot;/&gt;&lt;/TableIndex&gt;&lt;/ShapeTextInfo&gt;"/>
</p:tagLst>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8410</TotalTime>
  <Words>10905</Words>
  <Application>Microsoft Office PowerPoint</Application>
  <PresentationFormat>On-screen Show (4:3)</PresentationFormat>
  <Paragraphs>1059</Paragraphs>
  <Slides>77</Slides>
  <Notes>77</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77</vt:i4>
      </vt:variant>
    </vt:vector>
  </HeadingPairs>
  <TitlesOfParts>
    <vt:vector size="90" baseType="lpstr">
      <vt:lpstr>Aharoni</vt:lpstr>
      <vt:lpstr>Arial</vt:lpstr>
      <vt:lpstr>Calibri</vt:lpstr>
      <vt:lpstr>Courier New</vt:lpstr>
      <vt:lpstr>Franklin Gothic Book</vt:lpstr>
      <vt:lpstr>Symbol</vt:lpstr>
      <vt:lpstr>Tahoma</vt:lpstr>
      <vt:lpstr>Times New Roman</vt:lpstr>
      <vt:lpstr>Verdana</vt:lpstr>
      <vt:lpstr>Wingdings</vt:lpstr>
      <vt:lpstr>Wingdings 2</vt:lpstr>
      <vt:lpstr>Median</vt:lpstr>
      <vt:lpstr>Office Theme</vt:lpstr>
      <vt:lpstr>DDID Medication Administration for Non-Licensed Personnel</vt:lpstr>
      <vt:lpstr>Welcome to DDID Medication Administration Module One</vt:lpstr>
      <vt:lpstr>Training Process For New Employees</vt:lpstr>
      <vt:lpstr>Training Process For New Employees</vt:lpstr>
      <vt:lpstr>Training Process For New Employees</vt:lpstr>
      <vt:lpstr>Training Process For New Employees</vt:lpstr>
      <vt:lpstr>Final Exam</vt:lpstr>
      <vt:lpstr>Agency Policies </vt:lpstr>
      <vt:lpstr>Non-Licensed Personnel Agreement to Follow Employing Agency’s Policies and Procedures</vt:lpstr>
      <vt:lpstr>Course Overview Course  Objectives</vt:lpstr>
      <vt:lpstr>Course Overview Course Goal</vt:lpstr>
      <vt:lpstr>Course Overview Course Description</vt:lpstr>
      <vt:lpstr>Course Description</vt:lpstr>
      <vt:lpstr>Course Description </vt:lpstr>
      <vt:lpstr>Course Description</vt:lpstr>
      <vt:lpstr>Course Description</vt:lpstr>
      <vt:lpstr>Course Description</vt:lpstr>
      <vt:lpstr>Frequently Asked Questions</vt:lpstr>
      <vt:lpstr>Frequently Asked Questions</vt:lpstr>
      <vt:lpstr>Frequently Asked Questions</vt:lpstr>
      <vt:lpstr>Frequently Asked Questions</vt:lpstr>
      <vt:lpstr>Frequently Asked Questions</vt:lpstr>
      <vt:lpstr>Roles and Responsibilities </vt:lpstr>
      <vt:lpstr>Roles and Responsibilities </vt:lpstr>
      <vt:lpstr>Roles and Responsibilities</vt:lpstr>
      <vt:lpstr>Roles and Responsibilities</vt:lpstr>
      <vt:lpstr>    DDID Medication Administration for  Non-Licensed Personnel</vt:lpstr>
      <vt:lpstr>Module I  Learning Objectives</vt:lpstr>
      <vt:lpstr>Module I  Learning Objectives</vt:lpstr>
      <vt:lpstr>Module I  Learning Objectives</vt:lpstr>
      <vt:lpstr>What are Developmental &amp; Intellectual Disabilities?</vt:lpstr>
      <vt:lpstr> Developmental and Intellectual Disabilities </vt:lpstr>
      <vt:lpstr>Developmental and Intellectual Disabilities</vt:lpstr>
      <vt:lpstr>Developmental and Intellectual Disabilities</vt:lpstr>
      <vt:lpstr>Developmental and Intellectual Disabilities</vt:lpstr>
      <vt:lpstr> Diagnosis and treatment </vt:lpstr>
      <vt:lpstr>Diagnosis and treatment</vt:lpstr>
      <vt:lpstr> Diagnosis and treatment </vt:lpstr>
      <vt:lpstr>Diagnosis and treatment</vt:lpstr>
      <vt:lpstr>Supports for Community Living (SCL) Program</vt:lpstr>
      <vt:lpstr>Scopes of Practice</vt:lpstr>
      <vt:lpstr>Scopes of Practice</vt:lpstr>
      <vt:lpstr>Scopes of Practice</vt:lpstr>
      <vt:lpstr>Scopes of Practice</vt:lpstr>
      <vt:lpstr>Scopes of Practice</vt:lpstr>
      <vt:lpstr>Scopes of Practice Non-Licensed Personnel</vt:lpstr>
      <vt:lpstr>Other Legal Considerations in Medication Administration</vt:lpstr>
      <vt:lpstr>Other Legal Considerations in Medication Administration</vt:lpstr>
      <vt:lpstr>Other Legal Considerations in  Medication Administration</vt:lpstr>
      <vt:lpstr>Other Legal Considerations in Medication Administration</vt:lpstr>
      <vt:lpstr>Other Legal Considerations in Medication Administration</vt:lpstr>
      <vt:lpstr>Other Legal Considerations in Medication Administration</vt:lpstr>
      <vt:lpstr> Medication Errors </vt:lpstr>
      <vt:lpstr>What is a Medication Error?</vt:lpstr>
      <vt:lpstr>What is a Medication Error?</vt:lpstr>
      <vt:lpstr>What is a Medication Error?</vt:lpstr>
      <vt:lpstr>What is a Medication Error?</vt:lpstr>
      <vt:lpstr>What is a Medication Error?</vt:lpstr>
      <vt:lpstr>What is a Medication Error?</vt:lpstr>
      <vt:lpstr> Six Rights of Medication  Administration </vt:lpstr>
      <vt:lpstr>Six Rights of Medication  Administration</vt:lpstr>
      <vt:lpstr>Six Rights of Medication  Administration</vt:lpstr>
      <vt:lpstr> Always Check the Six Rights of Medication Three Times Before Administering the Medication </vt:lpstr>
      <vt:lpstr>Always Check the Six Rights of Medication Three Times Before Administering the Medication</vt:lpstr>
      <vt:lpstr> Preventing and Reporting Medication Errors </vt:lpstr>
      <vt:lpstr>PREVENTING/REPORTING MEDICATION ERRORS</vt:lpstr>
      <vt:lpstr>CHALLENGING FACTORS THAT CONTRIBUTE TO MEDICATION ERRORS</vt:lpstr>
      <vt:lpstr>Error Prevention</vt:lpstr>
      <vt:lpstr>Error Prevention</vt:lpstr>
      <vt:lpstr>Error Prevention</vt:lpstr>
      <vt:lpstr> Legal Factors   </vt:lpstr>
      <vt:lpstr>Error Prevention</vt:lpstr>
      <vt:lpstr>Error Prevention</vt:lpstr>
      <vt:lpstr>Emotional, Mental and Physical Conditions of Individuals </vt:lpstr>
      <vt:lpstr>Error Prevention</vt:lpstr>
      <vt:lpstr> Refusal of Medications </vt:lpstr>
      <vt:lpstr> End of Module I </vt:lpstr>
    </vt:vector>
  </TitlesOfParts>
  <Company>Commonwealth of Kentucky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DDID Medication Administration for Non-licensed personnel</dc:title>
  <dc:creator>tammy.swartz</dc:creator>
  <cp:lastModifiedBy>Chatelain, Justin  (BHDID/Frankfort)</cp:lastModifiedBy>
  <cp:revision>537</cp:revision>
  <cp:lastPrinted>2017-07-11T14:47:05Z</cp:lastPrinted>
  <dcterms:created xsi:type="dcterms:W3CDTF">2011-11-11T22:56:33Z</dcterms:created>
  <dcterms:modified xsi:type="dcterms:W3CDTF">2017-11-22T14:39:23Z</dcterms:modified>
</cp:coreProperties>
</file>